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48" autoAdjust="0"/>
  </p:normalViewPr>
  <p:slideViewPr>
    <p:cSldViewPr>
      <p:cViewPr varScale="1">
        <p:scale>
          <a:sx n="93" d="100"/>
          <a:sy n="93" d="100"/>
        </p:scale>
        <p:origin x="21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DiveAgainstDebris@projectaware.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Der Müll gelangt von Land und vom Wasser aus ins Meer. Der meiste Müll in unseren Meeren stammt jedoch aus Quellen an Land.  Egal woher der Müll stammt, der Mensch ist die Ursache des ganzen Mülls im Meer - entweder aus Versehen, durch Unachtsamkeit oder durch absichtliches Entsorgen.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Müll gelangt ins Meer, weil es keine oder nur schlechte Entsorgungssysteme gibt. Städtische Deponien in Meeresnähe, unbehandelte Abwässer, die direkt ins Meer geleitet werden und der nachlässige Umgang mit Bau- oder Industrieabfällen tragen zum Müllproblem im Meer bei.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Auch wenn ein Großteil des Mülls im Meer seine Reise an Land antritt, so werden Abfälle doch auch von Booten, Schiffen, Öl- und Gasplattformen sowie Aquakulturfarmen absichtlich auf See verklappt oder versehentlich verloren.</a:t>
            </a:r>
            <a:endParaRPr lang="en-GB" sz="1200" kern="1200" dirty="0" smtClean="0">
              <a:solidFill>
                <a:schemeClr val="tx1"/>
              </a:solidFill>
              <a:effectLst/>
              <a:latin typeface="+mn-lt"/>
              <a:ea typeface="+mn-ea"/>
              <a:cs typeface="+mn-cs"/>
            </a:endParaRPr>
          </a:p>
          <a:p>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 großes Problem sind auch die Abfälle auf den Straßen und öffentlichen Plätzen. Selbst Müll, der Tausende von Kilometern/Meilen entfernt im Inland weggeworfen wird, landet im Meer. Er wird vom Regen in die Kanalisation und in Bäche gespült oder vom Wind weiter getragen.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Oft verkürzen wir den Weg noch, indem wir unsere Abfälle am Strand oder am </a:t>
            </a:r>
            <a:r>
              <a:rPr lang="de-DE" sz="1200" kern="1200" dirty="0" err="1" smtClean="0">
                <a:solidFill>
                  <a:schemeClr val="tx1"/>
                </a:solidFill>
                <a:effectLst/>
                <a:latin typeface="+mn-lt"/>
                <a:ea typeface="+mn-ea"/>
                <a:cs typeface="+mn-cs"/>
              </a:rPr>
              <a:t>Flußufer</a:t>
            </a:r>
            <a:r>
              <a:rPr lang="de-DE" sz="1200" kern="1200" dirty="0" smtClean="0">
                <a:solidFill>
                  <a:schemeClr val="tx1"/>
                </a:solidFill>
                <a:effectLst/>
                <a:latin typeface="+mn-lt"/>
                <a:ea typeface="+mn-ea"/>
                <a:cs typeface="+mn-cs"/>
              </a:rPr>
              <a:t> zurücklassen. </a:t>
            </a:r>
            <a:endParaRPr lang="en-GB" sz="1200" kern="1200" dirty="0" smtClean="0">
              <a:solidFill>
                <a:schemeClr val="tx1"/>
              </a:solidFill>
              <a:effectLst/>
              <a:latin typeface="+mn-lt"/>
              <a:ea typeface="+mn-ea"/>
              <a:cs typeface="+mn-cs"/>
            </a:endParaRPr>
          </a:p>
          <a:p>
            <a:endParaRPr lang="en-GB" noProof="0" dirty="0" smtClean="0">
              <a:latin typeface="Arial" panose="020B0604020202020204" pitchFamily="34" charset="0"/>
              <a:ea typeface="Calibri"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Einmal ins Meer gelangt, verursacht er jedes Jahr den Tod Zehntausender Meerestiere und Seevögel, die ihn für Nahrung halten oder sich darin verfangen. Er schädigt auch natürliche Lebensräume wie Korallenriffe.</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Das Müllproblem im Meer scheint so enorm groß zu sein - können Taucher da wirklich etwas bewirken?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Ja, das können wir, indem wir auf lokaler, nationaler und internationaler Ebene  zusammen an den vielen notwendigen Veränderungen arbeiten: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Politische Veränderungen, damit Einzelpersonen, Unternehmen und Regierungen besser mit Abfall umgehen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Veränderungen der Infrastruktur, um den Müll physisch daran zu hindern, ins Meer zu gelangen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Veränderungen in den entsprechenden Vorschriften, damit wir bewusster mit den Dingen umgehen, die wir herstellen und auch die Herstellung selbst besser gestalten - von der Produktion bis hin zum Verbraucher, vom Recycling bis hin zur Entsorgung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Veränderungen in der persönlichen Einstellung und beim eigenen Verhalten, damit wir umdenken, Müll reduzieren, Dinge wieder verwenden</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ea typeface="Calibri" pitchFamily="34" charset="0"/>
              <a:cs typeface="Arial" panose="020B0604020202020204"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lnSpcReduction="10000"/>
          </a:bodyPr>
          <a:lstStyle/>
          <a:p>
            <a:r>
              <a:rPr lang="de-DE" sz="1200" kern="1200" dirty="0" smtClean="0">
                <a:solidFill>
                  <a:schemeClr val="tx1"/>
                </a:solidFill>
                <a:effectLst/>
                <a:latin typeface="+mn-lt"/>
                <a:ea typeface="+mn-ea"/>
                <a:cs typeface="+mn-cs"/>
              </a:rPr>
              <a:t>Wenn du mit Dive Against Debris® tauchst, dann tauchst du für Veränderung. Und hier sagen wir dir wie: </a:t>
            </a:r>
            <a:endParaRPr lang="en-GB" sz="1200" kern="1200" dirty="0" smtClean="0">
              <a:solidFill>
                <a:schemeClr val="tx1"/>
              </a:solidFill>
              <a:effectLst/>
              <a:latin typeface="+mn-lt"/>
              <a:ea typeface="+mn-ea"/>
              <a:cs typeface="+mn-cs"/>
            </a:endParaRPr>
          </a:p>
          <a:p>
            <a:endParaRPr lang="en-AU" b="1" dirty="0" smtClean="0">
              <a:latin typeface="Arial" panose="020B0604020202020204" pitchFamily="34" charset="0"/>
              <a:ea typeface="Calibri" pitchFamily="34" charset="0"/>
              <a:cs typeface="Arial" panose="020B0604020202020204" pitchFamily="34" charset="0"/>
            </a:endParaRPr>
          </a:p>
          <a:p>
            <a:r>
              <a:rPr lang="de-DE" sz="1200" b="1" kern="1200" dirty="0" smtClean="0">
                <a:solidFill>
                  <a:schemeClr val="tx1"/>
                </a:solidFill>
                <a:effectLst/>
                <a:latin typeface="+mn-lt"/>
                <a:ea typeface="+mn-ea"/>
                <a:cs typeface="+mn-cs"/>
              </a:rPr>
              <a:t>Du machst das Meer für seine Lebewesen sicherer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Der Müll, den du entfernst, kann keine Meeresbewohner mehr verletzen und auch nicht mehr die Unterwasserwelt schädigen</a:t>
            </a:r>
            <a:endParaRPr lang="en-GB" sz="1200" kern="1200" dirty="0" smtClean="0">
              <a:solidFill>
                <a:schemeClr val="tx1"/>
              </a:solidFill>
              <a:effectLst/>
              <a:latin typeface="+mn-lt"/>
              <a:ea typeface="+mn-ea"/>
              <a:cs typeface="+mn-cs"/>
            </a:endParaRPr>
          </a:p>
          <a:p>
            <a:pPr>
              <a:buFontTx/>
              <a:buNone/>
            </a:pPr>
            <a:endParaRPr lang="en-AU" b="1" dirty="0" smtClean="0">
              <a:latin typeface="Arial" panose="020B0604020202020204" pitchFamily="34" charset="0"/>
              <a:ea typeface="Calibri" pitchFamily="34" charset="0"/>
              <a:cs typeface="Arial" panose="020B0604020202020204" pitchFamily="34" charset="0"/>
            </a:endParaRPr>
          </a:p>
          <a:p>
            <a:r>
              <a:rPr lang="de-DE" sz="1200" b="1" kern="1200" dirty="0" smtClean="0">
                <a:solidFill>
                  <a:schemeClr val="tx1"/>
                </a:solidFill>
                <a:effectLst/>
                <a:latin typeface="+mn-lt"/>
                <a:ea typeface="+mn-ea"/>
                <a:cs typeface="+mn-cs"/>
              </a:rPr>
              <a:t>Die Daten, die du sammelst: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verbessern das Abfallmanagement, denn sie überzeugen Einzelpersonen, Regierungen und Unternehmen davon, dass etwas gegen den Müll im Meer getan werden muss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erweitern unser Wissen über die Art und Menge des Mülls in unseren Meeren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erweitern unser Wissen darüber, welche Auswirkungen der Müll im Meer auf die Lebensräume im Wasser hat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Du unterstützt die Arbeit der Project AWARE Leader in ihren Gemeinden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Project AWARE Leader arbeiten in ihren Gemeinden an Veränderungen, die verhindern sollen, dass Müll ins Meer gelangt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Wende dich an Project AWARE, wenn du Lust hast, in deiner Gemeinde Aktionen zur Bekämpfung des Mülls im Meer zu leiten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Du überzeugst andere davon, dass es Veränderungen geben muss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Erzähle allen von deinen Dive Against Debris® Aktionen und von dem Müll, den du unter Wasser siehst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Deine Stimme kann die öffentliche Meinung ändern und dazu führen, dass die Menschen fordern, dass etwas gegen den Müll unternommen wird</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Du kannst mithelfen, das Verhalten der Menschen zu ändern und so dafür sorgen, dass weniger Müll in die Umwelt gelangt</a:t>
            </a:r>
            <a:endParaRPr lang="en-US" dirty="0" smtClean="0">
              <a:latin typeface="Arial" panose="020B0604020202020204" pitchFamily="34" charset="0"/>
              <a:ea typeface="Calibri" pitchFamily="34" charset="0"/>
              <a:cs typeface="Arial" panose="020B0604020202020204" pitchFamily="34"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Dive Against Debris® wurde von Tauchern für Taucher geschaffen. Nur Taucher haben die Ausbildung, das Wissen und die Fertigkeiten, den Müll unter Wasser einzusammeln.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Geschätzte 70% des Mülls im Meer sinken auf den Meeresboden, und obwohl sich wahrscheinlich sehr viel davon außerhalb der Reichweite von Sporttauchern befindet, liegt es immer noch in unserer Macht, das Müllproblem unter Wasser anzugehen.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Müllproblem im Meer ist groß, aber das Engagement der Project AWARE Taucherbewegung ist auch sehr stark. Durch Dive </a:t>
            </a:r>
            <a:r>
              <a:rPr lang="de-DE" sz="1200" kern="1200" dirty="0" err="1" smtClean="0">
                <a:solidFill>
                  <a:schemeClr val="tx1"/>
                </a:solidFill>
                <a:effectLst/>
                <a:latin typeface="+mn-lt"/>
                <a:ea typeface="+mn-ea"/>
                <a:cs typeface="+mn-cs"/>
              </a:rPr>
              <a:t>Against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Debris</a:t>
            </a:r>
            <a:r>
              <a:rPr lang="de-DE" sz="1200" kern="1200" dirty="0" smtClean="0">
                <a:solidFill>
                  <a:schemeClr val="tx1"/>
                </a:solidFill>
                <a:effectLst/>
                <a:latin typeface="+mn-lt"/>
                <a:ea typeface="+mn-ea"/>
                <a:cs typeface="+mn-cs"/>
              </a:rPr>
              <a:t> spielen Taucher eine wichtige Rolle dabei, unsere Meere sauber und gesund zu halten.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ea typeface="Calibri"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Abschnitt 2 erfahren wir, wie man eine Dive Against Debris® Datenerhebung plant und durchführt.</a:t>
            </a:r>
            <a:endParaRPr lang="en-GB"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Deine Datenerhebungen sind wertvoller, wenn du über einen längeren Zeitraum hinweg wiederholt am gleichen Ort Daten sammelst. Regelmäßige Datenerhebungen: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liefern überzeugendere Argumente für Veränderung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helfen dabei, saisonale Trends vor Ort zu erkennen, also z.B. bestimmte Wettermuster oder Touristensaisons</a:t>
            </a:r>
            <a:endParaRPr lang="en-GB"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Es gibt keine speziellen Richtlinien, was die Häufigkeit deiner Datenerhebungen angeht.  Alle Daten zum Müllaufkommen unter Wasser sind wertvoll. Zur Maximierung deiner Ergebnisse, solltest du dir jedoch überlegen, jeden Monat am gleichen Ort zu sammeln bzw. alle zwei Monate eine Datenerhebung durchzuführen. Versuche mindestens einmal pro Saison eine Datenerhebung am gleichen Ort und zur gleichen Zeit durchzuführen.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Natürlich kannst du bei jedem Tauchgang Müll entfernen und über Dive Against Debris® melden.  Es dauert nur ein paar Sekunden, der Unterwasserwelt zu helfen.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Die folgenden Punkte sind bei der Wahl des Ortes deiner Datenerhebung zu beachten: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Wähle einen Ort, zu dem du regelmäßig zurückkehren kannst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Deine Datenerhebungen sind noch nützlicher, wenn du über einen längeren Zeitraum hinweg wiederholt am gleichen Ort Daten sammelst.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Wähle einen Ort aus, der den Fertigkeiten und Erfahrungen aller Teilnehmer entspricht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Datenerhebungen in Süßwasserseen und Flüssen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Dive Against Debris® Datenerhebungen sind in Süßwasser ebenso wichtig wie in Salzwasser.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Falls nötig, dann hole dir die Genehmigungen von Eigentümern oder Behörden ein, um am Ort deiner Wahl zu tauchen und Müll zu entfernen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Hierzu gehören auch Dive Against Debris® Datenerhebungen in Meeresschutzgebieten wie z.B. Meeresparks, wo aufgrund lokaler Vorschriften möglicherweise das Entfernen von Müll aus dem Wasser untersagt ist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Unter Wasser oder an Land?</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Müll findet man im Wasser überall. Unter Wasser, am Strand, im Flachwasser und in den Mangrovenwäldern. Woher weißt du also, welche Daten du bei Dive Against Debris® melden sollst? Die Antwort lautet: wenn du zum Sammeln des Mülls ein Tauchgerät benötigst, dann kannst du ihn bei  Dive Against Debris® melden. </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Abschnitt 1 schauen wir uns den Schaden an, der vom Müll im Meer verursacht wird und wie Taucher helfen können, dieses Problem in den Griff zu bekommen.</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77500" lnSpcReduction="20000"/>
          </a:bodyPr>
          <a:lstStyle/>
          <a:p>
            <a:r>
              <a:rPr lang="de-DE" sz="1200" kern="1200" dirty="0" smtClean="0">
                <a:solidFill>
                  <a:schemeClr val="tx1"/>
                </a:solidFill>
                <a:effectLst/>
                <a:latin typeface="+mn-lt"/>
                <a:ea typeface="+mn-ea"/>
                <a:cs typeface="+mn-cs"/>
              </a:rPr>
              <a:t>Plane deine Dive Against Debris® Datenerhebung so, dass sie sicher ist und Spaß macht. Nimm dabei bitte Rücksicht auf die diversen Erfahrungsstufen aller Taucher.</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Sicherheit steht an erster Stelle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Halte dich an alle üblichen Abläufe, die das Tauchen sicher machen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Tauche im Rahmen deiner Fertigkeiten und Erfahrungen und im Rahmen der Fertigkeiten und Erfahrungen deines Tauchpartners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Überlege dir, einen Sicherungstaucher einzusetzen - entweder auf dem Boot oder an Land</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Grundzeit und Tiefe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Bestimme deine eigene Grundzeit und Tauchtiefe entsprechend der Bedingungen vor Ort und der vorhandenen Taucherfahrung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Bleibe innerhalb der Nullzeitgrenzen deiner Tauchtabelle bzw. deines Tauchcomputers</a:t>
            </a:r>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err="1" smtClean="0">
                <a:solidFill>
                  <a:schemeClr val="tx1"/>
                </a:solidFill>
                <a:effectLst/>
                <a:latin typeface="+mn-lt"/>
                <a:ea typeface="+mn-ea"/>
                <a:cs typeface="+mn-cs"/>
              </a:rPr>
              <a:t>Tarierung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Stelle sicher, dass ihr, du und dein Tauchpartner, die richtigen Mengen Blei dabei habt, damit ihr während eures Tauchgangs richtig austariert seid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Vergewissert euch, dass eure Ausrüstung am Körper anliegt und gut befestigt ist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Datenerhebungsgebiet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Es wird kein Gebiet festgelegt. Du solltest aber versuchen, bei jeder Erhebung an deinem Tauchplatz dasselbe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Gebiet abzudecken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Denk darüber nach, Taucherflaggen zur Markierung einzusetzen (halte dich an die örtlichen Vorschriften zur Verwendung von Taucherflaggen)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Anzahl der Teilnehmer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Der Anzahl Taucher sind keine Grenzen gesetzt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Alle Taucher arbeiten in Buddy-Teams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Melde alle Fundstücke der Taucher aus einem Sammelgebiet auf einer einzigen Datenkarte</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Strategien der Buddy-Teams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Alle Taucher eines Buddy-Teams sind für die Überwachung des Tauchgangs verantwortlich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Wiederhole vor dem Tauchgang die Handsignale und besprich, was zu tun ist, wenn jemand seinen Tauchpartner verliert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Besprecht die Rollen beim Tauchgang, z. B.: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Taucher 1: trägt das Sammelnetz</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Taucher 2: entfernt Gegenstände/macht Fotos</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Während des Tauchgangs sammelst du all den Müll, den du findest - wenn du wieder an Land bist, sortierst und notierst du dann nur das, was du vom Meeresboden aufgehoben hast.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Arbeite beim Hineinlegen der Müllteile in den Sammelbeutel mit deinem Tauchpartner zusammen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Verwende deine Tarierweste nicht als Hebemittel für schwere Gegenstände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Überlade deinen Netzbeutel nicht und führe ohne spezielle Tragetasche nicht mehr als 4kg mit dir mit. Gegenstände, die mehr als 4kg wiegen, sollten von Tauchern </a:t>
            </a:r>
            <a:r>
              <a:rPr lang="de-DE" sz="1200" kern="1200" dirty="0" err="1" smtClean="0">
                <a:solidFill>
                  <a:schemeClr val="tx1"/>
                </a:solidFill>
                <a:effectLst/>
                <a:latin typeface="+mn-lt"/>
                <a:ea typeface="+mn-ea"/>
                <a:cs typeface="+mn-cs"/>
              </a:rPr>
              <a:t>enfernt</a:t>
            </a:r>
            <a:r>
              <a:rPr lang="de-DE" sz="1200" kern="1200" dirty="0" smtClean="0">
                <a:solidFill>
                  <a:schemeClr val="tx1"/>
                </a:solidFill>
                <a:effectLst/>
                <a:latin typeface="+mn-lt"/>
                <a:ea typeface="+mn-ea"/>
                <a:cs typeface="+mn-cs"/>
              </a:rPr>
              <a:t> werden, die in der Benutzung spezieller Tragetaschen ausgebildet sind. </a:t>
            </a:r>
            <a:r>
              <a:rPr lang="en-US" sz="1200" kern="1200" dirty="0" smtClean="0">
                <a:solidFill>
                  <a:schemeClr val="tx1"/>
                </a:solidFill>
                <a:effectLst/>
                <a:latin typeface="+mn-lt"/>
                <a:ea typeface="+mn-ea"/>
                <a:cs typeface="+mn-cs"/>
              </a:rPr>
              <a:t>Also </a:t>
            </a:r>
            <a:r>
              <a:rPr lang="en-US" sz="1200" kern="1200" dirty="0" err="1" smtClean="0">
                <a:solidFill>
                  <a:schemeClr val="tx1"/>
                </a:solidFill>
                <a:effectLst/>
                <a:latin typeface="+mn-lt"/>
                <a:ea typeface="+mn-ea"/>
                <a:cs typeface="+mn-cs"/>
              </a:rPr>
              <a:t>z.B</a:t>
            </a:r>
            <a:r>
              <a:rPr lang="en-US" sz="1200" kern="1200" dirty="0" smtClean="0">
                <a:solidFill>
                  <a:schemeClr val="tx1"/>
                </a:solidFill>
                <a:effectLst/>
                <a:latin typeface="+mn-lt"/>
                <a:ea typeface="+mn-ea"/>
                <a:cs typeface="+mn-cs"/>
              </a:rPr>
              <a:t>. von </a:t>
            </a:r>
            <a:r>
              <a:rPr lang="en-US" sz="1200" kern="1200" dirty="0" err="1" smtClean="0">
                <a:solidFill>
                  <a:schemeClr val="tx1"/>
                </a:solidFill>
                <a:effectLst/>
                <a:latin typeface="+mn-lt"/>
                <a:ea typeface="+mn-ea"/>
                <a:cs typeface="+mn-cs"/>
              </a:rPr>
              <a:t>Tauchern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dem</a:t>
            </a:r>
            <a:r>
              <a:rPr lang="en-US" sz="1200" kern="1200" dirty="0" smtClean="0">
                <a:solidFill>
                  <a:schemeClr val="tx1"/>
                </a:solidFill>
                <a:effectLst/>
                <a:latin typeface="+mn-lt"/>
                <a:ea typeface="+mn-ea"/>
                <a:cs typeface="+mn-cs"/>
              </a:rPr>
              <a:t> Specialty-Brevet PADI Search and Recovery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Benutze die speziellen Tragetaschen nicht, wenn du nicht dafür ausgebildet bist. Wer schwere Gegenstände entfernen will, muss richtig ausgebildet sein und spezielle Tragetaschen verwenden</a:t>
            </a:r>
            <a:endParaRPr lang="en-GB" sz="1200" kern="1200" dirty="0" smtClean="0">
              <a:solidFill>
                <a:schemeClr val="tx1"/>
              </a:solidFill>
              <a:effectLst/>
              <a:latin typeface="+mn-lt"/>
              <a:ea typeface="+mn-ea"/>
              <a:cs typeface="+mn-cs"/>
            </a:endParaRPr>
          </a:p>
          <a:p>
            <a:endParaRPr lang="en-US" b="1" dirty="0" smtClean="0">
              <a:latin typeface="Arial" panose="020B0604020202020204" pitchFamily="34" charset="0"/>
              <a:ea typeface="Calibri"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Mit der richtigen Ausrüstung wird dein Tauchgang sicher und macht Spaß</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Notwendige Ausrüstung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Sammelbeutel für den Müll</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Dieser muss aus Netzstoff sein, damit das Wasser hinausfließen kann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Tauchwerkzeug/-messer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Handschuhe zum Schutz der Hände</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Prüfe, ob am Ort deiner Datenerhebung das Tragen von Handschuhen erlaubt ist</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Wenn du keine Tauchhandschuhe hast, kannst du auch Küchen- oder Gartenhandschuhe tragen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Empfohlene Ausrüstung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Schere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-Gerät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Waage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Unterwasserkamera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Behälter für scharfe Gegenstände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Leere Tafel mit Stift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Besonders wichtig ist es, dass du während einer Dive Against Debris® Datenerhebung auf Tarierung und auf „Trimm“ achtest, d.h. darauf, dass alle Ausrüstungsteile eng an deinem Körper anliegen. Stell sicher, dass deine Ausrüstung und dein Körper, und nicht zu vergessen, deine Flossen, nicht den Boden berühren. Äußerst wichtig ist auch, dass du dir während des Müllsammelns immer der Position bzw. der Lage deines Körpers bewusst bist und diese bei Bedarf entsprechend korrigierst.</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Gehe vorsichtig mit Objekten um, die Wunden verursachen könnten. Also z.B. mit Spritzen, zerbrochenen Flaschen und Metalldosen.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Bevor du solche Dinge entfernst, denke daran, dass die Sicherheit aller Beteiligter gewährleistet bleiben muss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Benutze zum sicheren Transport scharfer Objekte einen stabilen Behälter mit fest schließendem Deckel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Sei bei der Entfernung scharfer medizinischer Gegenstände wie Spritzen, Nadeln, Skalpellen, Lanzetten und chirurgischer Nadeln besonders vorsichtig</a:t>
            </a:r>
            <a:endParaRPr lang="en-GB" sz="1200" kern="1200" dirty="0" smtClean="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85000" lnSpcReduction="20000"/>
          </a:bodyPr>
          <a:lstStyle/>
          <a:p>
            <a:r>
              <a:rPr lang="de-DE" sz="1200" kern="1200" dirty="0" smtClean="0">
                <a:solidFill>
                  <a:schemeClr val="tx1"/>
                </a:solidFill>
                <a:effectLst/>
                <a:latin typeface="+mn-lt"/>
                <a:ea typeface="+mn-ea"/>
                <a:cs typeface="+mn-cs"/>
              </a:rPr>
              <a:t>Bei einer Datenerhebung müssen nicht zwingend Fotos gemacht werden, aber Fotos sind ideal, um Nichttaucher und Entscheidungsträger davon zu überzeugen, dass der Müll unter Wasser ein echtes Problem ist.  Deine Fotos können die Auswirkungen des Mülls auf das Leben im Wasser und die Umwelt veranschaulichen und den Aufbau eines Bildarchivs unterstützen, das der Öffentlichkeit das Ausmaß des Problems verdeutlicht.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Man kann zwei Arten von Bildern machen: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228600" lvl="0" indent="-228600">
              <a:buFont typeface="+mj-lt"/>
              <a:buAutoNum type="arabicPeriod"/>
            </a:pPr>
            <a:r>
              <a:rPr lang="de-DE" sz="1200" b="1" kern="1200" dirty="0" smtClean="0">
                <a:solidFill>
                  <a:schemeClr val="tx1"/>
                </a:solidFill>
                <a:effectLst/>
                <a:latin typeface="+mn-lt"/>
                <a:ea typeface="+mn-ea"/>
                <a:cs typeface="+mn-cs"/>
              </a:rPr>
              <a:t>Fotos, die helfen deine Daten zu erklären: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Diese Fotos helfen uns, den Müll zu verstehen, den du gesehen hast.  Wenn du deine Daten einreichst, dann sende uns bitte genau diese Art Foto. Wenn möglich, verwende eine Größenreferenz wie ein Lineal oder einen Schnorchel. Beispiele für diese Art Bilder sind: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Müll im Meer, der die direkte Umwelt schädigt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Tiere, die sich in Müll verfangen haben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Gegenstände, die du nicht identifizieren kannst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Müll unter Wasser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Gegenstände, die du nicht entfernt hast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228600" lvl="0" indent="-228600">
              <a:buFont typeface="+mj-lt"/>
              <a:buAutoNum type="arabicPeriod" startAt="2"/>
            </a:pPr>
            <a:r>
              <a:rPr lang="de-DE" sz="1200" b="1" kern="1200" dirty="0" smtClean="0">
                <a:solidFill>
                  <a:schemeClr val="tx1"/>
                </a:solidFill>
                <a:effectLst/>
                <a:latin typeface="+mn-lt"/>
                <a:ea typeface="+mn-ea"/>
                <a:cs typeface="+mn-cs"/>
              </a:rPr>
              <a:t>Fotos, die deine Geschichte erzählen: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Verwende diese Art Fotos, um die Öffentlichkeit auf deine Aktionen aufmerksam zu machen, um Teilnehmern zu danken und Freiwillige anzuwerben. Lade die Fotos in deinen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Blogartikel über deine Datenerhebung hoch (siehe Seite 23), teile sie mit anderen auf Facebook® oder </a:t>
            </a:r>
            <a:r>
              <a:rPr lang="de-DE" sz="1200" kern="1200" dirty="0" err="1" smtClean="0">
                <a:solidFill>
                  <a:schemeClr val="tx1"/>
                </a:solidFill>
                <a:effectLst/>
                <a:latin typeface="+mn-lt"/>
                <a:ea typeface="+mn-ea"/>
                <a:cs typeface="+mn-cs"/>
              </a:rPr>
              <a:t>ScubaEarth</a:t>
            </a:r>
            <a:r>
              <a:rPr lang="de-DE" sz="1200" kern="1200" dirty="0" smtClean="0">
                <a:solidFill>
                  <a:schemeClr val="tx1"/>
                </a:solidFill>
                <a:effectLst/>
                <a:latin typeface="+mn-lt"/>
                <a:ea typeface="+mn-ea"/>
                <a:cs typeface="+mn-cs"/>
              </a:rPr>
              <a:t>® oder verwende sie zur Veranschaulichung eines Artikels in deiner Lokalzeitung.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Gruppenbilder - alle Taucher mit dem gesammelten Müll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Taucher in Aktion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Taucher beim Zählen und Erfassen des Mülls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Oberflächenfoto des Mülls, den du entfernt hast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Tipps zum Fotografieren: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Um zu vermeiden, dass sich die Dauer deiner Datenerhebung maßgeblich verlängert, solltest du nicht zu viel Zeit mit dem Fotografieren verbringen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smtClean="0">
                <a:solidFill>
                  <a:schemeClr val="tx1"/>
                </a:solidFill>
                <a:effectLst/>
                <a:latin typeface="+mn-lt"/>
                <a:ea typeface="+mn-ea"/>
                <a:cs typeface="+mn-cs"/>
              </a:rPr>
              <a:t>Halte dich an Project </a:t>
            </a:r>
            <a:r>
              <a:rPr lang="de-DE" sz="1200" kern="1200" dirty="0" err="1" smtClean="0">
                <a:solidFill>
                  <a:schemeClr val="tx1"/>
                </a:solidFill>
                <a:effectLst/>
                <a:latin typeface="+mn-lt"/>
                <a:ea typeface="+mn-ea"/>
                <a:cs typeface="+mn-cs"/>
              </a:rPr>
              <a:t>AWAREs</a:t>
            </a:r>
            <a:r>
              <a:rPr lang="de-DE" sz="1200" i="1" kern="1200" dirty="0" smtClean="0">
                <a:solidFill>
                  <a:schemeClr val="tx1"/>
                </a:solidFill>
                <a:effectLst/>
                <a:latin typeface="+mn-lt"/>
                <a:ea typeface="+mn-ea"/>
                <a:cs typeface="+mn-cs"/>
              </a:rPr>
              <a:t> 10 Tipps für Taucher zum Schutz der Meeresumwelt</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ea typeface="Calibri" pitchFamily="34" charset="0"/>
              <a:cs typeface="Arial" panose="020B0604020202020204"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Auf Müll unter Wasser wächst schnell Leben und Meerestiere suchen sich oft ein Stück Müll als Zuhause.  In diesen Fällen solltest du entscheiden, ob du einen Gegenstand entfernst oder ihn an Ort und Stelle belässt.  Manchmal ist es eine kleine kurzfristige Störung wert, um ein potenziell schädliches Stück Müll zu entfernen, manchmal könnte es besser sein, den Gegenstand im Meer zu lassen.  Hier sind einige Punkte, die du bei deiner Entscheidung, ein Stück Müll unter Wasser zu entfernen, berücksichtigen solltest: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Wenn du unsicher bist, lass es an Ort und Stelle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Sicherheit steht an erster Stelle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du unsicher bist, ob ein Gegenstand sicher entfernt werden kann, dann lass ihn besser wo er ist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Berühre keine Waffen oder Munition und entferne sie nicht - markiere die Stelle und informiere die Behörden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Sei bei Gegenständen, aus denen eventuell Chemikalien austreten könnten, besonders vorsichtig oder lasse sie einfach liegen, denn sie könnten im Kontakt mit deiner Haut oder deiner Ausrüstung Schaden verursachen.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10000"/>
          </a:bodyPr>
          <a:lstStyle/>
          <a:p>
            <a:r>
              <a:rPr lang="de-DE" sz="1200" b="1" kern="1200" dirty="0" smtClean="0">
                <a:solidFill>
                  <a:schemeClr val="tx1"/>
                </a:solidFill>
                <a:effectLst/>
                <a:latin typeface="+mn-lt"/>
                <a:ea typeface="+mn-ea"/>
                <a:cs typeface="+mn-cs"/>
              </a:rPr>
              <a:t>Baumaterial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Gegenstände wie Glasflaschen und Eisenbehälter verursachen keine großen Schäden an der Umwelt. Lasse sie an Ort und Stelle, wenn sie keine Lebewesen stören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Entferne nicht-natürliche Gegenstände, die Meerestiere dann schädigen können, wenn sie in kleinere Teile zerbrechen, auch wenn du dadurch kurzfristig Tiere störst.  Beurteile in solchen Fällen, welcher Schaden geringer ist.  Zu den Gegenstände dieser Kategorie gehören Plastik, Fischfallen und Verpackungsmaterial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Eier an einem Abfallgegenstand haften, markiere die Stelle und kehre zurück, um ihn zu entfernen, wenn die Eier geschlüpft sind</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Müll mit Inhalt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ein Stück Müll Chemikalien enthält, die austreten und Schäden verursachen könnten, sollte es entfernt werden, sofern es sicher ist: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Beispiele sind Auto-, LKW- und Bootsbatterien, Öl-, Treibstoff- und Chemikalienbehälter, Farbdosen, Kraftstofffilter und elektronische Ausrüstung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es nicht sicher ist, einen potenziell gefährlichen Gegenstand zu entfernen, solltest du die Stelle markieren und sie melden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Fischernetze, Leinen und Schnüre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Fischernetze, Leinen und Schnüre zu entfernen kann gefährlich sein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Versuche nicht diese Dinge zu entfernen, wenn es nicht sicher ist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Diese Dinge zu entfernen kann schwierig sein, besonders wenn sie um Korallen gewickelt sind oder Korallen über ihnen wachsen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Am besten entfernst du Stück für Stück die zugänglichen Teile und lässt die Stücke zurück, die zugewachsen sind</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Eine stabile, scharfe Schere schneidet besser durch Fischerleinen und Schnüre als ein Tauchermesser, da keine Sägebewegung notwendig ist</a:t>
            </a:r>
            <a:endParaRPr lang="en-GB" sz="1200" kern="1200" dirty="0" smtClean="0">
              <a:solidFill>
                <a:schemeClr val="tx1"/>
              </a:solidFill>
              <a:effectLst/>
              <a:latin typeface="+mn-lt"/>
              <a:ea typeface="+mn-ea"/>
              <a:cs typeface="+mn-cs"/>
            </a:endParaRPr>
          </a:p>
          <a:p>
            <a:endParaRPr lang="en-US" sz="1100" dirty="0" smtClean="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Abschnitt 3 schauen wir uns an, wie du deine Daten meldest.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Abschnitt 2 erfahren wir, wie man eine Dive Against Debris® Datenerhebung plant und durchführt.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marL="0" marR="0" indent="-22860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NOTIZ FÜR DEN REDNER:</a:t>
            </a:r>
            <a:r>
              <a:rPr lang="de-DE" sz="1200" kern="1200" dirty="0" smtClean="0">
                <a:solidFill>
                  <a:schemeClr val="tx1"/>
                </a:solidFill>
                <a:effectLst/>
                <a:latin typeface="+mn-lt"/>
                <a:ea typeface="+mn-ea"/>
                <a:cs typeface="+mn-cs"/>
              </a:rPr>
              <a:t> Verteile an alle Teilnehmer jeweils eine </a:t>
            </a:r>
            <a:r>
              <a:rPr lang="de-DE" sz="1200" b="1" kern="1200" dirty="0" smtClean="0">
                <a:solidFill>
                  <a:schemeClr val="tx1"/>
                </a:solidFill>
                <a:effectLst/>
                <a:latin typeface="+mn-lt"/>
                <a:ea typeface="+mn-ea"/>
                <a:cs typeface="+mn-cs"/>
              </a:rPr>
              <a:t>Dive Against Debris® Datenkarte</a:t>
            </a:r>
            <a:r>
              <a:rPr lang="de-DE" sz="1200" kern="1200" dirty="0" smtClean="0">
                <a:solidFill>
                  <a:schemeClr val="tx1"/>
                </a:solidFill>
                <a:effectLst/>
                <a:latin typeface="+mn-lt"/>
                <a:ea typeface="+mn-ea"/>
                <a:cs typeface="+mn-cs"/>
              </a:rPr>
              <a:t>, damit sie diesen Abschnitt besser verfolgen können. </a:t>
            </a:r>
            <a:endParaRPr lang="en-GB" sz="1200" kern="1200" dirty="0" smtClean="0">
              <a:solidFill>
                <a:schemeClr val="tx1"/>
              </a:solidFill>
              <a:effectLst/>
              <a:latin typeface="+mn-lt"/>
              <a:ea typeface="+mn-ea"/>
              <a:cs typeface="+mn-cs"/>
            </a:endParaRPr>
          </a:p>
          <a:p>
            <a:pPr indent="-228600"/>
            <a:endParaRPr lang="en-AU" dirty="0" smtClean="0">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r>
              <a:rPr lang="de-DE" sz="1200" kern="1200" dirty="0" smtClean="0">
                <a:solidFill>
                  <a:schemeClr val="tx1"/>
                </a:solidFill>
                <a:effectLst/>
                <a:latin typeface="+mn-lt"/>
                <a:ea typeface="+mn-ea"/>
                <a:cs typeface="+mn-cs"/>
              </a:rPr>
              <a:t>Wiege den kompletten Müll, solange er noch in den Sammelnetzen ist. Wenn das Gewicht der Sammelnetze recht hoch ist, wiege sie in leerem Zustand separat und ziehe für das tatsächliche Gewicht deines gesammelten Mülls ihr Gewicht ab.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Fisch- oder Küchenwaagen eignen sich gut zum Wiegen des Mülls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Du kannst das Gewicht schätzen, wenn du keine Waage hast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Notiere das Gewicht in Kilogramm oder Pfund</a:t>
            </a:r>
            <a:endParaRPr lang="en-GB" sz="1200" kern="1200" dirty="0" smtClean="0">
              <a:solidFill>
                <a:schemeClr val="tx1"/>
              </a:solidFill>
              <a:effectLst/>
              <a:latin typeface="+mn-lt"/>
              <a:ea typeface="+mn-ea"/>
              <a:cs typeface="+mn-cs"/>
            </a:endParaRPr>
          </a:p>
          <a:p>
            <a:pPr>
              <a:buFont typeface="Arial" pitchFamily="34" charset="0"/>
              <a:buNone/>
              <a:defRPr/>
            </a:pPr>
            <a:endParaRPr lang="en-GB" dirty="0">
              <a:latin typeface="Arial" panose="020B0604020202020204" pitchFamily="34" charset="0"/>
              <a:cs typeface="Arial" panose="020B0604020202020204" pitchFamily="34" charset="0"/>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Damit die Müllgegenstände einfach auf der Dive Against Debris® Datenkarte gefunden werden können, sind sie nach Materialien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gruppiert. Leere deine Sammelbeutel aus und sortiere deinen Müll entsprechend der neun  Kategorien  in getrennte Haufen: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Plastik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Glas &amp; Keramik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Metall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Gummi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Holz</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Textilien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Papier/Pappe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Gemischte Materialien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Anderer Müll, d.h. alle Gegenstände, die in keine Kategorie passen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Sortiere deinen Müll im windarmen Bereich, damit er nicht wieder zurück ins Meer geweht wird.  Wenn du deinen Müll auf einer Plane ausleerst, kannst du ihn besser zusammen halten.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Arbeite dich durch jeden einzelnen Müllhaufen und notiere jedes Fundstück auf der Dive Against Debris® Datenkarte. Verwende zur korrekten Identifizierung der Müllteile den Dive Against Debris® Leitfaden zur Identifizierung von Müll im Meer</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Jedes </a:t>
            </a:r>
            <a:r>
              <a:rPr lang="de-DE" sz="1200" kern="1200" dirty="0" err="1" smtClean="0">
                <a:solidFill>
                  <a:schemeClr val="tx1"/>
                </a:solidFill>
                <a:effectLst/>
                <a:latin typeface="+mn-lt"/>
                <a:ea typeface="+mn-ea"/>
                <a:cs typeface="+mn-cs"/>
              </a:rPr>
              <a:t>Müllteil</a:t>
            </a:r>
            <a:r>
              <a:rPr lang="de-DE" sz="1200" kern="1200" dirty="0" smtClean="0">
                <a:solidFill>
                  <a:schemeClr val="tx1"/>
                </a:solidFill>
                <a:effectLst/>
                <a:latin typeface="+mn-lt"/>
                <a:ea typeface="+mn-ea"/>
                <a:cs typeface="+mn-cs"/>
              </a:rPr>
              <a:t> zählt als ein Gegenstand, ganz egal wie groß er ist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Suche dein </a:t>
            </a:r>
            <a:r>
              <a:rPr lang="de-DE" sz="1200" kern="1200" dirty="0" err="1" smtClean="0">
                <a:solidFill>
                  <a:schemeClr val="tx1"/>
                </a:solidFill>
                <a:effectLst/>
                <a:latin typeface="+mn-lt"/>
                <a:ea typeface="+mn-ea"/>
                <a:cs typeface="+mn-cs"/>
              </a:rPr>
              <a:t>Müllteil</a:t>
            </a:r>
            <a:r>
              <a:rPr lang="de-DE" sz="1200" kern="1200" dirty="0" smtClean="0">
                <a:solidFill>
                  <a:schemeClr val="tx1"/>
                </a:solidFill>
                <a:effectLst/>
                <a:latin typeface="+mn-lt"/>
                <a:ea typeface="+mn-ea"/>
                <a:cs typeface="+mn-cs"/>
              </a:rPr>
              <a:t> in den Werkstoffkategorien, also z. B.:</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Wenn du eine Plastikgabel findest, suche in der Werkstoffkategorie Plastik nach Tassen, Tellern, Gabeln, Messern und Löffeln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Trage in dieses Feld einen Strich ("I") ein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Wenn du eine zweite Plastikgabel findest oder einen anderen Gegenstand dieser Kategorie, dann mach in diesem Feld einen zweiten Strich (das sieht dann so aus: „II")</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Verwende ein für dich passendes Strichsystem, z. B.:  </a:t>
            </a:r>
            <a:r>
              <a:rPr lang="de-DE" sz="1200" strike="sngStrike" kern="1200" dirty="0" err="1" smtClean="0">
                <a:solidFill>
                  <a:schemeClr val="tx1"/>
                </a:solidFill>
                <a:effectLst/>
                <a:latin typeface="+mn-lt"/>
                <a:ea typeface="+mn-ea"/>
                <a:cs typeface="+mn-cs"/>
              </a:rPr>
              <a:t>IIII</a:t>
            </a:r>
            <a:r>
              <a:rPr lang="de-DE" sz="1200" kern="1200" dirty="0" smtClean="0">
                <a:solidFill>
                  <a:schemeClr val="tx1"/>
                </a:solidFill>
                <a:effectLst/>
                <a:latin typeface="+mn-lt"/>
                <a:ea typeface="+mn-ea"/>
                <a:cs typeface="+mn-cs"/>
              </a:rPr>
              <a:t> </a:t>
            </a:r>
            <a:r>
              <a:rPr lang="de-DE" sz="1200" strike="sngStrike" kern="1200" dirty="0" err="1" smtClean="0">
                <a:solidFill>
                  <a:schemeClr val="tx1"/>
                </a:solidFill>
                <a:effectLst/>
                <a:latin typeface="+mn-lt"/>
                <a:ea typeface="+mn-ea"/>
                <a:cs typeface="+mn-cs"/>
              </a:rPr>
              <a:t>IIII</a:t>
            </a:r>
            <a:r>
              <a:rPr lang="de-DE" sz="1200" kern="1200" dirty="0" smtClean="0">
                <a:solidFill>
                  <a:schemeClr val="tx1"/>
                </a:solidFill>
                <a:effectLst/>
                <a:latin typeface="+mn-lt"/>
                <a:ea typeface="+mn-ea"/>
                <a:cs typeface="+mn-cs"/>
              </a:rPr>
              <a:t> II = 12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Gemischte Müllgegenstände bzw. -teile sollten als Fragmente gezählt werden - siehe am Ende jeder Materialkategorie auf der Datenkarte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du viele kleine Teile  (2,5 cm bzw. 1 </a:t>
            </a:r>
            <a:r>
              <a:rPr lang="de-DE" sz="1200" kern="1200" dirty="0" err="1" smtClean="0">
                <a:solidFill>
                  <a:schemeClr val="tx1"/>
                </a:solidFill>
                <a:effectLst/>
                <a:latin typeface="+mn-lt"/>
                <a:ea typeface="+mn-ea"/>
                <a:cs typeface="+mn-cs"/>
              </a:rPr>
              <a:t>inch</a:t>
            </a:r>
            <a:r>
              <a:rPr lang="de-DE" sz="1200" kern="1200" dirty="0" smtClean="0">
                <a:solidFill>
                  <a:schemeClr val="tx1"/>
                </a:solidFill>
                <a:effectLst/>
                <a:latin typeface="+mn-lt"/>
                <a:ea typeface="+mn-ea"/>
                <a:cs typeface="+mn-cs"/>
              </a:rPr>
              <a:t> und kleiner) zählen musst, dann schaue dir den Kasten mit dem Titel "Zu klein zum Zählen" 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Melde alle Fundstücke der Taucher aus einem Sammelgebiet zusammen auf einer einzigen Datenkarte</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Egal, ob ein Buddy-Team oder zehn beim Aufräumen dabei waren - erfasse den gesamten Müll auf einer einzigen Datenkarte </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Es kann vorkommen, dass du viele kleine, ähnliche Müllteile einsammelst, z. B. einen Haufen kleiner Plastikkugeln, die ins Meer gekippt wurden oder ein Hartplastikteil, das in viele kleine Teile zerfallen ist. In solchen Fällen sind es möglicherweise zu viele Teile, die nicht gezählt werden können. Wie sollst du sie also erfassen?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du viele kleine Teile hast (die meisten kleiner als 2,5 cm bzw. 1 </a:t>
            </a:r>
            <a:r>
              <a:rPr lang="de-DE" sz="1200" kern="1200" dirty="0" err="1" smtClean="0">
                <a:solidFill>
                  <a:schemeClr val="tx1"/>
                </a:solidFill>
                <a:effectLst/>
                <a:latin typeface="+mn-lt"/>
                <a:ea typeface="+mn-ea"/>
                <a:cs typeface="+mn-cs"/>
              </a:rPr>
              <a:t>inch</a:t>
            </a:r>
            <a:r>
              <a:rPr lang="de-DE" sz="1200" kern="1200" dirty="0" smtClean="0">
                <a:solidFill>
                  <a:schemeClr val="tx1"/>
                </a:solidFill>
                <a:effectLst/>
                <a:latin typeface="+mn-lt"/>
                <a:ea typeface="+mn-ea"/>
                <a:cs typeface="+mn-cs"/>
              </a:rPr>
              <a:t>), lege sie auf eine Plane an windabgewandter Stelle und sortiere sie grob in etwa gleich große Haufen. Dann zählst du die Teile auf einem Haufen und multiplizierst sie mit der Anzahl der Haufen.  So erhältst du die Gesamtanzahl aller Teile. Diese kleinen Teile meldest du dann in der jeweiligen Materialkategorie als „Fragmente“. </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77500" lnSpcReduction="20000"/>
          </a:bodyPr>
          <a:lstStyle/>
          <a:p>
            <a:r>
              <a:rPr lang="de-DE" sz="1200" kern="1200" dirty="0" smtClean="0">
                <a:solidFill>
                  <a:schemeClr val="tx1"/>
                </a:solidFill>
                <a:effectLst/>
                <a:latin typeface="+mn-lt"/>
                <a:ea typeface="+mn-ea"/>
                <a:cs typeface="+mn-cs"/>
              </a:rPr>
              <a:t>Fülle die übrigen Felder der Datenkarte aus und halte so wichtige Informationen zu deiner Datenerhebung fest.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Ort der Datenerhebung</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Informationen, die uns helfen, deinen Ort genau auf der Karte zu bestimmen: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Nächstgelegene Straße (falls vorhanden)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Stadt/Ort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Bundesland/Provinz</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Land</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err="1" smtClean="0">
                <a:solidFill>
                  <a:schemeClr val="tx1"/>
                </a:solidFill>
                <a:effectLst/>
                <a:latin typeface="+mn-lt"/>
                <a:ea typeface="+mn-ea"/>
                <a:cs typeface="+mn-cs"/>
              </a:rPr>
              <a:t>GPS</a:t>
            </a:r>
            <a:r>
              <a:rPr lang="de-DE" sz="1200" b="1" kern="1200" dirty="0" smtClean="0">
                <a:solidFill>
                  <a:schemeClr val="tx1"/>
                </a:solidFill>
                <a:effectLst/>
                <a:latin typeface="+mn-lt"/>
                <a:ea typeface="+mn-ea"/>
                <a:cs typeface="+mn-cs"/>
              </a:rPr>
              <a:t> Koordinaten des Ortes der Datenerhebung</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Korrekte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-Daten sind für deine Datenerhebung unerlässlich. So werden deine Daten in ihren geografischen Zusammenhang gebracht und es wird sichergestellt, dass deine Datenerhebung richtig auf der Project AWARE’s Dive Against Debris®-Karte erscheint.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Mit Hilfe der interaktiven Karte auf dem Dive Against Debris® Online-Formular zur Datenübermittlung kannst du auch ohne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-Gerät die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-Koordinaten des Ortes deiner Datenerhebung melden: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Ziehe die Karte so weit, bis du dein Land gefunden hast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Zoome deinen Ort heran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Finde den Ort deiner </a:t>
            </a:r>
            <a:r>
              <a:rPr lang="de-DE" sz="1200" u="sng" kern="1200" dirty="0" smtClean="0">
                <a:solidFill>
                  <a:schemeClr val="tx1"/>
                </a:solidFill>
                <a:effectLst/>
                <a:latin typeface="+mn-lt"/>
                <a:ea typeface="+mn-ea"/>
                <a:cs typeface="+mn-cs"/>
              </a:rPr>
              <a:t>Datenerhebung</a:t>
            </a:r>
            <a:r>
              <a:rPr lang="de-DE" sz="1200" kern="1200" dirty="0" smtClean="0">
                <a:solidFill>
                  <a:schemeClr val="tx1"/>
                </a:solidFill>
                <a:effectLst/>
                <a:latin typeface="+mn-lt"/>
                <a:ea typeface="+mn-ea"/>
                <a:cs typeface="+mn-cs"/>
              </a:rPr>
              <a:t> (deines Tauchgangs) und klicke an diesem Punkt auf die Karte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 Koordinaten des Ortes deiner Datenerhebung werden automatisch gespeichert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Das funktioniert am besten für Datenerhebungsorte mit angrenzenden Landmarken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der Ort deiner Datenerhebung beispielsweise nicht in </a:t>
            </a:r>
            <a:r>
              <a:rPr lang="de-DE" sz="1200" kern="1200" dirty="0" err="1" smtClean="0">
                <a:solidFill>
                  <a:schemeClr val="tx1"/>
                </a:solidFill>
                <a:effectLst/>
                <a:latin typeface="+mn-lt"/>
                <a:ea typeface="+mn-ea"/>
                <a:cs typeface="+mn-cs"/>
              </a:rPr>
              <a:t>Landnähe</a:t>
            </a:r>
            <a:r>
              <a:rPr lang="de-DE" sz="1200" kern="1200" dirty="0" smtClean="0">
                <a:solidFill>
                  <a:schemeClr val="tx1"/>
                </a:solidFill>
                <a:effectLst/>
                <a:latin typeface="+mn-lt"/>
                <a:ea typeface="+mn-ea"/>
                <a:cs typeface="+mn-cs"/>
              </a:rPr>
              <a:t> liegt und er so mit Hilfe der interaktiven Karte nicht präzise genug lokalisiert werden kann, dann beachte bei der Verwendung eines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-Geräts bitte Folgendes:</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Stelle dein </a:t>
            </a:r>
            <a:r>
              <a:rPr lang="de-DE" sz="1200" b="1" kern="1200" dirty="0" err="1" smtClean="0">
                <a:solidFill>
                  <a:schemeClr val="tx1"/>
                </a:solidFill>
                <a:effectLst/>
                <a:latin typeface="+mn-lt"/>
                <a:ea typeface="+mn-ea"/>
                <a:cs typeface="+mn-cs"/>
              </a:rPr>
              <a:t>GPS</a:t>
            </a:r>
            <a:r>
              <a:rPr lang="de-DE" sz="1200" b="1" kern="1200" dirty="0" smtClean="0">
                <a:solidFill>
                  <a:schemeClr val="tx1"/>
                </a:solidFill>
                <a:effectLst/>
                <a:latin typeface="+mn-lt"/>
                <a:ea typeface="+mn-ea"/>
                <a:cs typeface="+mn-cs"/>
              </a:rPr>
              <a:t>-Gerät ein auf:</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WGS84 </a:t>
            </a:r>
            <a:r>
              <a:rPr lang="de-DE" sz="1200" kern="1200" dirty="0" err="1" smtClean="0">
                <a:solidFill>
                  <a:schemeClr val="tx1"/>
                </a:solidFill>
                <a:effectLst/>
                <a:latin typeface="+mn-lt"/>
                <a:ea typeface="+mn-ea"/>
                <a:cs typeface="+mn-cs"/>
              </a:rPr>
              <a:t>Map</a:t>
            </a:r>
            <a:r>
              <a:rPr lang="de-DE" sz="1200" kern="1200" dirty="0" smtClean="0">
                <a:solidFill>
                  <a:schemeClr val="tx1"/>
                </a:solidFill>
                <a:effectLst/>
                <a:latin typeface="+mn-lt"/>
                <a:ea typeface="+mn-ea"/>
                <a:cs typeface="+mn-cs"/>
              </a:rPr>
              <a:t> Datum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Wähle die Anzeige in Dezimalgrad</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Bootstauchgänge: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Bestimme deinen </a:t>
            </a:r>
            <a:r>
              <a:rPr lang="de-DE" sz="1200" kern="1200" dirty="0" err="1" smtClean="0">
                <a:solidFill>
                  <a:schemeClr val="tx1"/>
                </a:solidFill>
                <a:effectLst/>
                <a:latin typeface="+mn-lt"/>
                <a:ea typeface="+mn-ea"/>
                <a:cs typeface="+mn-cs"/>
              </a:rPr>
              <a:t>GPS</a:t>
            </a:r>
            <a:r>
              <a:rPr lang="de-DE" sz="1200" kern="1200" dirty="0" smtClean="0">
                <a:solidFill>
                  <a:schemeClr val="tx1"/>
                </a:solidFill>
                <a:effectLst/>
                <a:latin typeface="+mn-lt"/>
                <a:ea typeface="+mn-ea"/>
                <a:cs typeface="+mn-cs"/>
              </a:rPr>
              <a:t>-Standort, während das Boot am oder direkt über dem Ort der Datenerhebung festgemacht ist (achte auf Taucher im Wasser)</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Tauchgänge vom Ufer aus: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Bestimme deinen Standort, während du an der Wasserlinie stehst, und zwar so nah wie möglich am Ort deiner Datenerhebung</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Stelle sicher, dass die Dauer deiner Datenerhebung korrekt angegeben ist. Falsche Einträge führen dazu, dass deine Daten nicht gewertet werden können.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Dauer der Datenerhebung entspricht der Zeit, die alle Buddy-Teams durchschnittlich unter Wasser mit dem Einsammeln von Müll verbracht haben.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Die Dauer der Datenerhebung muss in Minuten angegeben werden, d.h. zum Beispiel 45 Minuten, 115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Bitte nicht die Zeit mit einrechnen, die für das Schwimmen über Wasser und für den Auf- und den Abstieg benötigt wurde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Bitte nicht die Zeit mit einrechnen, die nicht-tauchende Teilnehmer für ihre Aktionen benötigt haben und auch nicht die Zeit, die zum Sortieren des Mülls und zum Notieren der Ergebnisse benötigt wurde</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Berechnung der Dauer deiner Datenerhebung</a:t>
            </a:r>
            <a:endParaRPr lang="en-GB" sz="1200" kern="1200" dirty="0" smtClean="0">
              <a:solidFill>
                <a:schemeClr val="tx1"/>
              </a:solidFill>
              <a:effectLst/>
              <a:latin typeface="+mn-lt"/>
              <a:ea typeface="+mn-ea"/>
              <a:cs typeface="+mn-cs"/>
            </a:endParaRP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Beispiel 1</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 arbeitest mit einem Buddy zusammen und ihr sammelt gemeinsam 43 Minuten lang unter Wasser Müll ein. An der Datenerhebung nehmen keine weiteren Taucher teil.</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Dauer der Datenerhebung = 43 Minuten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Beispiel 2</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Drei Buddy-Teams mit je zwei Tauchern in den Teams A und B und drei Tauchern in Team C verbringen jeweils die folgende Zeiten unter Wasser mit dem Einsammeln von Müll: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Buddy-Team A: 	42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Buddy-Team B: 	48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Buddy-Team C: 	51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Gesamtdauer der Datenerhebung = 	141 min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141 Minuten Gesamtdauer :  3 Buddy-Teams = 47 Minuten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Dauer der Datenerhebung = 47 Minuten</a:t>
            </a:r>
            <a:endParaRPr lang="en-GB"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Anzahl der Teilnehmer</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Zähle nur Taucher, die unter Wasser Müll sammeln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Zähle jeden Taucher einzeln, keine Buddy-Teams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Zähle keine Teilnehmer hinzu, die nur an der Oberfläche sind, also nicht die Sicherungstaucher oder Freunde, die am Strand aufräumen, während du tauchst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Seegang</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Erfasse den Seegang am Tag deiner Datenerhebung: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Ruhig (glatt bis gekräuselt) für Wellen 0–0,1 Meter/0-4 Inch hoch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Schwach bewegt (kleine Wellen) für Wellen 0,1-0,5 Meter/4-19 Inch hoch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Leicht bewegt für Wellen 0,5-1,25 Meter/19 Inch - 4 </a:t>
            </a:r>
            <a:r>
              <a:rPr lang="de-DE" sz="1200" kern="1200" dirty="0" err="1" smtClean="0">
                <a:solidFill>
                  <a:schemeClr val="tx1"/>
                </a:solidFill>
                <a:effectLst/>
                <a:latin typeface="+mn-lt"/>
                <a:ea typeface="+mn-ea"/>
                <a:cs typeface="+mn-cs"/>
              </a:rPr>
              <a:t>Fuss</a:t>
            </a:r>
            <a:r>
              <a:rPr lang="de-DE" sz="1200" kern="1200" dirty="0" smtClean="0">
                <a:solidFill>
                  <a:schemeClr val="tx1"/>
                </a:solidFill>
                <a:effectLst/>
                <a:latin typeface="+mn-lt"/>
                <a:ea typeface="+mn-ea"/>
                <a:cs typeface="+mn-cs"/>
              </a:rPr>
              <a:t> hoch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Mäßig bewegt bis grob für Wellen höher als 1,25 Meter/4 </a:t>
            </a:r>
            <a:r>
              <a:rPr lang="de-DE" sz="1200" kern="1200" dirty="0" err="1" smtClean="0">
                <a:solidFill>
                  <a:schemeClr val="tx1"/>
                </a:solidFill>
                <a:effectLst/>
                <a:latin typeface="+mn-lt"/>
                <a:ea typeface="+mn-ea"/>
                <a:cs typeface="+mn-cs"/>
              </a:rPr>
              <a:t>Fuss</a:t>
            </a:r>
            <a:r>
              <a:rPr lang="de-DE" sz="1200" kern="1200" dirty="0" smtClean="0">
                <a:solidFill>
                  <a:schemeClr val="tx1"/>
                </a:solidFill>
                <a:effectLst/>
                <a:latin typeface="+mn-lt"/>
                <a:ea typeface="+mn-ea"/>
                <a:cs typeface="+mn-cs"/>
              </a:rPr>
              <a:t> hoch</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Das untersuchte Gebiet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Diese Information hilft dabei, die Dichte des Mülls am Ort deiner Datenerhebung zu verstehen.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Ein Gebiet lässt sich einfach und genau und mit  Hilfe eines „Point und Klick“-Tools auf einer interaktiven Google-Karte vermessen. Zum Beispiel hiermit:</a:t>
            </a:r>
            <a:endParaRPr lang="en-GB"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www.daftlogic.com/projects-google-maps-area-calculator-tool.htm</a:t>
            </a:r>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Erfasse das Gebiet in Quadratmetern oder Quadratfuß</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du das Online-Tool nicht verwenden kannst, bedenke bei der Berechnung deines Datenerhebungsgebiets Folgendes: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Bei einfacher rechteckiger oder quadratischer Form multipliziere Länge und Breite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Wenn du nicht messen oder das oben erwähnte Tool nicht verwenden kannst, dann mache eine Schätzung</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Abschnitt 3 schauen wir uns an, wie du deine Daten meldest. </a:t>
            </a:r>
            <a:endParaRPr lang="en-GB" sz="1200" kern="1200" dirty="0">
              <a:solidFill>
                <a:schemeClr val="tx1"/>
              </a:solidFill>
              <a:effectLst/>
              <a:latin typeface="+mn-lt"/>
              <a:ea typeface="+mn-ea"/>
              <a:cs typeface="+mn-cs"/>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Der Unterschied zwischen hauptsächlicher Bodenbeschaffenheit und Ökosystem</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du ein Korallenriff untersuchst und während der Datenerhebung die meiste Zeit über Sand und zwischen Korallenstöcken schwimmst: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Hauptsächliche Bodenbeschaffenheit = Sand</a:t>
            </a:r>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Ökosystem = Korallenriff</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du ein Korallenriff untersuchst und während der Datenerhebung die meiste Zeit über Korallen schwimmst:</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Hauptsächliche Bodenbeschaffenheit = Korallen</a:t>
            </a:r>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Ökosystem = Korallenriff</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Tiere, die sich in Müll verfangen haben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Erfasse Tiere, die sich verfangen haben und die betroffene Art des Mülls. Wenn möglich, identifiziere die Tierart. Falls unbekannt, verwende eine allgemeine Bezeichnung wie „Seehund“.  Mache Fotos der Tiere, die sich verfangen haben. Diese kannst du dann bei der Übermittlung deiner Daten mit uns teilen.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Tiefenbandbreite der Datenerhebung</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Melde die maximale und minimale Tiefe, aus denen du Müll entfernt hast.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Möglicherweise nicht die Maximaltiefe deines Tauchgangs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Erfasse nicht 0 m oder 0 Fuß als minimale Tiefe – an der Oberfläche treibender Müll soll nicht erfasst werden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An der Oberfläche treibender Müll kann eingesammelt, darf aber nicht gemeldet werden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b="1" kern="1200" dirty="0" smtClean="0">
                <a:solidFill>
                  <a:schemeClr val="tx1"/>
                </a:solidFill>
                <a:effectLst/>
                <a:latin typeface="+mn-lt"/>
                <a:ea typeface="+mn-ea"/>
                <a:cs typeface="+mn-cs"/>
              </a:rPr>
              <a:t>Wetterbedingungen der letzten Woche</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Erfasse starken Wind, Sturm, heftige Regenfälle oder jedes andere Wetterereignis, das Müll in dein Datenerhebungsgebiet getrieben oder aus ihm fort getragen hat.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Gegenstände von lokaler Bedeutung</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Nenne die drei Müllgegenstände, die deiner Ansicht nach ein spezielles Problem an deinem Datenerhebungsort sind und erkläre warum.</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Der ungewöhnlichste Gegenstand</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Zusätzliche Informationen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Beschreibe kurz Ereignisse, die zu dem Müll beigetragen haben könnten. Falls vorhanden, füge Links zu aktuellen Berichten hinzu: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Hurrikans, Abrisse von Gebäuden, Festivals oder Straßenfeste, Feuerwerke usw.</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Du hast den Müll entfernt und gezählt - eine tolle Leistung!  Nimm dir jetzt einen Moment Zeit, um ihn richtig zu entsorgen, damit er nicht ins Meer zurückgelangen kann.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Sortiere den Müll entsprechend der Recyclingmöglichkeiten in deiner Region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Kleine Mengen können in Abfalleimer auf der Straße geworfen werden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Manchmal holen lokale Regierungseinrichtungen deinen Müll ab</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Kümmere dich vor deiner Datenerhebung darum, wie der Müll entsorgt werden soll</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Wenn du den Müll zur Abholung durch lokale Einrichtungen zusammenstellst, achte darauf, dass Säcke fest verschnürt sind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Bringe den Müll zur Deponie vor Ort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Mache dich mit der örtlichen Gesetzgebung zur Müllentsorgung vertraut. Viele lokale Regierungseinrichtungen haben besondere Verfahren zu Entsorgung von Gegenständen, die gefährliche Materialien enthalten, also z.B. für </a:t>
            </a:r>
            <a:r>
              <a:rPr lang="de-DE" sz="1200" kern="1200" dirty="0" err="1" smtClean="0">
                <a:solidFill>
                  <a:schemeClr val="tx1"/>
                </a:solidFill>
                <a:effectLst/>
                <a:latin typeface="+mn-lt"/>
                <a:ea typeface="+mn-ea"/>
                <a:cs typeface="+mn-cs"/>
              </a:rPr>
              <a:t>Fluo</a:t>
            </a:r>
            <a:r>
              <a:rPr lang="de-DE" sz="1200" kern="1200" dirty="0" smtClean="0">
                <a:solidFill>
                  <a:schemeClr val="tx1"/>
                </a:solidFill>
                <a:effectLst/>
                <a:latin typeface="+mn-lt"/>
                <a:ea typeface="+mn-ea"/>
                <a:cs typeface="+mn-cs"/>
              </a:rPr>
              <a:t>-Leuchtstäbe, Leuchtstoffröhren und Öl-, Chemikalien-, Treibstoff- oder Farbbehälter. Wende dich für Hinweise zur Entsorgung solcher Gegenstände an die zuständigen Stellen.</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Genau hierhin hat dich deine Dive Against Debris® Datenerhebung geführt - zur Übermittlung deiner Daten.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Alle englischsprachigen Daten müssen über das Online-Formular zur Datenübermittlung eingereicht werden: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Alle englischsprachigen Daten müssen über das Online-Formular zur Datenübermittlung eingereicht werden:</a:t>
            </a:r>
            <a:endParaRPr lang="en-GB"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www.projectaware.org/DiveAgainstDebrisData</a:t>
            </a:r>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Zur Verwendung des Formulars musst du dich zunächst in dein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Profil einloggen oder ein neues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Profil erstellen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Folge den Anweisungen auf dem Formular und lies im Leitfaden zur Datenerhebung nach, wenn dir etwas unklar ist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Übermittlung von Daten in anderen Sprachen: Sende uns deine ausgefüllte Datenkarte per E-Mail</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Für alle anderen Sprachen (außer Englisch) gilt: sende eine Kopie deiner ausgefüllten Dive Against Debris® Datenkarte an </a:t>
            </a:r>
            <a:r>
              <a:rPr lang="de-DE" sz="1200" u="sng" kern="1200" dirty="0" smtClean="0">
                <a:solidFill>
                  <a:schemeClr val="tx1"/>
                </a:solidFill>
                <a:effectLst/>
                <a:latin typeface="+mn-lt"/>
                <a:ea typeface="+mn-ea"/>
                <a:cs typeface="+mn-cs"/>
                <a:hlinkClick r:id="rId4"/>
              </a:rPr>
              <a:t>diveagainstdebris@projectaware.org</a:t>
            </a:r>
            <a:r>
              <a:rPr lang="de-DE" sz="1200" kern="1200" dirty="0" smtClean="0">
                <a:solidFill>
                  <a:schemeClr val="tx1"/>
                </a:solidFill>
                <a:effectLst/>
                <a:latin typeface="+mn-lt"/>
                <a:ea typeface="+mn-ea"/>
                <a:cs typeface="+mn-cs"/>
              </a:rPr>
              <a:t>. Vergewissere dich, dass du alle Felder ausgefüllt hast.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Bevor du Daten übermittelst, wirst du aufgefordert, die Dive Against Debris® Meldeerklärung zu bestätigen:</a:t>
            </a:r>
          </a:p>
          <a:p>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Ich habe den Dive Against Debris® Leitfaden zu Datenerhebung gelesen und bestätige, dass die von mir eingereichten Daten unter Wasser und während eines einzelnen Tauchgangs von einem oder mehreren Buddy-Teams gesammelt wurden. Ich verstehe, dass ich hier nur Müll auflisten soll, der unter Wasser gesammelt wurde. Daten von Wiederholungstauchgängen müssen separat gemeldet werden und über den an Land gesammeltem Müll kann man in der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Ocean-Community berichten. Ich verstehe, dass die Daten, die ich einreiche, nach ihrer Prüfung auf der Dive Against Debris®-Karte anschaulich dargestellt werden, sollten sie den Anforderungen des internen Qualitätskontrollprozesses von Project AWARE genügen.</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Abschnitt 4 erfahren wir mehr darüber,  wie man sich der weltweiten Bewegung der Project AWARE Taucher zum Schutz unseres Blauen Planeten anschließt.</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de-DE" sz="1200" kern="1200" dirty="0" smtClean="0">
                <a:solidFill>
                  <a:schemeClr val="tx1"/>
                </a:solidFill>
                <a:effectLst/>
                <a:latin typeface="+mn-lt"/>
                <a:ea typeface="+mn-ea"/>
                <a:cs typeface="+mn-cs"/>
              </a:rPr>
              <a:t>Jetzt bist du bereit, dich den AWARE Tauchern weltweit anzuschließen und den Kampf gegen den Müll aufzunehmen - gemeinsam können wir etwas erreichen!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a:t>
            </a:r>
            <a:r>
              <a:rPr lang="de-DE" sz="1200" b="1" u="sng" kern="1200" dirty="0" smtClean="0">
                <a:solidFill>
                  <a:schemeClr val="tx1"/>
                </a:solidFill>
                <a:effectLst/>
                <a:latin typeface="+mn-lt"/>
                <a:ea typeface="+mn-ea"/>
                <a:cs typeface="+mn-cs"/>
                <a:hlinkClick r:id="rId3"/>
              </a:rPr>
              <a:t>www.projectaware.org/MyOcean</a:t>
            </a:r>
            <a:r>
              <a:rPr lang="de-DE" sz="1200" b="0" kern="1200" dirty="0" smtClean="0">
                <a:solidFill>
                  <a:schemeClr val="tx1"/>
                </a:solidFill>
                <a:effectLst/>
                <a:latin typeface="+mn-lt"/>
                <a:ea typeface="+mn-ea"/>
                <a:cs typeface="+mn-cs"/>
              </a:rPr>
              <a:t>)</a:t>
            </a:r>
            <a:r>
              <a:rPr lang="de-DE" sz="1200" b="1" kern="1200" dirty="0" smtClean="0">
                <a:solidFill>
                  <a:schemeClr val="tx1"/>
                </a:solidFill>
                <a:effectLst/>
                <a:latin typeface="+mn-lt"/>
                <a:ea typeface="+mn-ea"/>
                <a:cs typeface="+mn-cs"/>
              </a:rPr>
              <a:t> ist Project </a:t>
            </a:r>
            <a:r>
              <a:rPr lang="de-DE" sz="1200" b="1" kern="1200" dirty="0" err="1" smtClean="0">
                <a:solidFill>
                  <a:schemeClr val="tx1"/>
                </a:solidFill>
                <a:effectLst/>
                <a:latin typeface="+mn-lt"/>
                <a:ea typeface="+mn-ea"/>
                <a:cs typeface="+mn-cs"/>
              </a:rPr>
              <a:t>AWAREs</a:t>
            </a:r>
            <a:r>
              <a:rPr lang="de-DE" sz="1200" b="1" kern="1200" dirty="0" smtClean="0">
                <a:solidFill>
                  <a:schemeClr val="tx1"/>
                </a:solidFill>
                <a:effectLst/>
                <a:latin typeface="+mn-lt"/>
                <a:ea typeface="+mn-ea"/>
                <a:cs typeface="+mn-cs"/>
              </a:rPr>
              <a:t> einzigartiges Netzwerk, in dem sich AWARE Leader für den Schutz der Meere engagieren. </a:t>
            </a:r>
            <a:r>
              <a:rPr lang="de-DE" sz="1200" kern="1200" dirty="0" smtClean="0">
                <a:solidFill>
                  <a:schemeClr val="tx1"/>
                </a:solidFill>
                <a:effectLst/>
                <a:latin typeface="+mn-lt"/>
                <a:ea typeface="+mn-ea"/>
                <a:cs typeface="+mn-cs"/>
              </a:rPr>
              <a:t> Erstelle ein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Profil, um deine Dive Against Debris Daten zu melden, um deine Aktivitäten zum Schutz des Meeres zu bloggen und um über "Start an Action" Teilnehmer für deine </a:t>
            </a:r>
            <a:r>
              <a:rPr lang="de-DE" sz="1200" b="1" kern="1200" dirty="0" smtClean="0">
                <a:solidFill>
                  <a:schemeClr val="tx1"/>
                </a:solidFill>
                <a:effectLst/>
                <a:latin typeface="+mn-lt"/>
                <a:ea typeface="+mn-ea"/>
                <a:cs typeface="+mn-cs"/>
              </a:rPr>
              <a:t>Dive Against Debris®</a:t>
            </a:r>
            <a:r>
              <a:rPr lang="de-DE" sz="1200" kern="1200" dirty="0" smtClean="0">
                <a:solidFill>
                  <a:schemeClr val="tx1"/>
                </a:solidFill>
                <a:effectLst/>
                <a:latin typeface="+mn-lt"/>
                <a:ea typeface="+mn-ea"/>
                <a:cs typeface="+mn-cs"/>
              </a:rPr>
              <a:t>  Datenerhebungen zu finden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Teile deine Aktionen </a:t>
            </a:r>
            <a:r>
              <a:rPr lang="de-DE" sz="1200" kern="1200" dirty="0" smtClean="0">
                <a:solidFill>
                  <a:schemeClr val="tx1"/>
                </a:solidFill>
                <a:effectLst/>
                <a:latin typeface="+mn-lt"/>
                <a:ea typeface="+mn-ea"/>
                <a:cs typeface="+mn-cs"/>
              </a:rPr>
              <a:t>und hilf dabei, dass sich Verhaltensweisen ändern und unsere Meere nicht mehr durch Müll verschmutzt werden.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Erzähle die Geschichte deiner Dive Against Debris® Datenerhebung auf deiner </a:t>
            </a:r>
            <a:r>
              <a:rPr lang="de-DE" sz="1200" kern="1200" dirty="0" err="1" smtClean="0">
                <a:solidFill>
                  <a:schemeClr val="tx1"/>
                </a:solidFill>
                <a:effectLst/>
                <a:latin typeface="+mn-lt"/>
                <a:ea typeface="+mn-ea"/>
                <a:cs typeface="+mn-cs"/>
              </a:rPr>
              <a:t>My</a:t>
            </a:r>
            <a:r>
              <a:rPr lang="de-DE" sz="1200" kern="1200" dirty="0" smtClean="0">
                <a:solidFill>
                  <a:schemeClr val="tx1"/>
                </a:solidFill>
                <a:effectLst/>
                <a:latin typeface="+mn-lt"/>
                <a:ea typeface="+mn-ea"/>
                <a:cs typeface="+mn-cs"/>
              </a:rPr>
              <a:t> Ocean Seite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Gewinne die Medien für eine Berichterstattung über deine Dive Against Debris® Datenerhebung, damit andere ebenfalls etwas über das Problem des Mülls im Meer erfahren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a:defRPr/>
            </a:pPr>
            <a:endParaRPr lang="en-AU" sz="1300" dirty="0" smtClean="0">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lnSpcReduction="10000"/>
          </a:bodyPr>
          <a:lstStyle/>
          <a:p>
            <a:r>
              <a:rPr lang="de-DE" sz="1200" kern="1200" dirty="0" smtClean="0">
                <a:solidFill>
                  <a:schemeClr val="tx1"/>
                </a:solidFill>
                <a:effectLst/>
                <a:latin typeface="+mn-lt"/>
                <a:ea typeface="+mn-ea"/>
                <a:cs typeface="+mn-cs"/>
              </a:rPr>
              <a:t>Jetzt bist du bereit, dich den AWARE Tauchern weltweit anzuschließen und den Kampf gegen den Müll aufzunehmen - gemeinsam können wir etwas erreichen!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Melde saubere Orte</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 einem Tauchgang keinen Müll zu finden, ist eine wichtige Information, die übermittelt werden muss, denn sie hilft dabei festzustellen, wann neue Probleme auftauchen. Kreuze bei deiner Datenübermittlung das Feld “Am Datenerhebungsort war kein Müll” an.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Dive Against Debris® - Bei jedem Tauchgang, jederzeit</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Deine Daten sind dann am nützlichsten, wenn sie regelmäßig am gleichen Ort gesammelt werden. Du kannst aber auch jederzeit Müll von allen anderen Tauchgängen über Dive Against Debris® melden.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Was, wenn unsere Freunde an Land aufgeräumt haben?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Es ist eine tolle Sache, wenn du deine Unterwasser-Datenerhebung mit einer Aufräumaktion am Strand oder am Ufer kombinierst, aber melde bitte nur den unter Wasser von Tauchern entfernten Müll bei Dive Against Debris®. Wenn deine Freunde an Land aufräumen möchten, dann: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halte den an Land gesammelten Müll getrennt von dem unter Wasser gesammelten Müll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sortiere, erfasse und melde nur den unter Wasser gefundenen Müll Dive Against Debris®</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Gib uns Feedback</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Teile deine Dive Against Debris® Erfahrungen mit uns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Sende deine Kommentare und Anregungen bitte an: </a:t>
            </a:r>
            <a:r>
              <a:rPr lang="de-DE" sz="1200" u="sng" kern="1200" dirty="0" smtClean="0">
                <a:solidFill>
                  <a:schemeClr val="tx1"/>
                </a:solidFill>
                <a:effectLst/>
                <a:latin typeface="+mn-lt"/>
                <a:ea typeface="+mn-ea"/>
                <a:cs typeface="+mn-cs"/>
                <a:hlinkClick r:id="rId3"/>
              </a:rPr>
              <a:t>DiveAgainstDebris@projectaware.org</a:t>
            </a:r>
            <a:endParaRPr lang="en-GB" sz="1200" kern="1200" dirty="0" smtClean="0">
              <a:solidFill>
                <a:schemeClr val="tx1"/>
              </a:solidFill>
              <a:effectLst/>
              <a:latin typeface="+mn-lt"/>
              <a:ea typeface="+mn-ea"/>
              <a:cs typeface="+mn-cs"/>
            </a:endParaRPr>
          </a:p>
          <a:p>
            <a:pPr>
              <a:defRPr/>
            </a:pPr>
            <a:endParaRPr lang="en-AU" sz="1100" dirty="0" smtClean="0">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Abschnitt 4 erfahren wir mehr darüber,  wie man sich der weltweiten Bewegung der Project AWARE Taucher zum Schutz unseres Blauen Planeten anschließt.</a:t>
            </a:r>
            <a:endParaRPr lang="en-GB"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r>
              <a:rPr lang="de-DE" sz="1200" kern="1200" dirty="0" smtClean="0">
                <a:solidFill>
                  <a:schemeClr val="tx1"/>
                </a:solidFill>
                <a:effectLst/>
                <a:latin typeface="+mn-lt"/>
                <a:ea typeface="+mn-ea"/>
                <a:cs typeface="+mn-cs"/>
              </a:rPr>
              <a:t>Die Project AWARE Foundation ist eine weltweite Bewegung von Tauchern, die unseren Blauen Planeten schützen - bei jedem einzelnen Tauchgang. Gehe auf </a:t>
            </a:r>
            <a:r>
              <a:rPr lang="de-DE" sz="1200" u="sng" kern="1200" dirty="0" smtClean="0">
                <a:solidFill>
                  <a:schemeClr val="tx1"/>
                </a:solidFill>
                <a:effectLst/>
                <a:latin typeface="+mn-lt"/>
                <a:ea typeface="+mn-ea"/>
                <a:cs typeface="+mn-cs"/>
                <a:hlinkClick r:id="rId3"/>
              </a:rPr>
              <a:t>www.projectaware.org</a:t>
            </a:r>
            <a:r>
              <a:rPr lang="de-DE" sz="1200" kern="1200" dirty="0" smtClean="0">
                <a:solidFill>
                  <a:schemeClr val="tx1"/>
                </a:solidFill>
                <a:effectLst/>
                <a:latin typeface="+mn-lt"/>
                <a:ea typeface="+mn-ea"/>
                <a:cs typeface="+mn-cs"/>
              </a:rPr>
              <a:t> und lies die neuesten Nachrichten zu Aktionen, Petitionen und Aktivitäten, an denen du dich zum Schutz unseres Blauen Planeten beteiligen kannst.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Bekämpfe die „Big </a:t>
            </a:r>
            <a:r>
              <a:rPr lang="de-DE" sz="1200" b="1" kern="1200" dirty="0" err="1" smtClean="0">
                <a:solidFill>
                  <a:schemeClr val="tx1"/>
                </a:solidFill>
                <a:effectLst/>
                <a:latin typeface="+mn-lt"/>
                <a:ea typeface="+mn-ea"/>
                <a:cs typeface="+mn-cs"/>
              </a:rPr>
              <a:t>Two</a:t>
            </a:r>
            <a:r>
              <a:rPr lang="de-DE" sz="1200" b="1" kern="1200" dirty="0" smtClean="0">
                <a:solidFill>
                  <a:schemeClr val="tx1"/>
                </a:solidFill>
                <a:effectLst/>
                <a:latin typeface="+mn-lt"/>
                <a:ea typeface="+mn-ea"/>
                <a:cs typeface="+mn-cs"/>
              </a:rPr>
              <a:t>“ – die beiden größten Bedrohungen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Project AWARE konzentriert sich beim Schutz der Meere auf zwei Bereiche, bei denen Taucher in der einzigartigen Position sind, langfristige Veränderungen herbeizuführen: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1. Haie und Rochen in Gefahr</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Viele Hai- und Rochenpopulationen sind in Gefahr, hauptsächlich durch Überfischen. Schließe dich laufenden Project AWARE </a:t>
            </a:r>
            <a:r>
              <a:rPr lang="de-DE" sz="1200" kern="1200" dirty="0" err="1" smtClean="0">
                <a:solidFill>
                  <a:schemeClr val="tx1"/>
                </a:solidFill>
                <a:effectLst/>
                <a:latin typeface="+mn-lt"/>
                <a:ea typeface="+mn-ea"/>
                <a:cs typeface="+mn-cs"/>
              </a:rPr>
              <a:t>Kampagnene</a:t>
            </a:r>
            <a:r>
              <a:rPr lang="de-DE" sz="1200" kern="1200" dirty="0" smtClean="0">
                <a:solidFill>
                  <a:schemeClr val="tx1"/>
                </a:solidFill>
                <a:effectLst/>
                <a:latin typeface="+mn-lt"/>
                <a:ea typeface="+mn-ea"/>
                <a:cs typeface="+mn-cs"/>
              </a:rPr>
              <a:t> an und hilf mit, die verletzlichsten Hai- und Rochenarten zu schützen.  Erfahre mehr über die Probleme, über die Haie bei dir vor Ort und darüber, mit welchen Aktionen du als AWARE </a:t>
            </a:r>
            <a:r>
              <a:rPr lang="de-DE" sz="1200" kern="1200" dirty="0" err="1" smtClean="0">
                <a:solidFill>
                  <a:schemeClr val="tx1"/>
                </a:solidFill>
                <a:effectLst/>
                <a:latin typeface="+mn-lt"/>
                <a:ea typeface="+mn-ea"/>
                <a:cs typeface="+mn-cs"/>
              </a:rPr>
              <a:t>Shark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Conservation</a:t>
            </a:r>
            <a:r>
              <a:rPr lang="de-DE" sz="1200" kern="1200" dirty="0" smtClean="0">
                <a:solidFill>
                  <a:schemeClr val="tx1"/>
                </a:solidFill>
                <a:effectLst/>
                <a:latin typeface="+mn-lt"/>
                <a:ea typeface="+mn-ea"/>
                <a:cs typeface="+mn-cs"/>
              </a:rPr>
              <a:t> Taucher bei ihrem Schutz mithelfen kannst. Hol dir in deinem PADI Dive Center oder Ressort weitere Informationen.</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2. Der Müll im Meer</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Nur Taucher haben die nötigen Fähigkeiten, um den Müll unter Wasser zu entfernen. Säuberungsaktionen unter Wasser helfen, für weitreichende Veränderungen müssen wir allerdings den Müll bereits daran hindern, ins Meer zu gelangen.  Dabei können Taucher helfen, wenn sie über Dive Against Debris® Daten über das Müllaufkommen im Meer melden. Du kannst Licht in die Müllsituation im Meer bringen und mithelfen, seine zerstörerischen Auswirkungen auf das Leben und die Umwelt unter Wasser zu reduzieren.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In diesem Abschnitt schauen wir uns den Schaden an, der vom Müll im Meer verursacht wird und wir schauen uns an, wie Taucher dabei helfen können, dieses Problem in den Griff zu bekommen. </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de-DE" sz="1200" kern="1200" dirty="0" smtClean="0">
                <a:solidFill>
                  <a:schemeClr val="tx1"/>
                </a:solidFill>
                <a:effectLst/>
                <a:latin typeface="+mn-lt"/>
                <a:ea typeface="+mn-ea"/>
                <a:cs typeface="+mn-cs"/>
              </a:rPr>
              <a:t>Jedes Jahr sterben Tausende  Meerestiere und Seevögel, weil sie den im Meer treibenden Müll fressen oder sich  darin verfangen. Studien haben ergeben, dass die Abfälle im Meer Auswirkungen auf über 693 Meerestierarten haben.  Alle bekannten Meeresschildkrötenarten, über die Hälfte aller Meeressäugetierarten und nahezu zwei Drittel aller </a:t>
            </a:r>
            <a:r>
              <a:rPr lang="de-DE" sz="1200" kern="1200" dirty="0" err="1" smtClean="0">
                <a:solidFill>
                  <a:schemeClr val="tx1"/>
                </a:solidFill>
                <a:effectLst/>
                <a:latin typeface="+mn-lt"/>
                <a:ea typeface="+mn-ea"/>
                <a:cs typeface="+mn-cs"/>
              </a:rPr>
              <a:t>Seevögelarten</a:t>
            </a:r>
            <a:r>
              <a:rPr lang="de-DE" sz="1200" kern="1200" dirty="0" smtClean="0">
                <a:solidFill>
                  <a:schemeClr val="tx1"/>
                </a:solidFill>
                <a:effectLst/>
                <a:latin typeface="+mn-lt"/>
                <a:ea typeface="+mn-ea"/>
                <a:cs typeface="+mn-cs"/>
              </a:rPr>
              <a:t> haben bereits Plastikmüll gefressen oder sich in treibendem Müll verfangen.</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Viele Wildtiere und Seevögel sterben, weil sie den im Meer treibenden Müll fressen.  Ein Tier kann an einem </a:t>
            </a:r>
            <a:r>
              <a:rPr lang="de-DE" sz="1200" kern="1200" dirty="0" err="1" smtClean="0">
                <a:solidFill>
                  <a:schemeClr val="tx1"/>
                </a:solidFill>
                <a:effectLst/>
                <a:latin typeface="+mn-lt"/>
                <a:ea typeface="+mn-ea"/>
                <a:cs typeface="+mn-cs"/>
              </a:rPr>
              <a:t>Müllteil</a:t>
            </a:r>
            <a:r>
              <a:rPr lang="de-DE" sz="1200" kern="1200" dirty="0" smtClean="0">
                <a:solidFill>
                  <a:schemeClr val="tx1"/>
                </a:solidFill>
                <a:effectLst/>
                <a:latin typeface="+mn-lt"/>
                <a:ea typeface="+mn-ea"/>
                <a:cs typeface="+mn-cs"/>
              </a:rPr>
              <a:t> ersticken, wenn es ihm im Hals stecken bleibt.  Wenn sie einmal verschluckt wurden, dann können viele Müllteile und vor allem Teile aus Plastik nicht verdaut werden.  Ein Magen voller Plastik führt dazu, dass ein Tier das Gefühl hat satt zu sein und nicht fressen zu müssen. Dadurch kann es verhungern.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 einigen Arten von Meeresschildkröten, Fischen, Seevögeln, Muscheln und Meeressäugetieren ist in fast jedem Magen Plastik gefunden worden.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Erforschung aller Auswirkungen auf das Leben im Meer ist schwierig, die Untersuchung von Eissturmvögeln, die tot an Stränden gefunden wurden, ergab jedoch, dass 95 Prozent von ihnen Plastik im Magen hatten. Jeder Vogel hatte durchschnittlich 35 Plastikteile verschluckt. </a:t>
            </a:r>
            <a:endParaRPr lang="en-GB" sz="1200" kern="1200" dirty="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Der Müll im Meer schädigt die Meeresumwelt und hat darüber hinaus noch weitere Auswirkungen auf die Tiere, die dort leben. Selbst bei nur leichtem Seegang scheuern </a:t>
            </a:r>
            <a:r>
              <a:rPr lang="de-DE" sz="1200" kern="1200" dirty="0" err="1" smtClean="0">
                <a:solidFill>
                  <a:schemeClr val="tx1"/>
                </a:solidFill>
                <a:effectLst/>
                <a:latin typeface="+mn-lt"/>
                <a:ea typeface="+mn-ea"/>
                <a:cs typeface="+mn-cs"/>
              </a:rPr>
              <a:t>grosse</a:t>
            </a:r>
            <a:r>
              <a:rPr lang="de-DE" sz="1200" kern="1200" dirty="0" smtClean="0">
                <a:solidFill>
                  <a:schemeClr val="tx1"/>
                </a:solidFill>
                <a:effectLst/>
                <a:latin typeface="+mn-lt"/>
                <a:ea typeface="+mn-ea"/>
                <a:cs typeface="+mn-cs"/>
              </a:rPr>
              <a:t> Müllteile gegen Riffe und richten großen Schaden an. Plastikplanen und -tüten ersticken Seegrasfelder und Mangroven, während sich Fischernetze und Leinen um Riffe wickeln und in Korallen, Schwämme und Anemonen einschneiden.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Der Müll im Meer hat außerdem direkte Auswirkungen auf die menschliche Gesundheit und unsere Wirtschaft. Verschmutzte Strände sind nicht attraktiv und ein Gesundheitsrisiko, wenn zerbrochenes Glas oder persönliche Hygienegegenstände herumliegen.  Die Verwaltungen der Küstenregionen, die den Müll von den Stränden entfernen, geben die Kosten der Reinigung an die lokalen Gemeinden weiter, selbst wenn der Abfall auch von außerhalb des Verwaltungsgebiets dorthin hätte gelangen können.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Müll im Wasser beschädigt Vergnügungs- und Handelsschiffe und erfordert manchmal teure Reparaturen oder den Einsatz von Rettungskräften.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Oft sehen wir den an den Strand gespülten Müll, aber etwa 70%  des Müllaufkommens sinkt auf den Meeresboden.  Das Müllproblem im Meer muss dringen angegangen werden. </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Der Müll im Meer ist unser Abfall. Von täglichen Abfällen wie Plastiktüten, Lebensmittelverpackungen, Getränkeflaschen und Zigarettenstummeln bis hin zu Autobatterien, Küchengeräten, riesigen Fischernetzen und Industrieabfällen - der Müll, den wir ins Meer gelangen lassen, macht unsere herrlichen Riffe, Strände und Seegraswiesen zu Mülldeponien.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Viele unserer Abfallprodukte, einschließlich Plastik, sind nicht biologisch abbaubar - stattdessen zerfallen sie in kleinere Teile, die eine Gefahr für die Meerestiere sind, da sie leicht für Nahrung gehalten werden.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r>
              <a:rPr lang="en-AU" baseline="30000" dirty="0" smtClean="0"/>
              <a:t>®</a:t>
            </a:r>
            <a:r>
              <a:rPr lang="en-AU" dirty="0" smtClean="0"/>
              <a:t>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en-AU" sz="3600" dirty="0" smtClean="0"/>
              <a:t>Dive Against Debris</a:t>
            </a:r>
            <a:r>
              <a:rPr lang="en-AU" sz="3600" baseline="30000" dirty="0" smtClean="0"/>
              <a:t>®</a:t>
            </a:r>
            <a:r>
              <a:rPr lang="en-AU" sz="3600" dirty="0" smtClean="0"/>
              <a:t/>
            </a:r>
            <a:br>
              <a:rPr lang="en-AU" sz="3600" dirty="0" smtClean="0"/>
            </a:br>
            <a:r>
              <a:rPr lang="en-AU" sz="3600" dirty="0" err="1"/>
              <a:t>Unterrichtsleitfaden</a:t>
            </a:r>
            <a:r>
              <a:rPr lang="en-AU" sz="3600" dirty="0"/>
              <a:t> </a:t>
            </a:r>
            <a:r>
              <a:rPr lang="en-AU" sz="3600" dirty="0" err="1"/>
              <a:t>für</a:t>
            </a:r>
            <a:r>
              <a:rPr lang="en-AU" sz="3600" dirty="0"/>
              <a:t> </a:t>
            </a:r>
            <a:r>
              <a:rPr lang="en-AU" sz="3600" dirty="0" err="1"/>
              <a:t>Datenerhebungen</a:t>
            </a:r>
            <a:r>
              <a:rPr lang="en-AU" sz="4400" dirty="0" smtClean="0"/>
              <a:t/>
            </a:r>
            <a:br>
              <a:rPr lang="en-AU" sz="4400" dirty="0" smtClean="0"/>
            </a:br>
            <a:r>
              <a:rPr lang="en-AU" sz="2400" dirty="0" smtClean="0"/>
              <a:t> </a:t>
            </a:r>
            <a:r>
              <a:rPr lang="en-AU" sz="4400" dirty="0" smtClean="0"/>
              <a:t/>
            </a:r>
            <a:br>
              <a:rPr lang="en-AU" sz="4400" dirty="0" smtClean="0"/>
            </a:br>
            <a:r>
              <a:rPr lang="de-DE" sz="2400" dirty="0">
                <a:solidFill>
                  <a:srgbClr val="00B0F0"/>
                </a:solidFill>
              </a:rPr>
              <a:t>Eine Datenerhebung des Mülls unter Wasser </a:t>
            </a:r>
            <a:br>
              <a:rPr lang="de-DE" sz="2400" dirty="0">
                <a:solidFill>
                  <a:srgbClr val="00B0F0"/>
                </a:solidFill>
              </a:rPr>
            </a:br>
            <a:r>
              <a:rPr lang="de-DE" sz="2400" dirty="0">
                <a:solidFill>
                  <a:srgbClr val="00B0F0"/>
                </a:solidFill>
              </a:rPr>
              <a:t>für Gerätetaucher</a:t>
            </a: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en-US" sz="1000" dirty="0">
                <a:solidFill>
                  <a:schemeClr val="bg1"/>
                </a:solidFill>
              </a:rPr>
              <a:t>Dieses </a:t>
            </a:r>
            <a:r>
              <a:rPr lang="en-US" sz="1000" dirty="0" err="1">
                <a:solidFill>
                  <a:schemeClr val="bg1"/>
                </a:solidFill>
              </a:rPr>
              <a:t>Werk</a:t>
            </a:r>
            <a:r>
              <a:rPr lang="en-US" sz="1000" dirty="0">
                <a:solidFill>
                  <a:schemeClr val="bg1"/>
                </a:solidFill>
              </a:rPr>
              <a:t> </a:t>
            </a:r>
            <a:r>
              <a:rPr lang="en-US" sz="1000" dirty="0" err="1">
                <a:solidFill>
                  <a:schemeClr val="bg1"/>
                </a:solidFill>
              </a:rPr>
              <a:t>ist</a:t>
            </a:r>
            <a:r>
              <a:rPr lang="en-US" sz="1000" dirty="0">
                <a:solidFill>
                  <a:schemeClr val="bg1"/>
                </a:solidFill>
              </a:rPr>
              <a:t> </a:t>
            </a:r>
            <a:r>
              <a:rPr lang="en-US" sz="1000" dirty="0" err="1">
                <a:solidFill>
                  <a:schemeClr val="bg1"/>
                </a:solidFill>
              </a:rPr>
              <a:t>lizensiert</a:t>
            </a:r>
            <a:r>
              <a:rPr lang="en-US" sz="1000" dirty="0">
                <a:solidFill>
                  <a:schemeClr val="bg1"/>
                </a:solidFill>
              </a:rPr>
              <a:t> </a:t>
            </a:r>
            <a:r>
              <a:rPr lang="en-US" sz="1000" dirty="0" err="1">
                <a:solidFill>
                  <a:schemeClr val="bg1"/>
                </a:solidFill>
              </a:rPr>
              <a:t>unter</a:t>
            </a:r>
            <a:r>
              <a:rPr lang="en-US" sz="1000" dirty="0">
                <a:solidFill>
                  <a:schemeClr val="bg1"/>
                </a:solidFill>
              </a:rPr>
              <a:t> der Creative Commons Attribution-Noncommercial-No Derivative Works 3.0 </a:t>
            </a:r>
            <a:r>
              <a:rPr lang="en-US" sz="1000" dirty="0" err="1">
                <a:solidFill>
                  <a:schemeClr val="bg1"/>
                </a:solidFill>
              </a:rPr>
              <a:t>Unported</a:t>
            </a:r>
            <a:r>
              <a:rPr lang="en-US" sz="1000" dirty="0">
                <a:solidFill>
                  <a:schemeClr val="bg1"/>
                </a:solidFill>
              </a:rPr>
              <a:t> License.  </a:t>
            </a:r>
            <a:endParaRPr lang="en-US" sz="1000" dirty="0" smtClean="0">
              <a:solidFill>
                <a:schemeClr val="bg1"/>
              </a:solidFill>
            </a:endParaRPr>
          </a:p>
          <a:p>
            <a:pPr algn="ctr"/>
            <a:r>
              <a:rPr lang="en-US" sz="1000" dirty="0" err="1" smtClean="0">
                <a:solidFill>
                  <a:schemeClr val="bg1"/>
                </a:solidFill>
              </a:rPr>
              <a:t>Hier</a:t>
            </a:r>
            <a:r>
              <a:rPr lang="en-US" sz="1000" dirty="0" smtClean="0">
                <a:solidFill>
                  <a:schemeClr val="bg1"/>
                </a:solidFill>
              </a:rPr>
              <a:t> </a:t>
            </a:r>
            <a:r>
              <a:rPr lang="en-US" sz="1000" dirty="0" err="1">
                <a:solidFill>
                  <a:schemeClr val="bg1"/>
                </a:solidFill>
              </a:rPr>
              <a:t>kannst</a:t>
            </a:r>
            <a:r>
              <a:rPr lang="en-US" sz="1000" dirty="0">
                <a:solidFill>
                  <a:schemeClr val="bg1"/>
                </a:solidFill>
              </a:rPr>
              <a:t> du </a:t>
            </a:r>
            <a:r>
              <a:rPr lang="en-US" sz="1000" dirty="0" err="1">
                <a:solidFill>
                  <a:schemeClr val="bg1"/>
                </a:solidFill>
              </a:rPr>
              <a:t>eine</a:t>
            </a:r>
            <a:r>
              <a:rPr lang="en-US" sz="1000" dirty="0">
                <a:solidFill>
                  <a:schemeClr val="bg1"/>
                </a:solidFill>
              </a:rPr>
              <a:t> </a:t>
            </a:r>
            <a:r>
              <a:rPr lang="en-US" sz="1000" dirty="0" err="1">
                <a:solidFill>
                  <a:schemeClr val="bg1"/>
                </a:solidFill>
              </a:rPr>
              <a:t>Kopie</a:t>
            </a:r>
            <a:r>
              <a:rPr lang="en-US" sz="1000" dirty="0">
                <a:solidFill>
                  <a:schemeClr val="bg1"/>
                </a:solidFill>
              </a:rPr>
              <a:t> </a:t>
            </a:r>
            <a:r>
              <a:rPr lang="en-US" sz="1000" dirty="0" err="1">
                <a:solidFill>
                  <a:schemeClr val="bg1"/>
                </a:solidFill>
              </a:rPr>
              <a:t>dieser</a:t>
            </a:r>
            <a:r>
              <a:rPr lang="en-US" sz="1000" dirty="0">
                <a:solidFill>
                  <a:schemeClr val="bg1"/>
                </a:solidFill>
              </a:rPr>
              <a:t> </a:t>
            </a:r>
            <a:r>
              <a:rPr lang="en-US" sz="1000" dirty="0" err="1">
                <a:solidFill>
                  <a:schemeClr val="bg1"/>
                </a:solidFill>
              </a:rPr>
              <a:t>Lizenz</a:t>
            </a:r>
            <a:r>
              <a:rPr lang="en-US" sz="1000" dirty="0">
                <a:solidFill>
                  <a:schemeClr val="bg1"/>
                </a:solidFill>
              </a:rPr>
              <a:t> </a:t>
            </a:r>
            <a:r>
              <a:rPr lang="en-US" sz="1000" dirty="0" err="1">
                <a:solidFill>
                  <a:schemeClr val="bg1"/>
                </a:solidFill>
              </a:rPr>
              <a:t>einsehen</a:t>
            </a:r>
            <a:r>
              <a:rPr lang="en-US" sz="1000" dirty="0">
                <a:solidFill>
                  <a:schemeClr val="bg1"/>
                </a:solidFill>
              </a:rPr>
              <a:t>: </a:t>
            </a:r>
            <a:r>
              <a:rPr lang="en-US" sz="1000" dirty="0" smtClean="0">
                <a:solidFill>
                  <a:schemeClr val="bg1"/>
                </a:solidFill>
                <a:hlinkClick r:id="rId3"/>
              </a:rPr>
              <a:t>http</a:t>
            </a:r>
            <a:r>
              <a:rPr lang="en-US" sz="1000" dirty="0">
                <a:solidFill>
                  <a:schemeClr val="bg1"/>
                </a:solidFill>
                <a:hlinkClick r:id="rId3"/>
              </a:rPr>
              <a:t>://creativecommons.org/licenses/by-nc-nd/3.0/</a:t>
            </a:r>
            <a:endParaRPr lang="en-GB" sz="1000" dirty="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Version </a:t>
            </a:r>
            <a:r>
              <a:rPr lang="en-GB" sz="1000" dirty="0" smtClean="0">
                <a:solidFill>
                  <a:schemeClr val="bg1"/>
                </a:solidFill>
              </a:rPr>
              <a:t>2.4G</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Footer Placeholder 9"/>
          <p:cNvSpPr>
            <a:spLocks noGrp="1"/>
          </p:cNvSpPr>
          <p:nvPr>
            <p:ph type="ftr" sz="quarter" idx="4294967295"/>
          </p:nvPr>
        </p:nvSpPr>
        <p:spPr bwMode="auto">
          <a:xfrm>
            <a:off x="3366294" y="6356350"/>
            <a:ext cx="2411412"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a:t>
            </a:r>
            <a:r>
              <a:rPr lang="en-AU" b="1" dirty="0" err="1">
                <a:solidFill>
                  <a:srgbClr val="FFFFFF"/>
                </a:solidFill>
                <a:latin typeface="Arial" charset="0"/>
                <a:cs typeface="Arial" charset="0"/>
              </a:rPr>
              <a:t>Leitfaden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zur</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Datenerhebung</a:t>
            </a:r>
            <a:endParaRPr lang="en-US" b="1" dirty="0" smtClean="0">
              <a:solidFill>
                <a:srgbClr val="FFFFFF"/>
              </a:solidFill>
              <a:latin typeface="Arial" charset="0"/>
              <a:cs typeface="Arial" charset="0"/>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200" b="1" dirty="0">
                <a:solidFill>
                  <a:srgbClr val="FFFFFF"/>
                </a:solidFill>
                <a:latin typeface="Arial" charset="0"/>
                <a:cs typeface="Arial" charset="0"/>
              </a:rPr>
              <a:t>F1: Der Müll im Meer</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en-GB" dirty="0"/>
              <a:t>Wo </a:t>
            </a:r>
            <a:r>
              <a:rPr lang="en-GB" dirty="0" err="1"/>
              <a:t>kommt</a:t>
            </a:r>
            <a:r>
              <a:rPr lang="en-GB" dirty="0"/>
              <a:t> </a:t>
            </a:r>
            <a:r>
              <a:rPr lang="en-GB" dirty="0" err="1"/>
              <a:t>er</a:t>
            </a:r>
            <a:r>
              <a:rPr lang="en-GB" dirty="0"/>
              <a:t> her?</a:t>
            </a:r>
            <a:endParaRPr dirty="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724400" y="2133600"/>
            <a:ext cx="3886200" cy="646331"/>
          </a:xfrm>
          <a:prstGeom prst="rect">
            <a:avLst/>
          </a:prstGeom>
          <a:noFill/>
        </p:spPr>
        <p:txBody>
          <a:bodyPr wrap="square">
            <a:spAutoFit/>
          </a:bodyPr>
          <a:lstStyle/>
          <a:p>
            <a:pPr algn="ctr">
              <a:defRPr/>
            </a:pPr>
            <a:r>
              <a:rPr lang="de-DE" b="1" dirty="0">
                <a:solidFill>
                  <a:schemeClr val="accent2">
                    <a:lumMod val="75000"/>
                  </a:schemeClr>
                </a:solidFill>
                <a:latin typeface="Arial" panose="020B0604020202020204" pitchFamily="34" charset="0"/>
                <a:cs typeface="Arial" panose="020B0604020202020204" pitchFamily="34" charset="0"/>
              </a:rPr>
              <a:t>o</a:t>
            </a:r>
            <a:r>
              <a:rPr lang="de-DE" b="1" dirty="0" smtClean="0">
                <a:solidFill>
                  <a:schemeClr val="accent2">
                    <a:lumMod val="75000"/>
                  </a:schemeClr>
                </a:solidFill>
                <a:latin typeface="Arial" panose="020B0604020202020204" pitchFamily="34" charset="0"/>
                <a:cs typeface="Arial" panose="020B0604020202020204" pitchFamily="34" charset="0"/>
              </a:rPr>
              <a:t>der wird auf </a:t>
            </a:r>
            <a:r>
              <a:rPr lang="de-DE" b="1" dirty="0">
                <a:solidFill>
                  <a:schemeClr val="accent2">
                    <a:lumMod val="75000"/>
                  </a:schemeClr>
                </a:solidFill>
                <a:latin typeface="Arial" panose="020B0604020202020204" pitchFamily="34" charset="0"/>
                <a:cs typeface="Arial" panose="020B0604020202020204" pitchFamily="34" charset="0"/>
              </a:rPr>
              <a:t>hoher See verloren </a:t>
            </a:r>
            <a:r>
              <a:rPr lang="de-DE" b="1" dirty="0" smtClean="0">
                <a:solidFill>
                  <a:schemeClr val="accent2">
                    <a:lumMod val="75000"/>
                  </a:schemeClr>
                </a:solidFill>
                <a:latin typeface="Arial" panose="020B0604020202020204" pitchFamily="34" charset="0"/>
                <a:cs typeface="Arial" panose="020B0604020202020204" pitchFamily="34" charset="0"/>
              </a:rPr>
              <a:t>bzw. über </a:t>
            </a:r>
            <a:r>
              <a:rPr lang="de-DE" b="1" dirty="0">
                <a:solidFill>
                  <a:schemeClr val="accent2">
                    <a:lumMod val="75000"/>
                  </a:schemeClr>
                </a:solidFill>
                <a:latin typeface="Arial" panose="020B0604020202020204" pitchFamily="34" charset="0"/>
                <a:cs typeface="Arial" panose="020B0604020202020204" pitchFamily="34" charset="0"/>
              </a:rPr>
              <a:t>Bord </a:t>
            </a:r>
            <a:r>
              <a:rPr lang="de-DE" b="1" dirty="0" smtClean="0">
                <a:solidFill>
                  <a:schemeClr val="accent2">
                    <a:lumMod val="75000"/>
                  </a:schemeClr>
                </a:solidFill>
                <a:latin typeface="Arial" panose="020B0604020202020204" pitchFamily="34" charset="0"/>
                <a:cs typeface="Arial" panose="020B0604020202020204" pitchFamily="34" charset="0"/>
              </a:rPr>
              <a:t>geworfen</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14400" y="2133600"/>
            <a:ext cx="3124200" cy="646331"/>
          </a:xfrm>
          <a:prstGeom prst="rect">
            <a:avLst/>
          </a:prstGeom>
          <a:noFill/>
        </p:spPr>
        <p:txBody>
          <a:bodyPr wrap="square">
            <a:spAutoFit/>
          </a:bodyPr>
          <a:lstStyle/>
          <a:p>
            <a:pPr algn="ctr">
              <a:defRPr/>
            </a:pPr>
            <a:r>
              <a:rPr lang="de-DE" b="1" dirty="0">
                <a:solidFill>
                  <a:schemeClr val="accent2">
                    <a:lumMod val="75000"/>
                  </a:schemeClr>
                </a:solidFill>
                <a:latin typeface="Arial" panose="020B0604020202020204" pitchFamily="34" charset="0"/>
                <a:cs typeface="Arial" panose="020B0604020202020204" pitchFamily="34" charset="0"/>
              </a:rPr>
              <a:t>Der meiste Müll gelangt vom Land aus in Wasser </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95900" y="28082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8162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5562600" y="5970588"/>
            <a:ext cx="2743200" cy="277812"/>
          </a:xfrm>
          <a:prstGeom prst="rect">
            <a:avLst/>
          </a:prstGeom>
          <a:noFill/>
          <a:ln w="9525">
            <a:noFill/>
            <a:miter lim="800000"/>
            <a:headEnd/>
            <a:tailEnd/>
          </a:ln>
        </p:spPr>
        <p:txBody>
          <a:bodyPr>
            <a:spAutoFit/>
          </a:bodyPr>
          <a:lstStyle/>
          <a:p>
            <a:pPr algn="ctr"/>
            <a:r>
              <a:rPr lang="de-DE" sz="1200" b="1" i="1" dirty="0">
                <a:solidFill>
                  <a:srgbClr val="376092"/>
                </a:solidFill>
                <a:latin typeface="Arial" panose="020B0604020202020204" pitchFamily="34" charset="0"/>
                <a:cs typeface="Arial" panose="020B0604020202020204" pitchFamily="34" charset="0"/>
              </a:rPr>
              <a:t>Zum Meer geht es hier entlang</a:t>
            </a:r>
            <a:endParaRPr lang="en-GB"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457200" y="4419600"/>
            <a:ext cx="4294188" cy="1905000"/>
          </a:xfrm>
        </p:spPr>
        <p:txBody>
          <a:bodyPr>
            <a:normAutofit/>
          </a:bodyPr>
          <a:lstStyle/>
          <a:p>
            <a:r>
              <a:rPr lang="de-DE" sz="1500" b="1" dirty="0" smtClean="0"/>
              <a:t>von </a:t>
            </a:r>
            <a:r>
              <a:rPr lang="de-DE" sz="1500" b="1" dirty="0"/>
              <a:t>städtischen </a:t>
            </a:r>
            <a:r>
              <a:rPr lang="de-DE" sz="1500" b="1" dirty="0" smtClean="0"/>
              <a:t>Müllhalden, die </a:t>
            </a:r>
            <a:r>
              <a:rPr lang="de-DE" sz="1500" b="1" dirty="0"/>
              <a:t>direkt am </a:t>
            </a:r>
            <a:r>
              <a:rPr lang="de-DE" sz="1500" b="1" dirty="0" smtClean="0"/>
              <a:t>Meer liegen</a:t>
            </a:r>
            <a:endParaRPr lang="de-DE" sz="1500" b="1" dirty="0"/>
          </a:p>
          <a:p>
            <a:r>
              <a:rPr lang="de-DE" sz="1500" b="1" dirty="0" smtClean="0"/>
              <a:t>durch </a:t>
            </a:r>
            <a:r>
              <a:rPr lang="de-DE" sz="1500" b="1" dirty="0"/>
              <a:t>unbehandeltes Abwasser </a:t>
            </a:r>
          </a:p>
          <a:p>
            <a:r>
              <a:rPr lang="de-DE" sz="1500" b="1" dirty="0" smtClean="0"/>
              <a:t>durch </a:t>
            </a:r>
            <a:r>
              <a:rPr lang="de-DE" sz="1500" b="1" dirty="0"/>
              <a:t>Bauschutt &amp; industrielle Abfälle </a:t>
            </a:r>
          </a:p>
          <a:p>
            <a:r>
              <a:rPr lang="de-DE" sz="1500" b="1" dirty="0" smtClean="0"/>
              <a:t>und </a:t>
            </a:r>
            <a:r>
              <a:rPr lang="de-DE" sz="1500" b="1" dirty="0"/>
              <a:t>vieles mehr </a:t>
            </a:r>
          </a:p>
        </p:txBody>
      </p:sp>
      <p:sp>
        <p:nvSpPr>
          <p:cNvPr id="29709" name="Content Placeholder 2"/>
          <p:cNvSpPr txBox="1">
            <a:spLocks/>
          </p:cNvSpPr>
          <p:nvPr/>
        </p:nvSpPr>
        <p:spPr bwMode="auto">
          <a:xfrm>
            <a:off x="5334000" y="4419600"/>
            <a:ext cx="28194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de-DE" sz="1500" b="1" dirty="0">
                <a:solidFill>
                  <a:srgbClr val="376092"/>
                </a:solidFill>
                <a:latin typeface="Arial" pitchFamily="34" charset="0"/>
                <a:cs typeface="Arial" pitchFamily="34" charset="0"/>
              </a:rPr>
              <a:t>v</a:t>
            </a:r>
            <a:r>
              <a:rPr lang="de-DE" sz="1500" b="1" dirty="0" smtClean="0">
                <a:solidFill>
                  <a:srgbClr val="376092"/>
                </a:solidFill>
                <a:latin typeface="Arial" pitchFamily="34" charset="0"/>
                <a:cs typeface="Arial" pitchFamily="34" charset="0"/>
              </a:rPr>
              <a:t>on Booten </a:t>
            </a:r>
            <a:r>
              <a:rPr lang="de-DE" sz="1500" b="1" dirty="0">
                <a:solidFill>
                  <a:srgbClr val="376092"/>
                </a:solidFill>
                <a:latin typeface="Arial" pitchFamily="34" charset="0"/>
                <a:cs typeface="Arial" pitchFamily="34" charset="0"/>
              </a:rPr>
              <a:t>und Schiffen</a:t>
            </a:r>
          </a:p>
          <a:p>
            <a:pPr marL="342900" indent="-342900">
              <a:spcBef>
                <a:spcPct val="20000"/>
              </a:spcBef>
              <a:buSzPct val="75000"/>
              <a:buFont typeface="Wingdings" pitchFamily="2" charset="2"/>
              <a:buChar char="l"/>
            </a:pPr>
            <a:r>
              <a:rPr lang="de-DE" sz="1500" b="1" dirty="0">
                <a:solidFill>
                  <a:srgbClr val="376092"/>
                </a:solidFill>
                <a:latin typeface="Arial" pitchFamily="34" charset="0"/>
                <a:cs typeface="Arial" pitchFamily="34" charset="0"/>
              </a:rPr>
              <a:t>v</a:t>
            </a:r>
            <a:r>
              <a:rPr lang="de-DE" sz="1500" b="1" dirty="0" smtClean="0">
                <a:solidFill>
                  <a:srgbClr val="376092"/>
                </a:solidFill>
                <a:latin typeface="Arial" pitchFamily="34" charset="0"/>
                <a:cs typeface="Arial" pitchFamily="34" charset="0"/>
              </a:rPr>
              <a:t>on Öl- </a:t>
            </a:r>
            <a:r>
              <a:rPr lang="de-DE" sz="1500" b="1" dirty="0">
                <a:solidFill>
                  <a:srgbClr val="376092"/>
                </a:solidFill>
                <a:latin typeface="Arial" pitchFamily="34" charset="0"/>
                <a:cs typeface="Arial" pitchFamily="34" charset="0"/>
              </a:rPr>
              <a:t>und Gasplattformen</a:t>
            </a:r>
          </a:p>
          <a:p>
            <a:pPr marL="342900" indent="-342900">
              <a:spcBef>
                <a:spcPct val="20000"/>
              </a:spcBef>
              <a:buSzPct val="75000"/>
              <a:buFont typeface="Wingdings" pitchFamily="2" charset="2"/>
              <a:buChar char="l"/>
            </a:pPr>
            <a:r>
              <a:rPr lang="de-DE" sz="1500" b="1" dirty="0">
                <a:solidFill>
                  <a:srgbClr val="376092"/>
                </a:solidFill>
                <a:latin typeface="Arial" pitchFamily="34" charset="0"/>
                <a:cs typeface="Arial" pitchFamily="34" charset="0"/>
              </a:rPr>
              <a:t>v</a:t>
            </a:r>
            <a:r>
              <a:rPr lang="de-DE" sz="1500" b="1" dirty="0" smtClean="0">
                <a:solidFill>
                  <a:srgbClr val="376092"/>
                </a:solidFill>
                <a:latin typeface="Arial" pitchFamily="34" charset="0"/>
                <a:cs typeface="Arial" pitchFamily="34" charset="0"/>
              </a:rPr>
              <a:t>on Aquakulturfarmen</a:t>
            </a:r>
            <a:endParaRPr lang="de-DE" sz="1500" b="1" dirty="0">
              <a:solidFill>
                <a:srgbClr val="376092"/>
              </a:solidFill>
              <a:latin typeface="Arial" pitchFamily="34" charset="0"/>
              <a:cs typeface="Arial" pitchFamily="34" charset="0"/>
            </a:endParaRPr>
          </a:p>
        </p:txBody>
      </p:sp>
      <p:sp>
        <p:nvSpPr>
          <p:cNvPr id="17" name="Content Placeholder 2"/>
          <p:cNvSpPr>
            <a:spLocks noGrp="1"/>
          </p:cNvSpPr>
          <p:nvPr>
            <p:ph idx="1"/>
          </p:nvPr>
        </p:nvSpPr>
        <p:spPr>
          <a:xfrm>
            <a:off x="381000" y="1752600"/>
            <a:ext cx="8534400" cy="473075"/>
          </a:xfrm>
        </p:spPr>
        <p:txBody>
          <a:bodyPr>
            <a:normAutofit/>
          </a:bodyPr>
          <a:lstStyle/>
          <a:p>
            <a:pPr algn="ctr">
              <a:buNone/>
            </a:pPr>
            <a:r>
              <a:rPr lang="de-DE" sz="1800" b="1" dirty="0">
                <a:latin typeface="Arial" charset="0"/>
                <a:ea typeface="Calibri" pitchFamily="34" charset="0"/>
                <a:cs typeface="Times New Roman" pitchFamily="18" charset="0"/>
              </a:rPr>
              <a:t>Die Quelle allen Übels, d.h. des Mülls im Meer, sind wir Menschen</a:t>
            </a:r>
            <a:endParaRPr lang="en-AU" sz="1800" b="1" dirty="0" smtClean="0">
              <a:latin typeface="Arial"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352800" y="6356350"/>
            <a:ext cx="2438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a:t>
            </a:r>
          </a:p>
          <a:p>
            <a:pPr fontAlgn="base">
              <a:spcBef>
                <a:spcPct val="0"/>
              </a:spcBef>
              <a:spcAft>
                <a:spcPct val="0"/>
              </a:spcAft>
            </a:pPr>
            <a:r>
              <a:rPr lang="en-AU" b="1" dirty="0" err="1" smtClean="0">
                <a:solidFill>
                  <a:srgbClr val="FFFFFF"/>
                </a:solidFill>
                <a:latin typeface="Arial" charset="0"/>
                <a:cs typeface="Arial" charset="0"/>
              </a:rPr>
              <a:t>Leitfaden</a:t>
            </a:r>
            <a:r>
              <a:rPr lang="en-AU" b="1" dirty="0" smtClean="0">
                <a:solidFill>
                  <a:srgbClr val="FFFFFF"/>
                </a:solidFill>
                <a:latin typeface="Arial" charset="0"/>
                <a:cs typeface="Arial" charset="0"/>
              </a:rPr>
              <a:t> </a:t>
            </a:r>
            <a:r>
              <a:rPr lang="en-AU" b="1" dirty="0" err="1">
                <a:solidFill>
                  <a:srgbClr val="FFFFFF"/>
                </a:solidFill>
                <a:latin typeface="Arial" charset="0"/>
                <a:cs typeface="Arial" charset="0"/>
              </a:rPr>
              <a:t>zur</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Datenerhebung</a:t>
            </a:r>
            <a:endParaRPr lang="en-US" b="1" dirty="0" smtClean="0">
              <a:solidFill>
                <a:srgbClr val="FFFFFF"/>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200" b="1" dirty="0">
                <a:solidFill>
                  <a:srgbClr val="FFFFFF"/>
                </a:solidFill>
                <a:latin typeface="Arial" charset="0"/>
                <a:cs typeface="Arial" charset="0"/>
              </a:rPr>
              <a:t>F1: Der Müll im Meer</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en-GB" dirty="0"/>
              <a:t>Wo </a:t>
            </a:r>
            <a:r>
              <a:rPr lang="en-GB" dirty="0" err="1"/>
              <a:t>kommt</a:t>
            </a:r>
            <a:r>
              <a:rPr lang="en-GB" dirty="0"/>
              <a:t> </a:t>
            </a:r>
            <a:r>
              <a:rPr lang="en-GB" dirty="0" err="1"/>
              <a:t>er</a:t>
            </a:r>
            <a:r>
              <a:rPr lang="en-GB" dirty="0"/>
              <a:t> her?</a:t>
            </a:r>
            <a:endParaRPr dirty="0"/>
          </a:p>
        </p:txBody>
      </p:sp>
      <p:sp>
        <p:nvSpPr>
          <p:cNvPr id="27651" name="Content Placeholder 2"/>
          <p:cNvSpPr>
            <a:spLocks noGrp="1"/>
          </p:cNvSpPr>
          <p:nvPr>
            <p:ph idx="1"/>
          </p:nvPr>
        </p:nvSpPr>
        <p:spPr>
          <a:xfrm>
            <a:off x="685800" y="2133600"/>
            <a:ext cx="6019800" cy="1143000"/>
          </a:xfrm>
        </p:spPr>
        <p:txBody>
          <a:bodyPr>
            <a:normAutofit fontScale="92500" lnSpcReduction="20000"/>
          </a:bodyPr>
          <a:lstStyle/>
          <a:p>
            <a:r>
              <a:rPr lang="de-DE" dirty="0" smtClean="0"/>
              <a:t>Ein </a:t>
            </a:r>
            <a:r>
              <a:rPr lang="de-DE" dirty="0"/>
              <a:t>großes Problem sind auch die Abfälle auf den Straßen und öffentlichen Plätzen</a:t>
            </a:r>
            <a:r>
              <a:rPr lang="en-US" dirty="0" smtClean="0"/>
              <a:t>...</a:t>
            </a:r>
            <a:endParaRPr lang="en-AU" dirty="0" smtClean="0">
              <a:latin typeface="Arial" charset="0"/>
              <a:ea typeface="Calibri" pitchFamily="34" charset="0"/>
              <a:cs typeface="Times New Roman" pitchFamily="18"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38554"/>
          </a:xfrm>
          <a:prstGeom prst="rect">
            <a:avLst/>
          </a:prstGeom>
          <a:noFill/>
          <a:ln w="9525">
            <a:noFill/>
            <a:miter lim="800000"/>
            <a:headEnd/>
            <a:tailEnd/>
          </a:ln>
        </p:spPr>
        <p:txBody>
          <a:bodyPr>
            <a:spAutoFit/>
          </a:bodyPr>
          <a:lstStyle/>
          <a:p>
            <a:pPr algn="ctr"/>
            <a:r>
              <a:rPr lang="en-AU" sz="1600" b="1" dirty="0" err="1">
                <a:solidFill>
                  <a:srgbClr val="376092"/>
                </a:solidFill>
                <a:latin typeface="Arial" panose="020B0604020202020204" pitchFamily="34" charset="0"/>
                <a:cs typeface="Arial" panose="020B0604020202020204" pitchFamily="34" charset="0"/>
              </a:rPr>
              <a:t>Straßenabfälle</a:t>
            </a:r>
            <a:r>
              <a:rPr lang="en-AU" sz="1600" b="1" dirty="0">
                <a:solidFill>
                  <a:srgbClr val="376092"/>
                </a:solidFill>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584775"/>
          </a:xfrm>
          <a:prstGeom prst="rect">
            <a:avLst/>
          </a:prstGeom>
          <a:noFill/>
          <a:ln w="9525">
            <a:noFill/>
            <a:miter lim="800000"/>
            <a:headEnd/>
            <a:tailEnd/>
          </a:ln>
        </p:spPr>
        <p:txBody>
          <a:bodyPr>
            <a:spAutoFit/>
          </a:bodyPr>
          <a:lstStyle/>
          <a:p>
            <a:pPr algn="ct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gelangen</a:t>
            </a:r>
            <a:r>
              <a:rPr lang="en-AU" sz="1600" b="1" dirty="0">
                <a:solidFill>
                  <a:srgbClr val="376092"/>
                </a:solidFill>
                <a:latin typeface="Arial" panose="020B0604020202020204" pitchFamily="34" charset="0"/>
                <a:cs typeface="Arial" panose="020B0604020202020204" pitchFamily="34" charset="0"/>
              </a:rPr>
              <a:t> in die </a:t>
            </a:r>
            <a:r>
              <a:rPr lang="en-AU" sz="1600" b="1" dirty="0" err="1">
                <a:solidFill>
                  <a:srgbClr val="376092"/>
                </a:solidFill>
                <a:latin typeface="Arial" panose="020B0604020202020204" pitchFamily="34" charset="0"/>
                <a:cs typeface="Arial" panose="020B0604020202020204" pitchFamily="34" charset="0"/>
              </a:rPr>
              <a:t>Abwasserkanäle</a:t>
            </a:r>
            <a:r>
              <a:rPr lang="en-AU" sz="1600" b="1" dirty="0">
                <a:solidFill>
                  <a:srgbClr val="376092"/>
                </a:solidFill>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1077218"/>
          </a:xfrm>
          <a:prstGeom prst="rect">
            <a:avLst/>
          </a:prstGeom>
          <a:noFill/>
          <a:ln w="9525">
            <a:noFill/>
            <a:miter lim="800000"/>
            <a:headEnd/>
            <a:tailEnd/>
          </a:ln>
        </p:spPr>
        <p:txBody>
          <a:bodyPr>
            <a:spAutoFit/>
          </a:bodyPr>
          <a:lstStyle/>
          <a:p>
            <a:pPr algn="ctr"/>
            <a:r>
              <a:rPr lang="en-AU" sz="1600" b="1" dirty="0" smtClean="0">
                <a:solidFill>
                  <a:srgbClr val="376092"/>
                </a:solidFill>
                <a:latin typeface="Arial" panose="020B0604020202020204" pitchFamily="34" charset="0"/>
                <a:cs typeface="Arial" panose="020B0604020202020204" pitchFamily="34" charset="0"/>
              </a:rPr>
              <a:t>... </a:t>
            </a:r>
            <a:r>
              <a:rPr lang="de-DE" sz="1600" b="1" dirty="0">
                <a:solidFill>
                  <a:srgbClr val="376092"/>
                </a:solidFill>
                <a:latin typeface="Arial" panose="020B0604020202020204" pitchFamily="34" charset="0"/>
                <a:cs typeface="Arial" panose="020B0604020202020204" pitchFamily="34" charset="0"/>
              </a:rPr>
              <a:t>werden in Bäche und Flüsse gespült oder sie werden vom Wind fort geweht</a:t>
            </a:r>
            <a:endParaRPr lang="en-GB" sz="1600"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5638800" y="5970588"/>
            <a:ext cx="2743200" cy="277812"/>
          </a:xfrm>
          <a:prstGeom prst="rect">
            <a:avLst/>
          </a:prstGeom>
          <a:noFill/>
          <a:ln w="9525">
            <a:noFill/>
            <a:miter lim="800000"/>
            <a:headEnd/>
            <a:tailEnd/>
          </a:ln>
        </p:spPr>
        <p:txBody>
          <a:bodyPr>
            <a:spAutoFit/>
          </a:bodyPr>
          <a:lstStyle/>
          <a:p>
            <a:pPr algn="ctr"/>
            <a:r>
              <a:rPr lang="de-DE" sz="1200" b="1" i="1" dirty="0">
                <a:solidFill>
                  <a:srgbClr val="376092"/>
                </a:solidFill>
                <a:latin typeface="Arial" panose="020B0604020202020204" pitchFamily="34" charset="0"/>
                <a:cs typeface="Arial" panose="020B0604020202020204" pitchFamily="34" charset="0"/>
              </a:rPr>
              <a:t>Zum Meer geht es hier entlang</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390900" y="6356350"/>
            <a:ext cx="2362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a:t>
            </a:r>
            <a:r>
              <a:rPr lang="en-AU" b="1" dirty="0" err="1">
                <a:solidFill>
                  <a:srgbClr val="FFFFFF"/>
                </a:solidFill>
                <a:latin typeface="Arial" charset="0"/>
                <a:cs typeface="Arial" charset="0"/>
              </a:rPr>
              <a:t>Leitfaden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zur</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Datenerhebung</a:t>
            </a:r>
            <a:endParaRPr lang="en-US" b="1" dirty="0" smtClean="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200" b="1" dirty="0">
                <a:solidFill>
                  <a:srgbClr val="FFFFFF"/>
                </a:solidFill>
                <a:latin typeface="Arial" charset="0"/>
                <a:cs typeface="Arial" charset="0"/>
              </a:rPr>
              <a:t>F1: Der Müll im Meer</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en-GB" dirty="0"/>
              <a:t>Wo </a:t>
            </a:r>
            <a:r>
              <a:rPr lang="en-GB" dirty="0" err="1"/>
              <a:t>kommt</a:t>
            </a:r>
            <a:r>
              <a:rPr lang="en-GB" dirty="0"/>
              <a:t> </a:t>
            </a:r>
            <a:r>
              <a:rPr lang="en-GB" dirty="0" err="1"/>
              <a:t>er</a:t>
            </a:r>
            <a:r>
              <a:rPr lang="en-GB" dirty="0"/>
              <a:t> her?</a:t>
            </a:r>
            <a:endParaRPr dirty="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447800" cy="923330"/>
          </a:xfrm>
          <a:prstGeom prst="rect">
            <a:avLst/>
          </a:prstGeom>
          <a:noFill/>
          <a:ln w="9525">
            <a:noFill/>
            <a:miter lim="800000"/>
            <a:headEnd/>
            <a:tailEnd/>
          </a:ln>
        </p:spPr>
        <p:txBody>
          <a:bodyPr>
            <a:spAutoFit/>
          </a:bodyPr>
          <a:lstStyle/>
          <a:p>
            <a:pPr algn="ctr"/>
            <a:r>
              <a:rPr lang="de-DE" b="1" dirty="0">
                <a:solidFill>
                  <a:srgbClr val="376092"/>
                </a:solidFill>
                <a:latin typeface="Arial" panose="020B0604020202020204" pitchFamily="34" charset="0"/>
                <a:cs typeface="Arial" panose="020B0604020202020204" pitchFamily="34" charset="0"/>
              </a:rPr>
              <a:t>Sie halten ihn für </a:t>
            </a:r>
            <a:r>
              <a:rPr lang="de-DE" b="1" dirty="0" smtClean="0">
                <a:solidFill>
                  <a:srgbClr val="376092"/>
                </a:solidFill>
                <a:latin typeface="Arial" panose="020B0604020202020204" pitchFamily="34" charset="0"/>
                <a:cs typeface="Arial" panose="020B0604020202020204" pitchFamily="34" charset="0"/>
              </a:rPr>
              <a:t>Nahrung</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946400" cy="3046988"/>
          </a:xfrm>
          <a:prstGeom prst="rect">
            <a:avLst/>
          </a:prstGeom>
          <a:noFill/>
        </p:spPr>
        <p:txBody>
          <a:bodyPr wrap="square">
            <a:spAutoFit/>
          </a:bodyPr>
          <a:lstStyle/>
          <a:p>
            <a:pPr algn="ctr">
              <a:defRPr/>
            </a:pPr>
            <a:r>
              <a:rPr lang="de-DE" sz="2400" b="1" dirty="0" smtClean="0">
                <a:solidFill>
                  <a:schemeClr val="accent2">
                    <a:lumMod val="75000"/>
                  </a:schemeClr>
                </a:solidFill>
                <a:latin typeface="Arial" panose="020B0604020202020204" pitchFamily="34" charset="0"/>
                <a:cs typeface="Arial" panose="020B0604020202020204" pitchFamily="34" charset="0"/>
              </a:rPr>
              <a:t>Ist er einmal ins </a:t>
            </a:r>
            <a:r>
              <a:rPr lang="de-DE" sz="2400" b="1" dirty="0">
                <a:solidFill>
                  <a:schemeClr val="accent2">
                    <a:lumMod val="75000"/>
                  </a:schemeClr>
                </a:solidFill>
                <a:latin typeface="Arial" panose="020B0604020202020204" pitchFamily="34" charset="0"/>
                <a:cs typeface="Arial" panose="020B0604020202020204" pitchFamily="34" charset="0"/>
              </a:rPr>
              <a:t>Meer gelangt, </a:t>
            </a:r>
            <a:r>
              <a:rPr lang="de-DE" sz="2400" b="1" dirty="0" smtClean="0">
                <a:solidFill>
                  <a:schemeClr val="accent2">
                    <a:lumMod val="75000"/>
                  </a:schemeClr>
                </a:solidFill>
                <a:latin typeface="Arial" panose="020B0604020202020204" pitchFamily="34" charset="0"/>
                <a:cs typeface="Arial" panose="020B0604020202020204" pitchFamily="34" charset="0"/>
              </a:rPr>
              <a:t>dann verursacht der Müll jedes </a:t>
            </a:r>
            <a:r>
              <a:rPr lang="de-DE" sz="2400" b="1" dirty="0">
                <a:solidFill>
                  <a:schemeClr val="accent2">
                    <a:lumMod val="75000"/>
                  </a:schemeClr>
                </a:solidFill>
                <a:latin typeface="Arial" panose="020B0604020202020204" pitchFamily="34" charset="0"/>
                <a:cs typeface="Arial" panose="020B0604020202020204" pitchFamily="34" charset="0"/>
              </a:rPr>
              <a:t>Jahr den Tod Zehntausender Meerestiere und </a:t>
            </a:r>
            <a:r>
              <a:rPr lang="de-DE" sz="2400" b="1" dirty="0" smtClean="0">
                <a:solidFill>
                  <a:schemeClr val="accent2">
                    <a:lumMod val="75000"/>
                  </a:schemeClr>
                </a:solidFill>
                <a:latin typeface="Arial" panose="020B0604020202020204" pitchFamily="34" charset="0"/>
                <a:cs typeface="Arial" panose="020B0604020202020204" pitchFamily="34" charset="0"/>
              </a:rPr>
              <a:t>Seevögel</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352800"/>
            <a:ext cx="1752600" cy="1477328"/>
          </a:xfrm>
          <a:prstGeom prst="rect">
            <a:avLst/>
          </a:prstGeom>
          <a:noFill/>
          <a:ln w="9525">
            <a:noFill/>
            <a:miter lim="800000"/>
            <a:headEnd/>
            <a:tailEnd/>
          </a:ln>
        </p:spPr>
        <p:txBody>
          <a:bodyPr>
            <a:spAutoFit/>
          </a:bodyPr>
          <a:lstStyle/>
          <a:p>
            <a:pPr algn="ctr"/>
            <a:r>
              <a:rPr lang="de-DE" b="1" dirty="0">
                <a:solidFill>
                  <a:srgbClr val="376092"/>
                </a:solidFill>
                <a:latin typeface="Arial" panose="020B0604020202020204" pitchFamily="34" charset="0"/>
                <a:cs typeface="Arial" panose="020B0604020202020204" pitchFamily="34" charset="0"/>
              </a:rPr>
              <a:t>Er wickelt sich um Flossen, Flügel und Hälse</a:t>
            </a:r>
            <a:endParaRPr lang="en-GB"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81400" y="5181600"/>
            <a:ext cx="1752600" cy="646113"/>
          </a:xfrm>
          <a:prstGeom prst="rect">
            <a:avLst/>
          </a:prstGeom>
          <a:noFill/>
          <a:ln w="9525">
            <a:noFill/>
            <a:miter lim="800000"/>
            <a:headEnd/>
            <a:tailEnd/>
          </a:ln>
        </p:spPr>
        <p:txBody>
          <a:bodyPr>
            <a:spAutoFit/>
          </a:bodyPr>
          <a:lstStyle/>
          <a:p>
            <a:pPr algn="ctr"/>
            <a:r>
              <a:rPr lang="en-AU" b="1" dirty="0" err="1">
                <a:solidFill>
                  <a:srgbClr val="376092"/>
                </a:solidFill>
                <a:latin typeface="Arial" panose="020B0604020202020204" pitchFamily="34" charset="0"/>
                <a:cs typeface="Arial" panose="020B0604020202020204" pitchFamily="34" charset="0"/>
              </a:rPr>
              <a:t>Er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schadet</a:t>
            </a:r>
            <a:r>
              <a:rPr lang="en-AU" b="1" dirty="0">
                <a:solidFill>
                  <a:srgbClr val="376092"/>
                </a:solidFill>
                <a:latin typeface="Arial" panose="020B0604020202020204" pitchFamily="34" charset="0"/>
                <a:cs typeface="Arial" panose="020B0604020202020204" pitchFamily="34" charset="0"/>
              </a:rPr>
              <a:t> der Umwelt</a:t>
            </a:r>
            <a:endParaRPr lang="en-GB"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900"/>
            <a:ext cx="6781800" cy="698500"/>
          </a:xfrm>
        </p:spPr>
        <p:txBody>
          <a:bodyPr anchor="t"/>
          <a:lstStyle/>
          <a:p>
            <a:pPr>
              <a:defRPr/>
            </a:pPr>
            <a:r>
              <a:rPr lang="de-DE" dirty="0"/>
              <a:t>Können wir etwas dagegen tun?</a:t>
            </a:r>
            <a:endParaRPr dirty="0" smtClean="0"/>
          </a:p>
        </p:txBody>
      </p:sp>
      <p:sp>
        <p:nvSpPr>
          <p:cNvPr id="33795" name="Content Placeholder 2"/>
          <p:cNvSpPr>
            <a:spLocks noGrp="1"/>
          </p:cNvSpPr>
          <p:nvPr>
            <p:ph idx="1"/>
          </p:nvPr>
        </p:nvSpPr>
        <p:spPr>
          <a:xfrm>
            <a:off x="457200" y="2239962"/>
            <a:ext cx="4419600" cy="3856037"/>
          </a:xfrm>
        </p:spPr>
        <p:txBody>
          <a:bodyPr>
            <a:normAutofit fontScale="92500" lnSpcReduction="10000"/>
          </a:bodyPr>
          <a:lstStyle/>
          <a:p>
            <a:r>
              <a:rPr lang="de-DE" dirty="0" smtClean="0">
                <a:latin typeface="Arial" charset="0"/>
                <a:cs typeface="Arial" charset="0"/>
              </a:rPr>
              <a:t>Wir </a:t>
            </a:r>
            <a:r>
              <a:rPr lang="de-DE" dirty="0">
                <a:latin typeface="Arial" charset="0"/>
                <a:cs typeface="Arial" charset="0"/>
              </a:rPr>
              <a:t>können gemeinsam auf lokaler, nationaler und internationaler Ebene an den notwendigen Veränderungen arbeiten:</a:t>
            </a:r>
          </a:p>
          <a:p>
            <a:pPr lvl="1"/>
            <a:r>
              <a:rPr lang="de-DE" dirty="0" smtClean="0">
                <a:latin typeface="Arial" charset="0"/>
                <a:cs typeface="Arial" charset="0"/>
              </a:rPr>
              <a:t>Politische </a:t>
            </a:r>
            <a:r>
              <a:rPr lang="de-DE" dirty="0">
                <a:latin typeface="Arial" charset="0"/>
                <a:cs typeface="Arial" charset="0"/>
              </a:rPr>
              <a:t>Veränderungen </a:t>
            </a:r>
            <a:r>
              <a:rPr lang="de-DE" i="1" dirty="0">
                <a:latin typeface="Arial" charset="0"/>
                <a:cs typeface="Arial" charset="0"/>
              </a:rPr>
              <a:t>zur </a:t>
            </a:r>
            <a:r>
              <a:rPr lang="de-DE" i="1" dirty="0" smtClean="0">
                <a:latin typeface="Arial" charset="0"/>
                <a:cs typeface="Arial" charset="0"/>
              </a:rPr>
              <a:t>besseren Handhabung von Müll</a:t>
            </a:r>
            <a:endParaRPr lang="de-DE" i="1" dirty="0">
              <a:latin typeface="Arial" charset="0"/>
              <a:cs typeface="Arial" charset="0"/>
            </a:endParaRPr>
          </a:p>
          <a:p>
            <a:pPr lvl="1"/>
            <a:r>
              <a:rPr lang="de-DE" dirty="0" smtClean="0">
                <a:latin typeface="Arial" charset="0"/>
                <a:cs typeface="Arial" charset="0"/>
              </a:rPr>
              <a:t>Infrastruktur, </a:t>
            </a:r>
            <a:r>
              <a:rPr lang="de-DE" i="1" dirty="0" smtClean="0">
                <a:latin typeface="Arial" charset="0"/>
                <a:cs typeface="Arial" charset="0"/>
              </a:rPr>
              <a:t>die den Müll auf seinem Weg aufhält </a:t>
            </a:r>
            <a:endParaRPr lang="de-DE" i="1" dirty="0">
              <a:latin typeface="Arial" charset="0"/>
              <a:cs typeface="Arial" charset="0"/>
            </a:endParaRPr>
          </a:p>
          <a:p>
            <a:pPr lvl="1"/>
            <a:r>
              <a:rPr lang="de-DE" dirty="0" smtClean="0">
                <a:latin typeface="Arial" charset="0"/>
                <a:cs typeface="Arial" charset="0"/>
              </a:rPr>
              <a:t>Vorschriften </a:t>
            </a:r>
            <a:r>
              <a:rPr lang="de-DE" i="1" dirty="0">
                <a:latin typeface="Arial" charset="0"/>
                <a:cs typeface="Arial" charset="0"/>
              </a:rPr>
              <a:t>zur </a:t>
            </a:r>
            <a:r>
              <a:rPr lang="de-DE" i="1" dirty="0" smtClean="0">
                <a:latin typeface="Arial" charset="0"/>
                <a:cs typeface="Arial" charset="0"/>
              </a:rPr>
              <a:t>Kontrolle der Herstellung, Wiederverwertung, Entsorgung</a:t>
            </a:r>
            <a:endParaRPr lang="de-DE" i="1" dirty="0">
              <a:latin typeface="Arial" charset="0"/>
              <a:cs typeface="Arial" charset="0"/>
            </a:endParaRPr>
          </a:p>
          <a:p>
            <a:pPr lvl="1"/>
            <a:r>
              <a:rPr lang="de-DE" dirty="0" smtClean="0">
                <a:latin typeface="Arial" charset="0"/>
                <a:cs typeface="Arial" charset="0"/>
              </a:rPr>
              <a:t>Verhaltensweisen </a:t>
            </a:r>
            <a:r>
              <a:rPr lang="de-DE" i="1" dirty="0">
                <a:latin typeface="Arial" charset="0"/>
                <a:cs typeface="Arial" charset="0"/>
              </a:rPr>
              <a:t>zur </a:t>
            </a:r>
            <a:r>
              <a:rPr lang="de-DE" i="1" dirty="0" smtClean="0">
                <a:latin typeface="Arial" charset="0"/>
                <a:cs typeface="Arial" charset="0"/>
              </a:rPr>
              <a:t>Reduzierung des Müllaufkommens</a:t>
            </a:r>
            <a:endParaRPr lang="de-DE" i="1" dirty="0">
              <a:latin typeface="Arial" charset="0"/>
              <a:cs typeface="Arial" charset="0"/>
            </a:endParaRPr>
          </a:p>
        </p:txBody>
      </p:sp>
      <p:sp>
        <p:nvSpPr>
          <p:cNvPr id="33796" name="Text Placeholder 11"/>
          <p:cNvSpPr>
            <a:spLocks noGrp="1"/>
          </p:cNvSpPr>
          <p:nvPr>
            <p:ph type="body" sz="quarter" idx="12"/>
          </p:nvPr>
        </p:nvSpPr>
        <p:spPr>
          <a:xfrm>
            <a:off x="457200" y="1676400"/>
            <a:ext cx="8153400" cy="685800"/>
          </a:xfrm>
        </p:spPr>
        <p:txBody>
          <a:bodyPr/>
          <a:lstStyle/>
          <a:p>
            <a:r>
              <a:rPr lang="en-AU" dirty="0" err="1">
                <a:latin typeface="Arial" charset="0"/>
                <a:cs typeface="Arial" charset="0"/>
              </a:rPr>
              <a:t>Ja</a:t>
            </a:r>
            <a:r>
              <a:rPr lang="en-AU" dirty="0">
                <a:latin typeface="Arial" charset="0"/>
                <a:cs typeface="Arial" charset="0"/>
              </a:rPr>
              <a:t>, das </a:t>
            </a:r>
            <a:r>
              <a:rPr lang="en-AU" dirty="0" err="1">
                <a:latin typeface="Arial" charset="0"/>
                <a:cs typeface="Arial" charset="0"/>
              </a:rPr>
              <a:t>können</a:t>
            </a:r>
            <a:r>
              <a:rPr lang="en-AU" dirty="0">
                <a:latin typeface="Arial" charset="0"/>
                <a:cs typeface="Arial" charset="0"/>
              </a:rPr>
              <a:t> </a:t>
            </a:r>
            <a:r>
              <a:rPr lang="en-AU" dirty="0" err="1">
                <a:latin typeface="Arial" charset="0"/>
                <a:cs typeface="Arial" charset="0"/>
              </a:rPr>
              <a:t>wir</a:t>
            </a:r>
            <a:r>
              <a:rPr lang="en-AU" dirty="0">
                <a:latin typeface="Arial" charset="0"/>
                <a:cs typeface="Arial" charset="0"/>
              </a:rPr>
              <a:t>!</a:t>
            </a:r>
            <a:endParaRPr lang="en-AU" dirty="0" smtClean="0">
              <a:latin typeface="Arial" charset="0"/>
              <a:cs typeface="Arial" charset="0"/>
            </a:endParaRPr>
          </a:p>
        </p:txBody>
      </p:sp>
      <p:sp>
        <p:nvSpPr>
          <p:cNvPr id="33797"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de-DE" dirty="0"/>
              <a:t>Dive Against </a:t>
            </a:r>
            <a:r>
              <a:rPr lang="de-DE" dirty="0" smtClean="0"/>
              <a:t>Debris</a:t>
            </a:r>
            <a:r>
              <a:rPr lang="de-DE" baseline="30000" dirty="0" smtClean="0"/>
              <a:t>®</a:t>
            </a:r>
            <a:r>
              <a:rPr lang="de-DE" dirty="0" smtClean="0"/>
              <a:t>                            	- Für Veränderung tauchen</a:t>
            </a:r>
            <a:endParaRPr dirty="0"/>
          </a:p>
        </p:txBody>
      </p:sp>
      <p:sp>
        <p:nvSpPr>
          <p:cNvPr id="35843" name="Content Placeholder 2"/>
          <p:cNvSpPr>
            <a:spLocks noGrp="1"/>
          </p:cNvSpPr>
          <p:nvPr>
            <p:ph idx="1"/>
          </p:nvPr>
        </p:nvSpPr>
        <p:spPr>
          <a:xfrm>
            <a:off x="685800" y="2667000"/>
            <a:ext cx="4114800" cy="3657600"/>
          </a:xfrm>
        </p:spPr>
        <p:txBody>
          <a:bodyPr>
            <a:normAutofit fontScale="92500" lnSpcReduction="10000"/>
          </a:bodyPr>
          <a:lstStyle/>
          <a:p>
            <a:r>
              <a:rPr lang="de-DE" dirty="0" smtClean="0">
                <a:latin typeface="Arial" charset="0"/>
                <a:cs typeface="Arial" charset="0"/>
              </a:rPr>
              <a:t>Du </a:t>
            </a:r>
            <a:r>
              <a:rPr lang="de-DE" dirty="0">
                <a:latin typeface="Arial" charset="0"/>
                <a:cs typeface="Arial" charset="0"/>
              </a:rPr>
              <a:t>machst das Meer für seine Lebewesen sicherer</a:t>
            </a:r>
          </a:p>
          <a:p>
            <a:r>
              <a:rPr lang="de-DE" dirty="0" smtClean="0">
                <a:latin typeface="Arial" charset="0"/>
                <a:cs typeface="Arial" charset="0"/>
              </a:rPr>
              <a:t>Die </a:t>
            </a:r>
            <a:r>
              <a:rPr lang="de-DE" dirty="0">
                <a:latin typeface="Arial" charset="0"/>
                <a:cs typeface="Arial" charset="0"/>
              </a:rPr>
              <a:t>Daten, die du sammelst:</a:t>
            </a:r>
          </a:p>
          <a:p>
            <a:pPr lvl="1"/>
            <a:r>
              <a:rPr lang="de-DE" dirty="0" smtClean="0">
                <a:latin typeface="Arial" charset="0"/>
                <a:cs typeface="Arial" charset="0"/>
              </a:rPr>
              <a:t>unterstützen </a:t>
            </a:r>
            <a:r>
              <a:rPr lang="de-DE" dirty="0">
                <a:latin typeface="Arial" charset="0"/>
                <a:cs typeface="Arial" charset="0"/>
              </a:rPr>
              <a:t>Aktionen gegen den Müll im Meer </a:t>
            </a:r>
          </a:p>
          <a:p>
            <a:pPr lvl="1"/>
            <a:r>
              <a:rPr lang="de-DE" dirty="0" smtClean="0">
                <a:latin typeface="Arial" charset="0"/>
                <a:cs typeface="Arial" charset="0"/>
              </a:rPr>
              <a:t>veranschaulichen </a:t>
            </a:r>
            <a:r>
              <a:rPr lang="de-DE" dirty="0">
                <a:latin typeface="Arial" charset="0"/>
                <a:cs typeface="Arial" charset="0"/>
              </a:rPr>
              <a:t>die Art und die Menge des Mülls </a:t>
            </a:r>
          </a:p>
          <a:p>
            <a:pPr lvl="1"/>
            <a:r>
              <a:rPr lang="de-DE" dirty="0" smtClean="0">
                <a:latin typeface="Arial" charset="0"/>
                <a:cs typeface="Arial" charset="0"/>
              </a:rPr>
              <a:t>erweitert </a:t>
            </a:r>
            <a:r>
              <a:rPr lang="de-DE" dirty="0">
                <a:latin typeface="Arial" charset="0"/>
                <a:cs typeface="Arial" charset="0"/>
              </a:rPr>
              <a:t>unser Wissen über die Auswirkungen des Mülls</a:t>
            </a:r>
          </a:p>
          <a:p>
            <a:r>
              <a:rPr lang="de-DE" dirty="0" smtClean="0">
                <a:latin typeface="Arial" charset="0"/>
                <a:cs typeface="Arial" charset="0"/>
              </a:rPr>
              <a:t>Du </a:t>
            </a:r>
            <a:r>
              <a:rPr lang="de-DE" dirty="0">
                <a:latin typeface="Arial" charset="0"/>
                <a:cs typeface="Arial" charset="0"/>
              </a:rPr>
              <a:t>unterstützt die Project AWARE Leader vor Ort</a:t>
            </a:r>
          </a:p>
          <a:p>
            <a:r>
              <a:rPr lang="de-DE" dirty="0" smtClean="0">
                <a:latin typeface="Arial" charset="0"/>
                <a:cs typeface="Arial" charset="0"/>
              </a:rPr>
              <a:t>Du </a:t>
            </a:r>
            <a:r>
              <a:rPr lang="de-DE" dirty="0">
                <a:latin typeface="Arial" charset="0"/>
                <a:cs typeface="Arial" charset="0"/>
              </a:rPr>
              <a:t>überzeugst andere davon, dass sie sich ändern müssen</a:t>
            </a:r>
          </a:p>
        </p:txBody>
      </p:sp>
      <p:sp>
        <p:nvSpPr>
          <p:cNvPr id="35844" name="Text Placeholder 13"/>
          <p:cNvSpPr>
            <a:spLocks noGrp="1"/>
          </p:cNvSpPr>
          <p:nvPr>
            <p:ph type="body" sz="quarter" idx="12"/>
          </p:nvPr>
        </p:nvSpPr>
        <p:spPr>
          <a:xfrm>
            <a:off x="457200" y="1951038"/>
            <a:ext cx="8153400" cy="685800"/>
          </a:xfrm>
        </p:spPr>
        <p:txBody>
          <a:bodyPr>
            <a:normAutofit fontScale="92500" lnSpcReduction="10000"/>
          </a:bodyPr>
          <a:lstStyle/>
          <a:p>
            <a:r>
              <a:rPr lang="de-DE" dirty="0">
                <a:latin typeface="Arial" charset="0"/>
                <a:cs typeface="Arial" charset="0"/>
              </a:rPr>
              <a:t>Wenn du mit Dive Against </a:t>
            </a:r>
            <a:r>
              <a:rPr lang="de-DE" dirty="0" smtClean="0">
                <a:latin typeface="Arial" charset="0"/>
                <a:cs typeface="Arial" charset="0"/>
              </a:rPr>
              <a:t>Debris</a:t>
            </a:r>
            <a:r>
              <a:rPr lang="de-DE" baseline="30000" dirty="0" smtClean="0">
                <a:latin typeface="Arial" charset="0"/>
                <a:cs typeface="Arial" charset="0"/>
              </a:rPr>
              <a:t>®</a:t>
            </a:r>
            <a:r>
              <a:rPr lang="de-DE" dirty="0" smtClean="0">
                <a:latin typeface="Arial" charset="0"/>
                <a:cs typeface="Arial" charset="0"/>
              </a:rPr>
              <a:t> </a:t>
            </a:r>
            <a:r>
              <a:rPr lang="de-DE" dirty="0">
                <a:latin typeface="Arial" charset="0"/>
                <a:cs typeface="Arial" charset="0"/>
              </a:rPr>
              <a:t>tauchst, </a:t>
            </a:r>
            <a:endParaRPr lang="de-DE" dirty="0" smtClean="0">
              <a:latin typeface="Arial" charset="0"/>
              <a:cs typeface="Arial" charset="0"/>
            </a:endParaRPr>
          </a:p>
          <a:p>
            <a:r>
              <a:rPr lang="de-DE" dirty="0">
                <a:latin typeface="Arial" charset="0"/>
                <a:cs typeface="Arial" charset="0"/>
              </a:rPr>
              <a:t>	</a:t>
            </a:r>
            <a:r>
              <a:rPr lang="de-DE" dirty="0" smtClean="0">
                <a:latin typeface="Arial" charset="0"/>
                <a:cs typeface="Arial" charset="0"/>
              </a:rPr>
              <a:t>	dann </a:t>
            </a:r>
            <a:r>
              <a:rPr lang="de-DE" dirty="0">
                <a:latin typeface="Arial" charset="0"/>
                <a:cs typeface="Arial" charset="0"/>
              </a:rPr>
              <a:t>tauchst </a:t>
            </a:r>
            <a:r>
              <a:rPr lang="de-DE" dirty="0" smtClean="0">
                <a:latin typeface="Arial" charset="0"/>
                <a:cs typeface="Arial" charset="0"/>
              </a:rPr>
              <a:t>du, um etwas zu verändern </a:t>
            </a:r>
            <a:endParaRPr lang="en-GB" dirty="0" smtClean="0">
              <a:latin typeface="Arial" charset="0"/>
              <a:cs typeface="Arial" charset="0"/>
            </a:endParaRPr>
          </a:p>
        </p:txBody>
      </p:sp>
      <p:sp>
        <p:nvSpPr>
          <p:cNvPr id="35845"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lang="en-GB" dirty="0" err="1"/>
              <a:t>Nur</a:t>
            </a:r>
            <a:r>
              <a:rPr lang="en-GB" dirty="0"/>
              <a:t> </a:t>
            </a:r>
            <a:r>
              <a:rPr lang="en-GB" dirty="0" err="1"/>
              <a:t>für</a:t>
            </a:r>
            <a:r>
              <a:rPr lang="en-GB" dirty="0"/>
              <a:t> </a:t>
            </a:r>
            <a:r>
              <a:rPr lang="en-GB" dirty="0" err="1"/>
              <a:t>Taucher</a:t>
            </a:r>
            <a:endParaRPr dirty="0"/>
          </a:p>
        </p:txBody>
      </p:sp>
      <p:sp>
        <p:nvSpPr>
          <p:cNvPr id="37891" name="Content Placeholder 2"/>
          <p:cNvSpPr>
            <a:spLocks noGrp="1"/>
          </p:cNvSpPr>
          <p:nvPr>
            <p:ph idx="1"/>
          </p:nvPr>
        </p:nvSpPr>
        <p:spPr>
          <a:xfrm>
            <a:off x="685800" y="2590800"/>
            <a:ext cx="3886200" cy="2895600"/>
          </a:xfrm>
        </p:spPr>
        <p:txBody>
          <a:bodyPr>
            <a:normAutofit/>
          </a:bodyPr>
          <a:lstStyle/>
          <a:p>
            <a:r>
              <a:rPr lang="de-DE" dirty="0" smtClean="0">
                <a:latin typeface="Arial" charset="0"/>
                <a:cs typeface="Arial" charset="0"/>
              </a:rPr>
              <a:t>70</a:t>
            </a:r>
            <a:r>
              <a:rPr lang="de-DE" dirty="0">
                <a:latin typeface="Arial" charset="0"/>
                <a:cs typeface="Arial" charset="0"/>
              </a:rPr>
              <a:t>% des Mülls sinken auf den Meeresboden</a:t>
            </a:r>
          </a:p>
          <a:p>
            <a:r>
              <a:rPr lang="de-DE" dirty="0" smtClean="0">
                <a:latin typeface="Arial" charset="0"/>
                <a:cs typeface="Arial" charset="0"/>
              </a:rPr>
              <a:t>Das </a:t>
            </a:r>
            <a:r>
              <a:rPr lang="de-DE" dirty="0">
                <a:latin typeface="Arial" charset="0"/>
                <a:cs typeface="Arial" charset="0"/>
              </a:rPr>
              <a:t>Müllproblem im Meer ist groß, aber das Engagement der Project AWARE Taucherbewegung ist </a:t>
            </a:r>
            <a:r>
              <a:rPr lang="de-DE" dirty="0" smtClean="0">
                <a:latin typeface="Arial" charset="0"/>
                <a:cs typeface="Arial" charset="0"/>
              </a:rPr>
              <a:t>es auch!</a:t>
            </a:r>
            <a:endParaRPr lang="de-DE" dirty="0">
              <a:latin typeface="Arial" charset="0"/>
              <a:cs typeface="Arial" charset="0"/>
            </a:endParaRPr>
          </a:p>
          <a:p>
            <a:r>
              <a:rPr lang="de-DE" dirty="0" smtClean="0">
                <a:latin typeface="Arial" charset="0"/>
                <a:cs typeface="Arial" charset="0"/>
              </a:rPr>
              <a:t>Gemeinsam </a:t>
            </a:r>
            <a:r>
              <a:rPr lang="de-DE" dirty="0">
                <a:latin typeface="Arial" charset="0"/>
                <a:cs typeface="Arial" charset="0"/>
              </a:rPr>
              <a:t>können wir etwas erreichen</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de-DE" dirty="0">
                <a:latin typeface="Arial" charset="0"/>
                <a:ea typeface="Calibri" pitchFamily="34" charset="0"/>
                <a:cs typeface="Times New Roman" pitchFamily="18" charset="0"/>
              </a:rPr>
              <a:t>Nur Taucher haben die Ausbildung, das Wissen und die Fertigkeiten, den Müll unter Wasser </a:t>
            </a:r>
            <a:r>
              <a:rPr lang="de-DE" dirty="0" smtClean="0">
                <a:latin typeface="Arial" charset="0"/>
                <a:ea typeface="Calibri" pitchFamily="34" charset="0"/>
                <a:cs typeface="Times New Roman" pitchFamily="18" charset="0"/>
              </a:rPr>
              <a:t>einzusammeln</a:t>
            </a:r>
            <a:endParaRPr lang="en-GB" dirty="0" smtClean="0">
              <a:latin typeface="Arial" charset="0"/>
              <a:ea typeface="Calibri" pitchFamily="34" charset="0"/>
              <a:cs typeface="Times New Roman" pitchFamily="18" charset="0"/>
            </a:endParaRPr>
          </a:p>
        </p:txBody>
      </p:sp>
      <p:sp>
        <p:nvSpPr>
          <p:cNvPr id="37893"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2800" b="1" dirty="0" err="1">
                <a:solidFill>
                  <a:srgbClr val="376092"/>
                </a:solidFill>
                <a:latin typeface="Arial" panose="020B0604020202020204" pitchFamily="34" charset="0"/>
                <a:cs typeface="Arial" panose="020B0604020202020204" pitchFamily="34" charset="0"/>
              </a:rPr>
              <a:t>Verschwende</a:t>
            </a:r>
            <a:r>
              <a:rPr lang="en-AU" sz="2800" b="1" dirty="0">
                <a:solidFill>
                  <a:srgbClr val="376092"/>
                </a:solidFill>
                <a:latin typeface="Arial" panose="020B0604020202020204" pitchFamily="34" charset="0"/>
                <a:cs typeface="Arial" panose="020B0604020202020204" pitchFamily="34" charset="0"/>
              </a:rPr>
              <a:t>  </a:t>
            </a:r>
          </a:p>
          <a:p>
            <a:pPr algn="ctr">
              <a:spcBef>
                <a:spcPct val="20000"/>
              </a:spcBef>
              <a:buSzPct val="75000"/>
              <a:buFont typeface="Wingdings" pitchFamily="2" charset="2"/>
              <a:buNone/>
            </a:pPr>
            <a:r>
              <a:rPr lang="en-AU" sz="2800" b="1" dirty="0" err="1">
                <a:solidFill>
                  <a:srgbClr val="376092"/>
                </a:solidFill>
                <a:latin typeface="Arial" panose="020B0604020202020204" pitchFamily="34" charset="0"/>
                <a:cs typeface="Arial" panose="020B0604020202020204" pitchFamily="34" charset="0"/>
              </a:rPr>
              <a:t>keinen</a:t>
            </a:r>
            <a:r>
              <a:rPr lang="en-AU" sz="2800" b="1" dirty="0">
                <a:solidFill>
                  <a:srgbClr val="376092"/>
                </a:solidFill>
                <a:latin typeface="Arial" panose="020B0604020202020204" pitchFamily="34" charset="0"/>
                <a:cs typeface="Arial" panose="020B0604020202020204" pitchFamily="34" charset="0"/>
              </a:rPr>
              <a:t> </a:t>
            </a:r>
            <a:r>
              <a:rPr lang="en-AU" sz="2800" b="1" dirty="0" err="1">
                <a:solidFill>
                  <a:srgbClr val="376092"/>
                </a:solidFill>
                <a:latin typeface="Arial" panose="020B0604020202020204" pitchFamily="34" charset="0"/>
                <a:cs typeface="Arial" panose="020B0604020202020204" pitchFamily="34" charset="0"/>
              </a:rPr>
              <a:t>einzelnen</a:t>
            </a:r>
            <a:r>
              <a:rPr lang="en-AU" sz="2800" b="1" dirty="0">
                <a:solidFill>
                  <a:srgbClr val="376092"/>
                </a:solidFill>
                <a:latin typeface="Arial" panose="020B0604020202020204" pitchFamily="34" charset="0"/>
                <a:cs typeface="Arial" panose="020B0604020202020204" pitchFamily="34" charset="0"/>
              </a:rPr>
              <a:t> </a:t>
            </a:r>
            <a:r>
              <a:rPr lang="en-AU" sz="2800" b="1" dirty="0" err="1">
                <a:solidFill>
                  <a:srgbClr val="376092"/>
                </a:solidFill>
                <a:latin typeface="Arial" panose="020B0604020202020204" pitchFamily="34" charset="0"/>
                <a:cs typeface="Arial" panose="020B0604020202020204" pitchFamily="34" charset="0"/>
              </a:rPr>
              <a:t>Tauchgang</a:t>
            </a:r>
            <a:r>
              <a:rPr lang="en-AU" sz="2800" b="1" dirty="0">
                <a:solidFill>
                  <a:srgbClr val="376092"/>
                </a:solidFill>
                <a:latin typeface="Arial" panose="020B0604020202020204" pitchFamily="34" charset="0"/>
                <a:cs typeface="Arial" panose="020B0604020202020204" pitchFamily="34" charset="0"/>
              </a:rPr>
              <a:t>!</a:t>
            </a: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638800" cy="990600"/>
          </a:xfrm>
        </p:spPr>
        <p:txBody>
          <a:bodyPr/>
          <a:lstStyle/>
          <a:p>
            <a:pPr>
              <a:defRPr/>
            </a:pPr>
            <a:r>
              <a:rPr lang="en-GB" dirty="0" err="1"/>
              <a:t>Hierüber</a:t>
            </a:r>
            <a:r>
              <a:rPr lang="en-GB" dirty="0"/>
              <a:t> </a:t>
            </a:r>
            <a:r>
              <a:rPr lang="en-GB" dirty="0" err="1"/>
              <a:t>haben</a:t>
            </a:r>
            <a:r>
              <a:rPr lang="en-GB" dirty="0"/>
              <a:t> </a:t>
            </a:r>
            <a:r>
              <a:rPr lang="en-GB" dirty="0" err="1"/>
              <a:t>wir</a:t>
            </a:r>
            <a:r>
              <a:rPr lang="en-GB" dirty="0"/>
              <a:t> </a:t>
            </a:r>
            <a:r>
              <a:rPr lang="en-GB" dirty="0" err="1"/>
              <a:t>gesprochen</a:t>
            </a:r>
            <a:endParaRPr lang="en-GB" dirty="0"/>
          </a:p>
        </p:txBody>
      </p:sp>
      <p:sp>
        <p:nvSpPr>
          <p:cNvPr id="39939" name="Content Placeholder 7"/>
          <p:cNvSpPr>
            <a:spLocks noGrp="1"/>
          </p:cNvSpPr>
          <p:nvPr>
            <p:ph idx="1"/>
          </p:nvPr>
        </p:nvSpPr>
        <p:spPr>
          <a:xfrm>
            <a:off x="685800" y="3048000"/>
            <a:ext cx="6019800" cy="2438400"/>
          </a:xfrm>
        </p:spPr>
        <p:txBody>
          <a:bodyPr>
            <a:normAutofit/>
          </a:bodyPr>
          <a:lstStyle/>
          <a:p>
            <a:r>
              <a:rPr lang="de-DE" dirty="0" smtClean="0">
                <a:latin typeface="Arial" charset="0"/>
                <a:cs typeface="Arial" charset="0"/>
              </a:rPr>
              <a:t>Der </a:t>
            </a:r>
            <a:r>
              <a:rPr lang="de-DE" dirty="0">
                <a:latin typeface="Arial" charset="0"/>
                <a:cs typeface="Arial" charset="0"/>
              </a:rPr>
              <a:t>Schaden</a:t>
            </a:r>
          </a:p>
          <a:p>
            <a:r>
              <a:rPr lang="de-DE" dirty="0" smtClean="0">
                <a:latin typeface="Arial" charset="0"/>
                <a:cs typeface="Arial" charset="0"/>
              </a:rPr>
              <a:t>Was </a:t>
            </a:r>
            <a:r>
              <a:rPr lang="de-DE" dirty="0">
                <a:latin typeface="Arial" charset="0"/>
                <a:cs typeface="Arial" charset="0"/>
              </a:rPr>
              <a:t>ist das für Müll im Meer?</a:t>
            </a:r>
          </a:p>
          <a:p>
            <a:r>
              <a:rPr lang="de-DE" dirty="0" smtClean="0">
                <a:latin typeface="Arial" charset="0"/>
                <a:cs typeface="Arial" charset="0"/>
              </a:rPr>
              <a:t>Wo </a:t>
            </a:r>
            <a:r>
              <a:rPr lang="de-DE" dirty="0">
                <a:latin typeface="Arial" charset="0"/>
                <a:cs typeface="Arial" charset="0"/>
              </a:rPr>
              <a:t>kommt er her?</a:t>
            </a:r>
          </a:p>
          <a:p>
            <a:r>
              <a:rPr lang="de-DE" dirty="0" smtClean="0">
                <a:latin typeface="Arial" charset="0"/>
                <a:cs typeface="Arial" charset="0"/>
              </a:rPr>
              <a:t>Können </a:t>
            </a:r>
            <a:r>
              <a:rPr lang="de-DE" dirty="0">
                <a:latin typeface="Arial" charset="0"/>
                <a:cs typeface="Arial" charset="0"/>
              </a:rPr>
              <a:t>wir das wieder in Ordnung bringen?</a:t>
            </a:r>
          </a:p>
          <a:p>
            <a:r>
              <a:rPr lang="de-DE" dirty="0" smtClean="0">
                <a:latin typeface="Arial" charset="0"/>
                <a:cs typeface="Arial" charset="0"/>
              </a:rPr>
              <a:t>Dive </a:t>
            </a:r>
            <a:r>
              <a:rPr lang="de-DE" dirty="0">
                <a:latin typeface="Arial" charset="0"/>
                <a:cs typeface="Arial" charset="0"/>
              </a:rPr>
              <a:t>Against </a:t>
            </a:r>
            <a:r>
              <a:rPr lang="de-DE" dirty="0" smtClean="0">
                <a:latin typeface="Arial" charset="0"/>
                <a:cs typeface="Arial" charset="0"/>
              </a:rPr>
              <a:t>Debris</a:t>
            </a:r>
            <a:r>
              <a:rPr lang="de-DE" baseline="30000" dirty="0" smtClean="0">
                <a:latin typeface="Arial" charset="0"/>
                <a:cs typeface="Arial" charset="0"/>
              </a:rPr>
              <a:t>®</a:t>
            </a:r>
            <a:r>
              <a:rPr lang="de-DE" dirty="0" smtClean="0">
                <a:latin typeface="Arial" charset="0"/>
                <a:cs typeface="Arial" charset="0"/>
              </a:rPr>
              <a:t>  </a:t>
            </a:r>
          </a:p>
          <a:p>
            <a:pPr marL="0" indent="0">
              <a:buNone/>
            </a:pPr>
            <a:r>
              <a:rPr lang="de-DE" dirty="0">
                <a:latin typeface="Arial" charset="0"/>
                <a:cs typeface="Arial" charset="0"/>
              </a:rPr>
              <a:t>	</a:t>
            </a:r>
            <a:r>
              <a:rPr lang="de-DE" dirty="0" smtClean="0">
                <a:latin typeface="Arial" charset="0"/>
                <a:cs typeface="Arial" charset="0"/>
              </a:rPr>
              <a:t>- Für Veränderung tauchen</a:t>
            </a:r>
            <a:endParaRPr lang="de-DE" dirty="0">
              <a:latin typeface="Arial" charset="0"/>
              <a:cs typeface="Arial" charset="0"/>
            </a:endParaRPr>
          </a:p>
          <a:p>
            <a:r>
              <a:rPr lang="de-DE" dirty="0" smtClean="0">
                <a:latin typeface="Arial" charset="0"/>
                <a:cs typeface="Arial" charset="0"/>
              </a:rPr>
              <a:t>Nur </a:t>
            </a:r>
            <a:r>
              <a:rPr lang="de-DE" dirty="0">
                <a:latin typeface="Arial" charset="0"/>
                <a:cs typeface="Arial" charset="0"/>
              </a:rPr>
              <a:t>für Taucher</a:t>
            </a:r>
          </a:p>
        </p:txBody>
      </p:sp>
      <p:sp>
        <p:nvSpPr>
          <p:cNvPr id="39940" name="Text Placeholder 8"/>
          <p:cNvSpPr>
            <a:spLocks noGrp="1"/>
          </p:cNvSpPr>
          <p:nvPr>
            <p:ph type="body" sz="quarter" idx="12"/>
          </p:nvPr>
        </p:nvSpPr>
        <p:spPr>
          <a:xfrm>
            <a:off x="457200" y="1951038"/>
            <a:ext cx="8153400" cy="685800"/>
          </a:xfrm>
        </p:spPr>
        <p:txBody>
          <a:bodyPr/>
          <a:lstStyle/>
          <a:p>
            <a:r>
              <a:rPr lang="de-DE" dirty="0">
                <a:latin typeface="Arial" charset="0"/>
                <a:cs typeface="Arial" charset="0"/>
              </a:rPr>
              <a:t>ABSCHNITT 1: Das üble Problem mit dem Müll im Meer</a:t>
            </a:r>
            <a:endParaRPr lang="en-GB" dirty="0" smtClean="0">
              <a:latin typeface="Arial" charset="0"/>
              <a:cs typeface="Arial" charset="0"/>
            </a:endParaRPr>
          </a:p>
        </p:txBody>
      </p:sp>
      <p:sp>
        <p:nvSpPr>
          <p:cNvPr id="39941" name="Footer Placeholder 3"/>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p>
          <a:p>
            <a:pPr fontAlgn="base">
              <a:spcBef>
                <a:spcPct val="0"/>
              </a:spcBef>
              <a:spcAft>
                <a:spcPct val="0"/>
              </a:spcAft>
            </a:pP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rPr>
              <a:t>Noch</a:t>
            </a:r>
            <a:r>
              <a:rPr lang="en-US" sz="2000" b="1" dirty="0">
                <a:solidFill>
                  <a:srgbClr val="376092"/>
                </a:solidFill>
              </a:rPr>
              <a:t> </a:t>
            </a:r>
            <a:r>
              <a:rPr lang="en-US" sz="2000" b="1" dirty="0" err="1">
                <a:solidFill>
                  <a:srgbClr val="376092"/>
                </a:solidFill>
              </a:rPr>
              <a:t>Fragen</a:t>
            </a:r>
            <a:r>
              <a:rPr lang="en-US" sz="2000" b="1" dirty="0">
                <a:solidFill>
                  <a:srgbClr val="376092"/>
                </a:solidFill>
              </a:rPr>
              <a:t>?</a:t>
            </a:r>
            <a:endParaRPr lang="en-GB" sz="2000" b="1" dirty="0">
              <a:solidFill>
                <a:srgbClr val="376092"/>
              </a:solidFill>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Das Müllproblem und was Taucher tun können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en-US" dirty="0" err="1"/>
              <a:t>Zeit</a:t>
            </a:r>
            <a:r>
              <a:rPr lang="en-US" dirty="0"/>
              <a:t> </a:t>
            </a:r>
            <a:r>
              <a:rPr lang="en-US" dirty="0" err="1"/>
              <a:t>für</a:t>
            </a:r>
            <a:r>
              <a:rPr lang="en-US" dirty="0"/>
              <a:t> </a:t>
            </a:r>
            <a:r>
              <a:rPr lang="en-US" dirty="0" smtClean="0"/>
              <a:t/>
            </a:r>
            <a:br>
              <a:rPr lang="en-US" dirty="0" smtClean="0"/>
            </a:br>
            <a:r>
              <a:rPr lang="en-US" dirty="0" smtClean="0"/>
              <a:t>Dive Against Debris</a:t>
            </a:r>
            <a:r>
              <a:rPr lang="en-US" baseline="30000" dirty="0" smtClean="0"/>
              <a:t>®</a:t>
            </a:r>
            <a:endParaRPr lang="en-GB" baseline="3000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dirty="0" err="1" smtClean="0">
                <a:latin typeface="Arial" charset="0"/>
                <a:cs typeface="Arial" charset="0"/>
              </a:rPr>
              <a:t>ABSCHNITT</a:t>
            </a:r>
            <a:r>
              <a:rPr lang="en-US" dirty="0" smtClean="0">
                <a:latin typeface="Arial" charset="0"/>
                <a:cs typeface="Arial" charset="0"/>
              </a:rPr>
              <a:t> </a:t>
            </a:r>
            <a:r>
              <a:rPr lang="en-US" dirty="0">
                <a:latin typeface="Arial" charset="0"/>
                <a:cs typeface="Arial" charset="0"/>
              </a:rPr>
              <a:t>2:</a:t>
            </a:r>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lang="en-GB" dirty="0"/>
              <a:t>Plane </a:t>
            </a:r>
            <a:r>
              <a:rPr lang="en-GB" dirty="0" err="1"/>
              <a:t>deinen</a:t>
            </a:r>
            <a:r>
              <a:rPr lang="en-GB" dirty="0"/>
              <a:t> </a:t>
            </a:r>
            <a:r>
              <a:rPr lang="en-GB" dirty="0" err="1"/>
              <a:t>Tauchgang</a:t>
            </a:r>
            <a:endParaRPr dirty="0" smtClean="0"/>
          </a:p>
        </p:txBody>
      </p:sp>
      <p:sp>
        <p:nvSpPr>
          <p:cNvPr id="44035" name="Content Placeholder 2"/>
          <p:cNvSpPr>
            <a:spLocks noGrp="1"/>
          </p:cNvSpPr>
          <p:nvPr>
            <p:ph idx="1"/>
          </p:nvPr>
        </p:nvSpPr>
        <p:spPr>
          <a:xfrm>
            <a:off x="685800" y="2286000"/>
            <a:ext cx="4191000" cy="3856037"/>
          </a:xfrm>
        </p:spPr>
        <p:txBody>
          <a:bodyPr>
            <a:normAutofit fontScale="92500" lnSpcReduction="10000"/>
          </a:bodyPr>
          <a:lstStyle/>
          <a:p>
            <a:r>
              <a:rPr lang="de-DE" dirty="0" smtClean="0">
                <a:latin typeface="Arial" charset="0"/>
                <a:cs typeface="Arial" charset="0"/>
              </a:rPr>
              <a:t>so liefern </a:t>
            </a:r>
            <a:r>
              <a:rPr lang="de-DE" dirty="0">
                <a:latin typeface="Arial" charset="0"/>
                <a:cs typeface="Arial" charset="0"/>
              </a:rPr>
              <a:t>sie überzeugende Argumente für Veränderung </a:t>
            </a:r>
          </a:p>
          <a:p>
            <a:r>
              <a:rPr lang="de-DE" dirty="0" smtClean="0">
                <a:latin typeface="Arial" charset="0"/>
                <a:cs typeface="Arial" charset="0"/>
              </a:rPr>
              <a:t>und </a:t>
            </a:r>
            <a:r>
              <a:rPr lang="de-DE" dirty="0">
                <a:latin typeface="Arial" charset="0"/>
                <a:cs typeface="Arial" charset="0"/>
              </a:rPr>
              <a:t>helfen dabei, saisonale Trends zu erkennen</a:t>
            </a:r>
          </a:p>
          <a:p>
            <a:pPr lvl="1"/>
            <a:r>
              <a:rPr lang="de-DE" dirty="0" smtClean="0">
                <a:latin typeface="Arial" charset="0"/>
                <a:cs typeface="Arial" charset="0"/>
              </a:rPr>
              <a:t>Wettermuster</a:t>
            </a:r>
            <a:endParaRPr lang="de-DE" dirty="0">
              <a:latin typeface="Arial" charset="0"/>
              <a:cs typeface="Arial" charset="0"/>
            </a:endParaRPr>
          </a:p>
          <a:p>
            <a:pPr lvl="1"/>
            <a:r>
              <a:rPr lang="de-DE" dirty="0" smtClean="0">
                <a:latin typeface="Arial" charset="0"/>
                <a:cs typeface="Arial" charset="0"/>
              </a:rPr>
              <a:t>Touristensaisons</a:t>
            </a:r>
            <a:endParaRPr lang="de-DE" dirty="0">
              <a:latin typeface="Arial" charset="0"/>
              <a:cs typeface="Arial" charset="0"/>
            </a:endParaRPr>
          </a:p>
          <a:p>
            <a:endParaRPr lang="en-AU" dirty="0" smtClean="0">
              <a:latin typeface="Arial" charset="0"/>
              <a:cs typeface="Arial" charset="0"/>
            </a:endParaRPr>
          </a:p>
          <a:p>
            <a:r>
              <a:rPr lang="de-DE" dirty="0" smtClean="0">
                <a:latin typeface="Arial" charset="0"/>
                <a:cs typeface="Arial" charset="0"/>
              </a:rPr>
              <a:t>Wie </a:t>
            </a:r>
            <a:r>
              <a:rPr lang="de-DE" dirty="0">
                <a:latin typeface="Arial" charset="0"/>
                <a:cs typeface="Arial" charset="0"/>
              </a:rPr>
              <a:t>oft sollten die Erhebungen stattfinden?</a:t>
            </a:r>
          </a:p>
          <a:p>
            <a:pPr lvl="1"/>
            <a:r>
              <a:rPr lang="de-DE" dirty="0" smtClean="0">
                <a:latin typeface="Arial" charset="0"/>
                <a:cs typeface="Arial" charset="0"/>
              </a:rPr>
              <a:t>Keine Vorgaben, </a:t>
            </a:r>
            <a:r>
              <a:rPr lang="de-DE" dirty="0">
                <a:latin typeface="Arial" charset="0"/>
                <a:cs typeface="Arial" charset="0"/>
              </a:rPr>
              <a:t>aber</a:t>
            </a:r>
          </a:p>
          <a:p>
            <a:pPr lvl="2"/>
            <a:r>
              <a:rPr lang="de-DE" dirty="0" smtClean="0">
                <a:latin typeface="Arial" charset="0"/>
                <a:cs typeface="Arial" charset="0"/>
              </a:rPr>
              <a:t>Monatlich </a:t>
            </a:r>
            <a:r>
              <a:rPr lang="de-DE" dirty="0">
                <a:latin typeface="Arial" charset="0"/>
                <a:cs typeface="Arial" charset="0"/>
              </a:rPr>
              <a:t>- am besten</a:t>
            </a:r>
          </a:p>
          <a:p>
            <a:pPr lvl="2"/>
            <a:r>
              <a:rPr lang="de-DE" dirty="0" smtClean="0">
                <a:latin typeface="Arial" charset="0"/>
                <a:cs typeface="Arial" charset="0"/>
              </a:rPr>
              <a:t>Alle </a:t>
            </a:r>
            <a:r>
              <a:rPr lang="de-DE" dirty="0">
                <a:latin typeface="Arial" charset="0"/>
                <a:cs typeface="Arial" charset="0"/>
              </a:rPr>
              <a:t>8 Wochen - gut</a:t>
            </a:r>
          </a:p>
          <a:p>
            <a:pPr lvl="2"/>
            <a:r>
              <a:rPr lang="de-DE" dirty="0" smtClean="0">
                <a:latin typeface="Arial" charset="0"/>
                <a:cs typeface="Arial" charset="0"/>
              </a:rPr>
              <a:t>Einmal </a:t>
            </a:r>
            <a:r>
              <a:rPr lang="de-DE" dirty="0">
                <a:latin typeface="Arial" charset="0"/>
                <a:cs typeface="Arial" charset="0"/>
              </a:rPr>
              <a:t>pro Jahreszeit - mindestens</a:t>
            </a:r>
          </a:p>
          <a:p>
            <a:endParaRPr lang="en-AU" dirty="0" smtClean="0">
              <a:latin typeface="Arial" charset="0"/>
              <a:cs typeface="Arial" charset="0"/>
            </a:endParaRPr>
          </a:p>
        </p:txBody>
      </p:sp>
      <p:sp>
        <p:nvSpPr>
          <p:cNvPr id="44036" name="Footer Placeholder 9"/>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p>
          <a:p>
            <a:pPr fontAlgn="base">
              <a:spcBef>
                <a:spcPct val="0"/>
              </a:spcBef>
              <a:spcAft>
                <a:spcPct val="0"/>
              </a:spcAft>
            </a:pPr>
            <a:r>
              <a:rPr lang="en-AU" dirty="0" err="1" smtClean="0">
                <a:latin typeface="Arial" charset="0"/>
                <a:cs typeface="Arial" charset="0"/>
              </a:rPr>
              <a:t>Leitfaden</a:t>
            </a:r>
            <a:r>
              <a:rPr lang="en-AU" dirty="0" smtClean="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en-US" dirty="0">
                <a:latin typeface="Arial" charset="0"/>
                <a:cs typeface="Arial" charset="0"/>
              </a:rPr>
              <a:t>F2: </a:t>
            </a:r>
            <a:r>
              <a:rPr lang="en-US" dirty="0" err="1">
                <a:latin typeface="Arial" charset="0"/>
                <a:cs typeface="Arial" charset="0"/>
              </a:rPr>
              <a:t>Tauchzeit</a:t>
            </a:r>
            <a:endParaRPr lang="en-GB" dirty="0" smtClean="0">
              <a:latin typeface="Arial" charset="0"/>
              <a:cs typeface="Arial" charset="0"/>
            </a:endParaRPr>
          </a:p>
        </p:txBody>
      </p:sp>
      <p:sp>
        <p:nvSpPr>
          <p:cNvPr id="44039" name="Text Placeholder 9"/>
          <p:cNvSpPr>
            <a:spLocks noGrp="1"/>
          </p:cNvSpPr>
          <p:nvPr>
            <p:ph type="body" sz="quarter" idx="12"/>
          </p:nvPr>
        </p:nvSpPr>
        <p:spPr>
          <a:xfrm>
            <a:off x="457200" y="1600200"/>
            <a:ext cx="8153400" cy="685800"/>
          </a:xfrm>
        </p:spPr>
        <p:txBody>
          <a:bodyPr>
            <a:normAutofit fontScale="85000" lnSpcReduction="10000"/>
          </a:bodyPr>
          <a:lstStyle/>
          <a:p>
            <a:r>
              <a:rPr lang="de-DE" dirty="0">
                <a:latin typeface="Arial" charset="0"/>
                <a:cs typeface="Arial" charset="0"/>
              </a:rPr>
              <a:t>Datenerhebungen führen zu den besten Ergebnissen, wenn sie über einen längeren Zeitraum hinweg und wiederholt am </a:t>
            </a:r>
            <a:r>
              <a:rPr lang="de-DE" dirty="0" smtClean="0">
                <a:latin typeface="Arial" charset="0"/>
                <a:cs typeface="Arial" charset="0"/>
              </a:rPr>
              <a:t>selben Ort erfolgen</a:t>
            </a:r>
            <a:endParaRPr lang="en-GB" dirty="0" smtClean="0">
              <a:latin typeface="Arial" charset="0"/>
              <a:cs typeface="Arial" charset="0"/>
            </a:endParaRPr>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rPr>
              <a:t>Plane </a:t>
            </a:r>
            <a:r>
              <a:rPr lang="en-US" sz="1600" b="1" i="1" dirty="0" err="1">
                <a:solidFill>
                  <a:srgbClr val="376092"/>
                </a:solidFill>
              </a:rPr>
              <a:t>deinen</a:t>
            </a:r>
            <a:r>
              <a:rPr lang="en-US" sz="1600" b="1" i="1" dirty="0">
                <a:solidFill>
                  <a:srgbClr val="376092"/>
                </a:solidFill>
              </a:rPr>
              <a:t> </a:t>
            </a:r>
            <a:r>
              <a:rPr lang="en-US" sz="1600" b="1" i="1" dirty="0" err="1">
                <a:solidFill>
                  <a:srgbClr val="376092"/>
                </a:solidFill>
              </a:rPr>
              <a:t>Tauchgang</a:t>
            </a:r>
            <a:endParaRPr lang="en-GB"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2838"/>
            <a:ext cx="8305800" cy="792162"/>
          </a:xfrm>
        </p:spPr>
        <p:txBody>
          <a:bodyPr anchor="t"/>
          <a:lstStyle/>
          <a:p>
            <a:pPr>
              <a:defRPr/>
            </a:pPr>
            <a:r>
              <a:rPr lang="de-DE" sz="2400" dirty="0"/>
              <a:t>Wähle den Ort deiner </a:t>
            </a:r>
            <a:r>
              <a:rPr lang="de-DE" sz="2400" dirty="0" smtClean="0"/>
              <a:t>Datenerhebung </a:t>
            </a:r>
            <a:r>
              <a:rPr lang="de-DE" sz="2400" dirty="0"/>
              <a:t>aus</a:t>
            </a:r>
            <a:endParaRPr lang="en-AU" sz="2400" dirty="0" smtClean="0">
              <a:latin typeface="Arial" charset="0"/>
              <a:cs typeface="Arial" charset="0"/>
            </a:endParaRPr>
          </a:p>
        </p:txBody>
      </p:sp>
      <p:sp>
        <p:nvSpPr>
          <p:cNvPr id="46083" name="Content Placeholder 2"/>
          <p:cNvSpPr>
            <a:spLocks noGrp="1"/>
          </p:cNvSpPr>
          <p:nvPr>
            <p:ph idx="1"/>
          </p:nvPr>
        </p:nvSpPr>
        <p:spPr>
          <a:xfrm>
            <a:off x="685800" y="2286000"/>
            <a:ext cx="4495800" cy="2286000"/>
          </a:xfrm>
        </p:spPr>
        <p:txBody>
          <a:bodyPr>
            <a:normAutofit fontScale="92500" lnSpcReduction="10000"/>
          </a:bodyPr>
          <a:lstStyle/>
          <a:p>
            <a:r>
              <a:rPr lang="de-DE" dirty="0" smtClean="0">
                <a:latin typeface="Arial" charset="0"/>
                <a:cs typeface="Arial" charset="0"/>
              </a:rPr>
              <a:t>Wähle </a:t>
            </a:r>
            <a:r>
              <a:rPr lang="de-DE" dirty="0">
                <a:latin typeface="Arial" charset="0"/>
                <a:cs typeface="Arial" charset="0"/>
              </a:rPr>
              <a:t>einen </a:t>
            </a:r>
            <a:r>
              <a:rPr lang="de-DE" dirty="0" smtClean="0">
                <a:latin typeface="Arial" charset="0"/>
                <a:cs typeface="Arial" charset="0"/>
              </a:rPr>
              <a:t>Ort aus, </a:t>
            </a:r>
            <a:r>
              <a:rPr lang="de-DE" dirty="0">
                <a:latin typeface="Arial" charset="0"/>
                <a:cs typeface="Arial" charset="0"/>
              </a:rPr>
              <a:t>zu dem du regelmäßig zurückkehren kannst </a:t>
            </a:r>
          </a:p>
          <a:p>
            <a:r>
              <a:rPr lang="de-DE" dirty="0" smtClean="0">
                <a:latin typeface="Arial" charset="0"/>
                <a:cs typeface="Arial" charset="0"/>
              </a:rPr>
              <a:t>Wähle </a:t>
            </a:r>
            <a:r>
              <a:rPr lang="de-DE" dirty="0">
                <a:latin typeface="Arial" charset="0"/>
                <a:cs typeface="Arial" charset="0"/>
              </a:rPr>
              <a:t>einen Ort aus, der den Fertigkeiten und Erfahrungen aller Teilnehmer entspricht</a:t>
            </a:r>
          </a:p>
          <a:p>
            <a:r>
              <a:rPr lang="de-DE" dirty="0" smtClean="0">
                <a:latin typeface="Arial" charset="0"/>
                <a:cs typeface="Arial" charset="0"/>
              </a:rPr>
              <a:t>Datenerhebungen </a:t>
            </a:r>
            <a:r>
              <a:rPr lang="de-DE" dirty="0">
                <a:latin typeface="Arial" charset="0"/>
                <a:cs typeface="Arial" charset="0"/>
              </a:rPr>
              <a:t>in Süßwasserseen und Flüssen</a:t>
            </a:r>
          </a:p>
          <a:p>
            <a:r>
              <a:rPr lang="de-DE" dirty="0" smtClean="0">
                <a:latin typeface="Arial" charset="0"/>
                <a:cs typeface="Arial" charset="0"/>
              </a:rPr>
              <a:t>Genehmigungen</a:t>
            </a:r>
            <a:r>
              <a:rPr lang="de-DE" dirty="0">
                <a:latin typeface="Arial" charset="0"/>
                <a:cs typeface="Arial" charset="0"/>
              </a:rPr>
              <a:t>?</a:t>
            </a:r>
          </a:p>
          <a:p>
            <a:endParaRPr lang="en-AU" dirty="0" smtClean="0">
              <a:latin typeface="Arial" charset="0"/>
              <a:cs typeface="Arial" charset="0"/>
            </a:endParaRPr>
          </a:p>
          <a:p>
            <a:endParaRPr lang="en-AU" dirty="0" smtClean="0">
              <a:latin typeface="Arial" charset="0"/>
              <a:cs typeface="Arial" charset="0"/>
            </a:endParaRPr>
          </a:p>
        </p:txBody>
      </p:sp>
      <p:sp>
        <p:nvSpPr>
          <p:cNvPr id="46084" name="Text Placeholder 14"/>
          <p:cNvSpPr>
            <a:spLocks noGrp="1"/>
          </p:cNvSpPr>
          <p:nvPr>
            <p:ph type="body" sz="quarter" idx="12"/>
          </p:nvPr>
        </p:nvSpPr>
        <p:spPr>
          <a:xfrm>
            <a:off x="457200" y="1676400"/>
            <a:ext cx="8153400" cy="685800"/>
          </a:xfrm>
        </p:spPr>
        <p:txBody>
          <a:bodyPr>
            <a:normAutofit lnSpcReduction="10000"/>
          </a:bodyPr>
          <a:lstStyle/>
          <a:p>
            <a:r>
              <a:rPr lang="de-DE" dirty="0">
                <a:latin typeface="Arial" charset="0"/>
                <a:cs typeface="Arial" charset="0"/>
              </a:rPr>
              <a:t>Die folgenden Punkte sind bei der Wahl des Ortes deiner </a:t>
            </a:r>
            <a:r>
              <a:rPr lang="de-DE" dirty="0" smtClean="0">
                <a:latin typeface="Arial" charset="0"/>
                <a:cs typeface="Arial" charset="0"/>
              </a:rPr>
              <a:t>Datenerhebung zu </a:t>
            </a:r>
            <a:r>
              <a:rPr lang="de-DE" dirty="0">
                <a:latin typeface="Arial" charset="0"/>
                <a:cs typeface="Arial" charset="0"/>
              </a:rPr>
              <a:t>beachten: </a:t>
            </a:r>
            <a:endParaRPr lang="en-AU" dirty="0" smtClean="0">
              <a:latin typeface="Arial" charset="0"/>
              <a:cs typeface="Arial" charset="0"/>
            </a:endParaRPr>
          </a:p>
        </p:txBody>
      </p:sp>
      <p:sp>
        <p:nvSpPr>
          <p:cNvPr id="46085"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en-US" dirty="0">
                <a:latin typeface="Arial" charset="0"/>
                <a:cs typeface="Arial" charset="0"/>
              </a:rPr>
              <a:t>F2: </a:t>
            </a:r>
            <a:r>
              <a:rPr lang="en-US" dirty="0" err="1">
                <a:latin typeface="Arial" charset="0"/>
                <a:cs typeface="Arial" charset="0"/>
              </a:rPr>
              <a:t>Tauchzeit</a:t>
            </a:r>
            <a:endParaRPr lang="en-GB" dirty="0" smtClean="0">
              <a:latin typeface="Arial" charset="0"/>
              <a:cs typeface="Arial" charset="0"/>
            </a:endParaRPr>
          </a:p>
        </p:txBody>
      </p:sp>
      <p:sp>
        <p:nvSpPr>
          <p:cNvPr id="24584" name="Text Placeholder 11"/>
          <p:cNvSpPr txBox="1">
            <a:spLocks/>
          </p:cNvSpPr>
          <p:nvPr/>
        </p:nvSpPr>
        <p:spPr bwMode="auto">
          <a:xfrm>
            <a:off x="533400" y="4572000"/>
            <a:ext cx="4343400" cy="1752600"/>
          </a:xfrm>
          <a:prstGeom prst="rect">
            <a:avLst/>
          </a:prstGeom>
          <a:noFill/>
          <a:ln w="9525">
            <a:noFill/>
            <a:miter lim="800000"/>
            <a:headEnd/>
            <a:tailEnd/>
          </a:ln>
        </p:spPr>
        <p:txBody>
          <a:bodyPr/>
          <a:lstStyle/>
          <a:p>
            <a:pPr algn="ctr">
              <a:spcBef>
                <a:spcPct val="20000"/>
              </a:spcBef>
              <a:buSzPct val="75000"/>
              <a:defRPr/>
            </a:pPr>
            <a:r>
              <a:rPr lang="de-DE" sz="2200" b="1" dirty="0">
                <a:solidFill>
                  <a:schemeClr val="accent2">
                    <a:lumMod val="75000"/>
                  </a:schemeClr>
                </a:solidFill>
                <a:latin typeface="Arial" panose="020B0604020202020204" pitchFamily="34" charset="0"/>
                <a:cs typeface="Arial" panose="020B0604020202020204" pitchFamily="34" charset="0"/>
              </a:rPr>
              <a:t>Unter Wasser oder an Land?</a:t>
            </a:r>
            <a:r>
              <a:rPr lang="en-AU" b="1" dirty="0" smtClean="0">
                <a:solidFill>
                  <a:schemeClr val="accent2">
                    <a:lumMod val="75000"/>
                  </a:schemeClr>
                </a:solidFill>
                <a:latin typeface="Arial" panose="020B0604020202020204" pitchFamily="34" charset="0"/>
                <a:cs typeface="Arial" panose="020B0604020202020204" pitchFamily="34" charset="0"/>
              </a:rPr>
              <a:t> </a:t>
            </a:r>
            <a:br>
              <a:rPr lang="en-AU" b="1" dirty="0" smtClean="0">
                <a:solidFill>
                  <a:schemeClr val="accent2">
                    <a:lumMod val="75000"/>
                  </a:schemeClr>
                </a:solidFill>
                <a:latin typeface="Arial" panose="020B0604020202020204" pitchFamily="34" charset="0"/>
                <a:cs typeface="Arial" panose="020B0604020202020204" pitchFamily="34" charset="0"/>
              </a:rPr>
            </a:br>
            <a:r>
              <a:rPr lang="en-AU" b="1" dirty="0" smtClean="0">
                <a:solidFill>
                  <a:schemeClr val="accent2">
                    <a:lumMod val="75000"/>
                  </a:schemeClr>
                </a:solidFill>
                <a:latin typeface="Arial" panose="020B0604020202020204" pitchFamily="34" charset="0"/>
                <a:cs typeface="Arial" panose="020B0604020202020204" pitchFamily="34" charset="0"/>
              </a:rPr>
              <a:t/>
            </a:r>
            <a:br>
              <a:rPr lang="en-AU" b="1" dirty="0" smtClean="0">
                <a:solidFill>
                  <a:schemeClr val="accent2">
                    <a:lumMod val="75000"/>
                  </a:schemeClr>
                </a:solidFill>
                <a:latin typeface="Arial" panose="020B0604020202020204" pitchFamily="34" charset="0"/>
                <a:cs typeface="Arial" panose="020B0604020202020204" pitchFamily="34" charset="0"/>
              </a:rPr>
            </a:br>
            <a:r>
              <a:rPr lang="de-DE" b="1" dirty="0" smtClean="0">
                <a:solidFill>
                  <a:schemeClr val="accent2">
                    <a:lumMod val="75000"/>
                  </a:schemeClr>
                </a:solidFill>
                <a:latin typeface="Arial" panose="020B0604020202020204" pitchFamily="34" charset="0"/>
                <a:cs typeface="Arial" panose="020B0604020202020204" pitchFamily="34" charset="0"/>
              </a:rPr>
              <a:t>Melde </a:t>
            </a:r>
            <a:r>
              <a:rPr lang="de-DE" b="1" dirty="0">
                <a:solidFill>
                  <a:schemeClr val="accent2">
                    <a:lumMod val="75000"/>
                  </a:schemeClr>
                </a:solidFill>
                <a:latin typeface="Arial" panose="020B0604020202020204" pitchFamily="34" charset="0"/>
                <a:cs typeface="Arial" panose="020B0604020202020204" pitchFamily="34" charset="0"/>
              </a:rPr>
              <a:t>nur Müll, der von Tauchern im Rahmen von Dive Against </a:t>
            </a:r>
            <a:r>
              <a:rPr lang="de-DE" b="1" dirty="0" smtClean="0">
                <a:solidFill>
                  <a:schemeClr val="accent2">
                    <a:lumMod val="75000"/>
                  </a:schemeClr>
                </a:solidFill>
                <a:latin typeface="Arial" panose="020B0604020202020204" pitchFamily="34" charset="0"/>
                <a:cs typeface="Arial" panose="020B0604020202020204" pitchFamily="34" charset="0"/>
              </a:rPr>
              <a:t>Debris</a:t>
            </a:r>
            <a:r>
              <a:rPr lang="de-DE" b="1" baseline="30000" dirty="0" smtClean="0">
                <a:solidFill>
                  <a:schemeClr val="accent2">
                    <a:lumMod val="75000"/>
                  </a:schemeClr>
                </a:solidFill>
                <a:latin typeface="Arial" panose="020B0604020202020204" pitchFamily="34" charset="0"/>
                <a:cs typeface="Arial" panose="020B0604020202020204" pitchFamily="34" charset="0"/>
              </a:rPr>
              <a:t>®</a:t>
            </a:r>
            <a:r>
              <a:rPr lang="de-DE" b="1" dirty="0" smtClean="0">
                <a:solidFill>
                  <a:schemeClr val="accent2">
                    <a:lumMod val="75000"/>
                  </a:schemeClr>
                </a:solidFill>
                <a:latin typeface="Arial" panose="020B0604020202020204" pitchFamily="34" charset="0"/>
                <a:cs typeface="Arial" panose="020B0604020202020204" pitchFamily="34" charset="0"/>
              </a:rPr>
              <a:t> </a:t>
            </a:r>
            <a:r>
              <a:rPr lang="de-DE" b="1" dirty="0">
                <a:solidFill>
                  <a:schemeClr val="accent2">
                    <a:lumMod val="75000"/>
                  </a:schemeClr>
                </a:solidFill>
                <a:latin typeface="Arial" panose="020B0604020202020204" pitchFamily="34" charset="0"/>
                <a:cs typeface="Arial" panose="020B0604020202020204" pitchFamily="34" charset="0"/>
              </a:rPr>
              <a:t>unter Wasser gefunden wurde. </a:t>
            </a:r>
            <a:endParaRPr lang="en-AU"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rPr>
              <a:t>Plane </a:t>
            </a:r>
            <a:r>
              <a:rPr lang="en-US" sz="1600" b="1" i="1" dirty="0" err="1">
                <a:solidFill>
                  <a:srgbClr val="376092"/>
                </a:solidFill>
              </a:rPr>
              <a:t>deinen</a:t>
            </a:r>
            <a:r>
              <a:rPr lang="en-US" sz="1600" b="1" i="1" dirty="0">
                <a:solidFill>
                  <a:srgbClr val="376092"/>
                </a:solidFill>
              </a:rPr>
              <a:t> </a:t>
            </a:r>
            <a:r>
              <a:rPr lang="en-US" sz="1600" b="1" i="1" dirty="0" err="1">
                <a:solidFill>
                  <a:srgbClr val="376092"/>
                </a:solidFill>
              </a:rPr>
              <a:t>Tauchgang</a:t>
            </a:r>
            <a:endParaRPr lang="en-GB" sz="2000" b="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err="1"/>
              <a:t>Wir</a:t>
            </a:r>
            <a:r>
              <a:rPr lang="en-GB" dirty="0"/>
              <a:t> </a:t>
            </a:r>
            <a:r>
              <a:rPr lang="en-GB" dirty="0" err="1"/>
              <a:t>sprechen</a:t>
            </a:r>
            <a:r>
              <a:rPr lang="en-GB" dirty="0"/>
              <a:t> </a:t>
            </a:r>
            <a:r>
              <a:rPr lang="en-GB" dirty="0" err="1" smtClean="0"/>
              <a:t>über</a:t>
            </a:r>
            <a:r>
              <a:rPr lang="en-GB" dirty="0" smtClean="0"/>
              <a:t> . . .</a:t>
            </a:r>
            <a:endParaRPr lang="en-GB" dirty="0"/>
          </a:p>
        </p:txBody>
      </p:sp>
      <p:sp>
        <p:nvSpPr>
          <p:cNvPr id="11267" name="Content Placeholder 2"/>
          <p:cNvSpPr>
            <a:spLocks noGrp="1"/>
          </p:cNvSpPr>
          <p:nvPr>
            <p:ph idx="1"/>
          </p:nvPr>
        </p:nvSpPr>
        <p:spPr>
          <a:xfrm>
            <a:off x="685800" y="3048000"/>
            <a:ext cx="5105400" cy="2819400"/>
          </a:xfrm>
        </p:spPr>
        <p:txBody>
          <a:bodyPr>
            <a:normAutofit/>
          </a:bodyPr>
          <a:lstStyle/>
          <a:p>
            <a:r>
              <a:rPr lang="de-DE" dirty="0" smtClean="0">
                <a:latin typeface="Arial" charset="0"/>
                <a:cs typeface="Arial" charset="0"/>
              </a:rPr>
              <a:t>Der </a:t>
            </a:r>
            <a:r>
              <a:rPr lang="de-DE" dirty="0">
                <a:latin typeface="Arial" charset="0"/>
                <a:cs typeface="Arial" charset="0"/>
              </a:rPr>
              <a:t>Schaden</a:t>
            </a:r>
          </a:p>
          <a:p>
            <a:r>
              <a:rPr lang="de-DE" dirty="0" smtClean="0">
                <a:latin typeface="Arial" charset="0"/>
                <a:cs typeface="Arial" charset="0"/>
              </a:rPr>
              <a:t>Was </a:t>
            </a:r>
            <a:r>
              <a:rPr lang="de-DE" dirty="0">
                <a:latin typeface="Arial" charset="0"/>
                <a:cs typeface="Arial" charset="0"/>
              </a:rPr>
              <a:t>ist das für Müll im Meer?</a:t>
            </a:r>
          </a:p>
          <a:p>
            <a:r>
              <a:rPr lang="de-DE" dirty="0" smtClean="0">
                <a:latin typeface="Arial" charset="0"/>
                <a:cs typeface="Arial" charset="0"/>
              </a:rPr>
              <a:t>Wo </a:t>
            </a:r>
            <a:r>
              <a:rPr lang="de-DE" dirty="0">
                <a:latin typeface="Arial" charset="0"/>
                <a:cs typeface="Arial" charset="0"/>
              </a:rPr>
              <a:t>kommt er her?</a:t>
            </a:r>
          </a:p>
          <a:p>
            <a:r>
              <a:rPr lang="de-DE" dirty="0" smtClean="0">
                <a:latin typeface="Arial" charset="0"/>
                <a:cs typeface="Arial" charset="0"/>
              </a:rPr>
              <a:t>Können </a:t>
            </a:r>
            <a:r>
              <a:rPr lang="de-DE" dirty="0">
                <a:latin typeface="Arial" charset="0"/>
                <a:cs typeface="Arial" charset="0"/>
              </a:rPr>
              <a:t>wir das wieder in Ordnung bringen?</a:t>
            </a:r>
          </a:p>
          <a:p>
            <a:r>
              <a:rPr lang="de-DE" dirty="0" smtClean="0">
                <a:latin typeface="Arial" charset="0"/>
                <a:cs typeface="Arial" charset="0"/>
              </a:rPr>
              <a:t>Dive </a:t>
            </a:r>
            <a:r>
              <a:rPr lang="de-DE" dirty="0">
                <a:latin typeface="Arial" charset="0"/>
                <a:cs typeface="Arial" charset="0"/>
              </a:rPr>
              <a:t>Against </a:t>
            </a:r>
            <a:r>
              <a:rPr lang="de-DE" dirty="0" smtClean="0">
                <a:latin typeface="Arial" charset="0"/>
                <a:cs typeface="Arial" charset="0"/>
              </a:rPr>
              <a:t>Debris</a:t>
            </a:r>
            <a:r>
              <a:rPr lang="de-DE" baseline="30000" dirty="0" smtClean="0">
                <a:latin typeface="Arial" charset="0"/>
                <a:cs typeface="Arial" charset="0"/>
              </a:rPr>
              <a:t>®</a:t>
            </a:r>
            <a:r>
              <a:rPr lang="de-DE" dirty="0" smtClean="0">
                <a:latin typeface="Arial" charset="0"/>
                <a:cs typeface="Arial" charset="0"/>
              </a:rPr>
              <a:t> </a:t>
            </a:r>
          </a:p>
          <a:p>
            <a:pPr marL="0" indent="0">
              <a:buNone/>
            </a:pPr>
            <a:r>
              <a:rPr lang="de-DE" dirty="0">
                <a:latin typeface="Arial" charset="0"/>
                <a:cs typeface="Arial" charset="0"/>
              </a:rPr>
              <a:t>	</a:t>
            </a:r>
            <a:r>
              <a:rPr lang="de-DE" dirty="0" smtClean="0">
                <a:latin typeface="Arial" charset="0"/>
                <a:cs typeface="Arial" charset="0"/>
              </a:rPr>
              <a:t>- Für Veränderung tauchen </a:t>
            </a:r>
            <a:endParaRPr lang="de-DE" dirty="0">
              <a:latin typeface="Arial" charset="0"/>
              <a:cs typeface="Arial" charset="0"/>
            </a:endParaRPr>
          </a:p>
          <a:p>
            <a:r>
              <a:rPr lang="de-DE" dirty="0" smtClean="0">
                <a:latin typeface="Arial" charset="0"/>
                <a:cs typeface="Arial" charset="0"/>
              </a:rPr>
              <a:t>Nur </a:t>
            </a:r>
            <a:r>
              <a:rPr lang="de-DE" dirty="0">
                <a:latin typeface="Arial" charset="0"/>
                <a:cs typeface="Arial" charset="0"/>
              </a:rPr>
              <a:t>für Taucher</a:t>
            </a:r>
          </a:p>
        </p:txBody>
      </p:sp>
      <p:sp>
        <p:nvSpPr>
          <p:cNvPr id="11268" name="Text Placeholder 28"/>
          <p:cNvSpPr>
            <a:spLocks noGrp="1"/>
          </p:cNvSpPr>
          <p:nvPr>
            <p:ph type="body" sz="quarter" idx="12"/>
          </p:nvPr>
        </p:nvSpPr>
        <p:spPr>
          <a:xfrm>
            <a:off x="457200" y="1951038"/>
            <a:ext cx="8153400" cy="685800"/>
          </a:xfrm>
        </p:spPr>
        <p:txBody>
          <a:bodyPr/>
          <a:lstStyle/>
          <a:p>
            <a:r>
              <a:rPr lang="de-DE" dirty="0">
                <a:latin typeface="Arial" charset="0"/>
                <a:cs typeface="Arial" charset="0"/>
              </a:rPr>
              <a:t>ABSCHNITT 1: Das üble Problem mit dem Müll im Meer</a:t>
            </a:r>
            <a:endParaRPr lang="en-GB" dirty="0" smtClean="0">
              <a:latin typeface="Arial" charset="0"/>
              <a:cs typeface="Arial" charset="0"/>
            </a:endParaRPr>
          </a:p>
        </p:txBody>
      </p:sp>
      <p:sp>
        <p:nvSpPr>
          <p:cNvPr id="11269" name="Footer Placeholder 9"/>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p>
          <a:p>
            <a:pPr fontAlgn="base">
              <a:spcBef>
                <a:spcPct val="0"/>
              </a:spcBef>
              <a:spcAft>
                <a:spcPct val="0"/>
              </a:spcAft>
            </a:pPr>
            <a:r>
              <a:rPr lang="en-AU" dirty="0" err="1" smtClean="0">
                <a:latin typeface="Arial" charset="0"/>
                <a:cs typeface="Arial" charset="0"/>
              </a:rPr>
              <a:t>Leitfaden</a:t>
            </a:r>
            <a:r>
              <a:rPr lang="en-AU" dirty="0" smtClean="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en-US" dirty="0" err="1">
                <a:latin typeface="Arial" charset="0"/>
                <a:cs typeface="Arial" charset="0"/>
              </a:rPr>
              <a:t>Willkommen</a:t>
            </a:r>
            <a:endParaRPr lang="en-GB" dirty="0" smtClean="0">
              <a:latin typeface="Arial" charset="0"/>
              <a:cs typeface="Arial" charset="0"/>
            </a:endParaRP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273" name="TextBox 27">
            <a:hlinkClick r:id="rId3" action="ppaction://hlinksldjump"/>
          </p:cNvPr>
          <p:cNvSpPr txBox="1">
            <a:spLocks noChangeArrowheads="1"/>
          </p:cNvSpPr>
          <p:nvPr/>
        </p:nvSpPr>
        <p:spPr bwMode="auto">
          <a:xfrm>
            <a:off x="6324600" y="4927600"/>
            <a:ext cx="2133600" cy="646113"/>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ABSCHNITT</a:t>
            </a:r>
            <a:r>
              <a:rPr lang="en-US" b="1" dirty="0">
                <a:solidFill>
                  <a:schemeClr val="tx2"/>
                </a:solidFill>
                <a:latin typeface="Arial" panose="020B0604020202020204" pitchFamily="34" charset="0"/>
                <a:cs typeface="Arial" panose="020B0604020202020204" pitchFamily="34" charset="0"/>
              </a:rPr>
              <a:t> 1 Der </a:t>
            </a:r>
            <a:r>
              <a:rPr lang="en-US" b="1" dirty="0" err="1">
                <a:solidFill>
                  <a:schemeClr val="tx2"/>
                </a:solidFill>
                <a:latin typeface="Arial" panose="020B0604020202020204" pitchFamily="34" charset="0"/>
                <a:cs typeface="Arial" panose="020B0604020202020204" pitchFamily="34" charset="0"/>
              </a:rPr>
              <a:t>Müll</a:t>
            </a:r>
            <a:r>
              <a:rPr lang="en-US" b="1" dirty="0">
                <a:solidFill>
                  <a:schemeClr val="tx2"/>
                </a:solidFill>
                <a:latin typeface="Arial" panose="020B0604020202020204" pitchFamily="34" charset="0"/>
                <a:cs typeface="Arial" panose="020B0604020202020204" pitchFamily="34" charset="0"/>
              </a:rPr>
              <a:t> </a:t>
            </a:r>
            <a:r>
              <a:rPr lang="en-US" b="1" dirty="0" err="1">
                <a:solidFill>
                  <a:schemeClr val="tx2"/>
                </a:solidFill>
                <a:latin typeface="Arial" panose="020B0604020202020204" pitchFamily="34" charset="0"/>
                <a:cs typeface="Arial" panose="020B0604020202020204" pitchFamily="34" charset="0"/>
              </a:rPr>
              <a:t>im</a:t>
            </a:r>
            <a:r>
              <a:rPr lang="en-US" b="1" dirty="0">
                <a:solidFill>
                  <a:schemeClr val="tx2"/>
                </a:solidFill>
                <a:latin typeface="Arial" panose="020B0604020202020204" pitchFamily="34" charset="0"/>
                <a:cs typeface="Arial" panose="020B0604020202020204" pitchFamily="34" charset="0"/>
              </a:rPr>
              <a:t> Meer</a:t>
            </a:r>
            <a:endParaRPr lang="en-GB" b="1" dirty="0">
              <a:solidFill>
                <a:schemeClr val="tx2"/>
              </a:solidFill>
              <a:latin typeface="Arial" panose="020B0604020202020204" pitchFamily="34" charset="0"/>
              <a:cs typeface="Arial" panose="020B0604020202020204" pitchFamily="34" charset="0"/>
            </a:endParaRP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Das Müllproblem und was Taucher tun können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73100"/>
          </a:xfrm>
        </p:spPr>
        <p:txBody>
          <a:bodyPr anchor="t"/>
          <a:lstStyle/>
          <a:p>
            <a:pPr>
              <a:defRPr/>
            </a:pPr>
            <a:r>
              <a:rPr lang="en-GB" dirty="0" err="1"/>
              <a:t>Tauchprofile</a:t>
            </a:r>
            <a:r>
              <a:rPr lang="en-GB" dirty="0"/>
              <a:t> </a:t>
            </a:r>
            <a:r>
              <a:rPr lang="en-GB" dirty="0" err="1"/>
              <a:t>bei</a:t>
            </a:r>
            <a:r>
              <a:rPr lang="en-GB" dirty="0"/>
              <a:t> </a:t>
            </a:r>
            <a:r>
              <a:rPr lang="en-GB" dirty="0" err="1"/>
              <a:t>Datenerhebungen</a:t>
            </a:r>
            <a:endParaRPr lang="en-AU" dirty="0" smtClean="0"/>
          </a:p>
        </p:txBody>
      </p:sp>
      <p:sp>
        <p:nvSpPr>
          <p:cNvPr id="48131" name="Content Placeholder 2"/>
          <p:cNvSpPr>
            <a:spLocks noGrp="1"/>
          </p:cNvSpPr>
          <p:nvPr>
            <p:ph idx="1"/>
          </p:nvPr>
        </p:nvSpPr>
        <p:spPr>
          <a:xfrm>
            <a:off x="685800" y="2392363"/>
            <a:ext cx="4648200" cy="3703637"/>
          </a:xfrm>
        </p:spPr>
        <p:txBody>
          <a:bodyPr>
            <a:normAutofit fontScale="92500" lnSpcReduction="20000"/>
          </a:bodyPr>
          <a:lstStyle/>
          <a:p>
            <a:r>
              <a:rPr lang="de-DE" dirty="0" smtClean="0"/>
              <a:t>Sicherheit </a:t>
            </a:r>
            <a:r>
              <a:rPr lang="de-DE" dirty="0"/>
              <a:t>steht an erster Stelle</a:t>
            </a:r>
          </a:p>
          <a:p>
            <a:r>
              <a:rPr lang="de-DE" dirty="0" smtClean="0"/>
              <a:t>Grundzeit </a:t>
            </a:r>
            <a:r>
              <a:rPr lang="de-DE" dirty="0"/>
              <a:t>und Tiefe</a:t>
            </a:r>
          </a:p>
          <a:p>
            <a:pPr lvl="1"/>
            <a:r>
              <a:rPr lang="de-DE" dirty="0" smtClean="0"/>
              <a:t>sichere </a:t>
            </a:r>
            <a:r>
              <a:rPr lang="de-DE" dirty="0"/>
              <a:t>Tauchprofile</a:t>
            </a:r>
          </a:p>
          <a:p>
            <a:r>
              <a:rPr lang="de-DE" dirty="0" err="1" smtClean="0"/>
              <a:t>Tarierung</a:t>
            </a:r>
            <a:endParaRPr lang="de-DE" dirty="0" smtClean="0"/>
          </a:p>
          <a:p>
            <a:pPr lvl="1"/>
            <a:r>
              <a:rPr lang="de-DE" dirty="0" smtClean="0"/>
              <a:t>Die </a:t>
            </a:r>
            <a:r>
              <a:rPr lang="de-DE" dirty="0"/>
              <a:t>richtige Menge Blei </a:t>
            </a:r>
          </a:p>
          <a:p>
            <a:pPr lvl="1"/>
            <a:r>
              <a:rPr lang="de-DE" dirty="0" smtClean="0"/>
              <a:t>Ausrüstung </a:t>
            </a:r>
            <a:r>
              <a:rPr lang="de-DE" dirty="0"/>
              <a:t>eng am Körper und gut befestigt</a:t>
            </a:r>
          </a:p>
          <a:p>
            <a:r>
              <a:rPr lang="de-DE" dirty="0" smtClean="0"/>
              <a:t>Datenerhebungsgebiet</a:t>
            </a:r>
            <a:endParaRPr lang="de-DE" dirty="0"/>
          </a:p>
          <a:p>
            <a:pPr lvl="1"/>
            <a:r>
              <a:rPr lang="de-DE" dirty="0" smtClean="0"/>
              <a:t>Kein </a:t>
            </a:r>
            <a:r>
              <a:rPr lang="de-DE" dirty="0"/>
              <a:t>festgelegtes Gebiet</a:t>
            </a:r>
          </a:p>
          <a:p>
            <a:pPr lvl="1"/>
            <a:r>
              <a:rPr lang="de-DE" dirty="0" smtClean="0"/>
              <a:t>Versuche</a:t>
            </a:r>
            <a:r>
              <a:rPr lang="de-DE" dirty="0"/>
              <a:t>, bei jeder Erhebung an deinem Tauchplatz </a:t>
            </a:r>
            <a:r>
              <a:rPr lang="de-DE" dirty="0" smtClean="0"/>
              <a:t>dasselbe </a:t>
            </a:r>
            <a:r>
              <a:rPr lang="de-DE" dirty="0"/>
              <a:t>Gebiet abzudecken</a:t>
            </a:r>
          </a:p>
          <a:p>
            <a:r>
              <a:rPr lang="de-DE" dirty="0" smtClean="0"/>
              <a:t>Anzahl </a:t>
            </a:r>
            <a:r>
              <a:rPr lang="de-DE" dirty="0"/>
              <a:t>der Teilnehmer</a:t>
            </a:r>
          </a:p>
          <a:p>
            <a:r>
              <a:rPr lang="de-DE" dirty="0" smtClean="0"/>
              <a:t>Buddy-Team-Strategien </a:t>
            </a:r>
            <a:endParaRPr lang="de-DE" dirty="0"/>
          </a:p>
          <a:p>
            <a:endParaRPr lang="en-AU" dirty="0" smtClean="0"/>
          </a:p>
        </p:txBody>
      </p:sp>
      <p:sp>
        <p:nvSpPr>
          <p:cNvPr id="48132" name="Text Placeholder 14"/>
          <p:cNvSpPr>
            <a:spLocks noGrp="1"/>
          </p:cNvSpPr>
          <p:nvPr>
            <p:ph type="body" sz="quarter" idx="12"/>
          </p:nvPr>
        </p:nvSpPr>
        <p:spPr>
          <a:xfrm>
            <a:off x="457200" y="1676400"/>
            <a:ext cx="8153400" cy="685800"/>
          </a:xfrm>
        </p:spPr>
        <p:txBody>
          <a:bodyPr>
            <a:normAutofit lnSpcReduction="10000"/>
          </a:bodyPr>
          <a:lstStyle/>
          <a:p>
            <a:r>
              <a:rPr lang="de-DE" dirty="0"/>
              <a:t>Berücksichtige die verschiedenen Erfahrungsniveaus aller Taucher </a:t>
            </a:r>
            <a:endParaRPr lang="en-AU" dirty="0" smtClean="0"/>
          </a:p>
        </p:txBody>
      </p:sp>
      <p:sp>
        <p:nvSpPr>
          <p:cNvPr id="48133"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cs typeface="Arial" panose="020B0604020202020204" pitchFamily="34" charset="0"/>
              </a:rPr>
              <a:t>Plane </a:t>
            </a:r>
            <a:r>
              <a:rPr lang="en-US" sz="1600" b="1" i="1" dirty="0" err="1">
                <a:solidFill>
                  <a:srgbClr val="376092"/>
                </a:solidFill>
                <a:cs typeface="Arial" panose="020B0604020202020204" pitchFamily="34" charset="0"/>
              </a:rPr>
              <a:t>deinen</a:t>
            </a:r>
            <a:r>
              <a:rPr lang="en-US" sz="1600" b="1" i="1" dirty="0">
                <a:solidFill>
                  <a:srgbClr val="376092"/>
                </a:solidFill>
                <a:cs typeface="Arial" panose="020B0604020202020204" pitchFamily="34" charset="0"/>
              </a:rPr>
              <a:t> </a:t>
            </a:r>
            <a:r>
              <a:rPr lang="en-US" sz="1600" b="1" i="1" dirty="0" err="1">
                <a:solidFill>
                  <a:srgbClr val="376092"/>
                </a:solidFill>
                <a:cs typeface="Arial" panose="020B0604020202020204" pitchFamily="34" charset="0"/>
              </a:rPr>
              <a:t>Tauchgang</a:t>
            </a:r>
            <a:endParaRPr lang="en-GB" sz="2000"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lang="en-GB" dirty="0" err="1"/>
              <a:t>Tauche</a:t>
            </a:r>
            <a:r>
              <a:rPr lang="en-GB" dirty="0"/>
              <a:t> </a:t>
            </a:r>
            <a:r>
              <a:rPr lang="en-GB" dirty="0" err="1"/>
              <a:t>deinen</a:t>
            </a:r>
            <a:r>
              <a:rPr lang="en-GB" dirty="0"/>
              <a:t> Plan</a:t>
            </a:r>
            <a:endParaRPr dirty="0"/>
          </a:p>
        </p:txBody>
      </p:sp>
      <p:sp>
        <p:nvSpPr>
          <p:cNvPr id="50179" name="Content Placeholder 2"/>
          <p:cNvSpPr>
            <a:spLocks noGrp="1"/>
          </p:cNvSpPr>
          <p:nvPr>
            <p:ph idx="1"/>
          </p:nvPr>
        </p:nvSpPr>
        <p:spPr>
          <a:xfrm>
            <a:off x="685800" y="2544762"/>
            <a:ext cx="4191000" cy="3703637"/>
          </a:xfrm>
        </p:spPr>
        <p:txBody>
          <a:bodyPr>
            <a:normAutofit fontScale="92500" lnSpcReduction="10000"/>
          </a:bodyPr>
          <a:lstStyle/>
          <a:p>
            <a:r>
              <a:rPr lang="de-DE" dirty="0" smtClean="0">
                <a:ea typeface="Calibri" pitchFamily="34" charset="0"/>
              </a:rPr>
              <a:t>Arbeite </a:t>
            </a:r>
            <a:r>
              <a:rPr lang="de-DE" dirty="0">
                <a:ea typeface="Calibri" pitchFamily="34" charset="0"/>
              </a:rPr>
              <a:t>mit deinem Tauchpartner zusammen</a:t>
            </a:r>
          </a:p>
          <a:p>
            <a:r>
              <a:rPr lang="de-DE" dirty="0" smtClean="0">
                <a:ea typeface="Calibri" pitchFamily="34" charset="0"/>
              </a:rPr>
              <a:t>Verwende </a:t>
            </a:r>
            <a:r>
              <a:rPr lang="de-DE" dirty="0">
                <a:ea typeface="Calibri" pitchFamily="34" charset="0"/>
              </a:rPr>
              <a:t>deine Tarierweste nicht als Hebemittel</a:t>
            </a:r>
          </a:p>
          <a:p>
            <a:r>
              <a:rPr lang="de-DE" dirty="0" smtClean="0">
                <a:ea typeface="Calibri" pitchFamily="34" charset="0"/>
              </a:rPr>
              <a:t>Überlade </a:t>
            </a:r>
            <a:r>
              <a:rPr lang="de-DE" dirty="0">
                <a:ea typeface="Calibri" pitchFamily="34" charset="0"/>
              </a:rPr>
              <a:t>deinen Sammelbeutel nicht</a:t>
            </a:r>
          </a:p>
          <a:p>
            <a:r>
              <a:rPr lang="de-DE" dirty="0" smtClean="0">
                <a:ea typeface="Calibri" pitchFamily="34" charset="0"/>
              </a:rPr>
              <a:t>Gegenstände</a:t>
            </a:r>
            <a:r>
              <a:rPr lang="de-DE" dirty="0">
                <a:ea typeface="Calibri" pitchFamily="34" charset="0"/>
              </a:rPr>
              <a:t>, die mehr als 4kg wiegen, sollten von Tauchern entfernt werden, die in der Benutzung spezieller Tragetaschen ausgebildet sind </a:t>
            </a:r>
          </a:p>
          <a:p>
            <a:r>
              <a:rPr lang="de-DE" dirty="0" smtClean="0">
                <a:ea typeface="Calibri" pitchFamily="34" charset="0"/>
              </a:rPr>
              <a:t>Benutze </a:t>
            </a:r>
            <a:r>
              <a:rPr lang="de-DE" dirty="0">
                <a:ea typeface="Calibri" pitchFamily="34" charset="0"/>
              </a:rPr>
              <a:t>die speziellen Tragetaschen nicht, wenn du nicht dafür ausgebildet bist</a:t>
            </a:r>
          </a:p>
        </p:txBody>
      </p:sp>
      <p:sp>
        <p:nvSpPr>
          <p:cNvPr id="50180" name="Text Placeholder 14"/>
          <p:cNvSpPr>
            <a:spLocks noGrp="1"/>
          </p:cNvSpPr>
          <p:nvPr>
            <p:ph type="body" sz="quarter" idx="12"/>
          </p:nvPr>
        </p:nvSpPr>
        <p:spPr>
          <a:xfrm>
            <a:off x="457200" y="1676400"/>
            <a:ext cx="8153400" cy="806450"/>
          </a:xfrm>
        </p:spPr>
        <p:txBody>
          <a:bodyPr>
            <a:normAutofit fontScale="92500" lnSpcReduction="20000"/>
          </a:bodyPr>
          <a:lstStyle/>
          <a:p>
            <a:r>
              <a:rPr lang="de-DE" dirty="0">
                <a:ea typeface="Calibri" pitchFamily="34" charset="0"/>
              </a:rPr>
              <a:t>Während des Tauchgangs sammelst du all den Müll, den du findest - wenn du wieder an Land bist, sortierst und notierst du dann nur das, was du vom Meeresboden aufgehoben hast. </a:t>
            </a:r>
            <a:endParaRPr lang="en-GB" dirty="0" smtClean="0">
              <a:ea typeface="Calibri" pitchFamily="34" charset="0"/>
            </a:endParaRPr>
          </a:p>
        </p:txBody>
      </p:sp>
      <p:sp>
        <p:nvSpPr>
          <p:cNvPr id="50181"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cs typeface="Arial" panose="020B0604020202020204" pitchFamily="34" charset="0"/>
              </a:rPr>
              <a:t>Tauche</a:t>
            </a:r>
            <a:r>
              <a:rPr lang="en-US" sz="1600" b="1" i="1" dirty="0">
                <a:solidFill>
                  <a:srgbClr val="376092"/>
                </a:solidFill>
                <a:cs typeface="Arial" panose="020B0604020202020204" pitchFamily="34" charset="0"/>
              </a:rPr>
              <a:t> </a:t>
            </a:r>
            <a:r>
              <a:rPr lang="en-US" sz="1600" b="1" i="1" dirty="0" err="1">
                <a:solidFill>
                  <a:srgbClr val="376092"/>
                </a:solidFill>
                <a:cs typeface="Arial" panose="020B0604020202020204" pitchFamily="34" charset="0"/>
              </a:rPr>
              <a:t>deinen</a:t>
            </a:r>
            <a:r>
              <a:rPr lang="en-US" sz="1600" b="1" i="1" dirty="0">
                <a:solidFill>
                  <a:srgbClr val="376092"/>
                </a:solidFill>
                <a:cs typeface="Arial" panose="020B0604020202020204" pitchFamily="34" charset="0"/>
              </a:rPr>
              <a:t> Plan</a:t>
            </a:r>
            <a:endParaRPr lang="en-GB" sz="2000" b="1" dirty="0">
              <a:solidFill>
                <a:srgbClr val="376092"/>
              </a:solidFill>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lang="en-GB" dirty="0" err="1"/>
              <a:t>Ausrüstung</a:t>
            </a:r>
            <a:endParaRPr dirty="0"/>
          </a:p>
        </p:txBody>
      </p:sp>
      <p:sp>
        <p:nvSpPr>
          <p:cNvPr id="52227" name="Content Placeholder 2"/>
          <p:cNvSpPr>
            <a:spLocks noGrp="1"/>
          </p:cNvSpPr>
          <p:nvPr>
            <p:ph idx="1"/>
          </p:nvPr>
        </p:nvSpPr>
        <p:spPr>
          <a:xfrm>
            <a:off x="685800" y="2484438"/>
            <a:ext cx="3962400" cy="3459162"/>
          </a:xfrm>
        </p:spPr>
        <p:txBody>
          <a:bodyPr/>
          <a:lstStyle/>
          <a:p>
            <a:r>
              <a:rPr lang="de-DE" dirty="0" smtClean="0"/>
              <a:t>Das </a:t>
            </a:r>
            <a:r>
              <a:rPr lang="de-DE" dirty="0"/>
              <a:t>brauchst du:</a:t>
            </a:r>
          </a:p>
          <a:p>
            <a:pPr lvl="1"/>
            <a:r>
              <a:rPr lang="de-DE" dirty="0" smtClean="0"/>
              <a:t>Sammelbeutel</a:t>
            </a:r>
            <a:endParaRPr lang="de-DE" dirty="0"/>
          </a:p>
          <a:p>
            <a:pPr lvl="1"/>
            <a:r>
              <a:rPr lang="de-DE" dirty="0" smtClean="0"/>
              <a:t>Tauchwerkzeug</a:t>
            </a:r>
            <a:r>
              <a:rPr lang="de-DE" dirty="0"/>
              <a:t>/-messer</a:t>
            </a:r>
          </a:p>
          <a:p>
            <a:pPr lvl="1"/>
            <a:r>
              <a:rPr lang="de-DE" dirty="0" smtClean="0"/>
              <a:t>Handschuhe</a:t>
            </a:r>
            <a:endParaRPr lang="de-DE" dirty="0"/>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de-DE" dirty="0"/>
              <a:t>Mit der richtigen Ausrüstung wird dein Tauchgang sicher und macht Spaß</a:t>
            </a:r>
            <a:endParaRPr lang="en-GB" dirty="0" smtClean="0"/>
          </a:p>
        </p:txBody>
      </p:sp>
      <p:sp>
        <p:nvSpPr>
          <p:cNvPr id="52229"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52232" name="Content Placeholder 2"/>
          <p:cNvSpPr txBox="1">
            <a:spLocks/>
          </p:cNvSpPr>
          <p:nvPr/>
        </p:nvSpPr>
        <p:spPr bwMode="auto">
          <a:xfrm>
            <a:off x="4419600" y="2484438"/>
            <a:ext cx="3962400" cy="3078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Empfehlenswert</a:t>
            </a:r>
            <a:r>
              <a:rPr lang="de-DE" b="1" dirty="0">
                <a:solidFill>
                  <a:srgbClr val="376092"/>
                </a:solidFill>
                <a:latin typeface="Arial" panose="020B0604020202020204" pitchFamily="34" charset="0"/>
                <a:cs typeface="Arial" panose="020B0604020202020204" pitchFamily="34" charset="0"/>
              </a:rPr>
              <a:t>:</a:t>
            </a: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Schere</a:t>
            </a:r>
            <a:endParaRPr lang="de-DE"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de-DE" b="1" dirty="0" err="1" smtClean="0">
                <a:solidFill>
                  <a:srgbClr val="376092"/>
                </a:solidFill>
                <a:latin typeface="Arial" panose="020B0604020202020204" pitchFamily="34" charset="0"/>
                <a:cs typeface="Arial" panose="020B0604020202020204" pitchFamily="34" charset="0"/>
              </a:rPr>
              <a:t>GPS</a:t>
            </a:r>
            <a:r>
              <a:rPr lang="de-DE" b="1" dirty="0" smtClean="0">
                <a:solidFill>
                  <a:srgbClr val="376092"/>
                </a:solidFill>
                <a:latin typeface="Arial" panose="020B0604020202020204" pitchFamily="34" charset="0"/>
                <a:cs typeface="Arial" panose="020B0604020202020204" pitchFamily="34" charset="0"/>
              </a:rPr>
              <a:t>-Gerät</a:t>
            </a:r>
            <a:endParaRPr lang="de-DE"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Waage</a:t>
            </a:r>
            <a:endParaRPr lang="de-DE"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Unterwasserkamera</a:t>
            </a:r>
            <a:endParaRPr lang="de-DE"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Behälter </a:t>
            </a:r>
            <a:r>
              <a:rPr lang="de-DE" b="1" dirty="0">
                <a:solidFill>
                  <a:srgbClr val="376092"/>
                </a:solidFill>
                <a:latin typeface="Arial" panose="020B0604020202020204" pitchFamily="34" charset="0"/>
                <a:cs typeface="Arial" panose="020B0604020202020204" pitchFamily="34" charset="0"/>
              </a:rPr>
              <a:t>für </a:t>
            </a:r>
            <a:r>
              <a:rPr lang="de-DE" b="1" dirty="0" smtClean="0">
                <a:solidFill>
                  <a:srgbClr val="376092"/>
                </a:solidFill>
                <a:latin typeface="Arial" panose="020B0604020202020204" pitchFamily="34" charset="0"/>
                <a:cs typeface="Arial" panose="020B0604020202020204" pitchFamily="34" charset="0"/>
              </a:rPr>
              <a:t>scharfe Gegenstände</a:t>
            </a:r>
            <a:endParaRPr lang="de-DE"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Leere </a:t>
            </a:r>
            <a:r>
              <a:rPr lang="de-DE" b="1" dirty="0">
                <a:solidFill>
                  <a:srgbClr val="376092"/>
                </a:solidFill>
                <a:latin typeface="Arial" panose="020B0604020202020204" pitchFamily="34" charset="0"/>
                <a:cs typeface="Arial" panose="020B0604020202020204" pitchFamily="34" charset="0"/>
              </a:rPr>
              <a:t>Tafel mit Stift</a:t>
            </a: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Tauche</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deinen</a:t>
            </a:r>
            <a:r>
              <a:rPr lang="en-US" sz="1600" b="1" i="1" dirty="0">
                <a:solidFill>
                  <a:srgbClr val="376092"/>
                </a:solidFill>
                <a:latin typeface="Arial" panose="020B0604020202020204" pitchFamily="34" charset="0"/>
                <a:cs typeface="Arial" panose="020B0604020202020204" pitchFamily="34" charset="0"/>
              </a:rPr>
              <a:t> Plan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n-GB" dirty="0" err="1"/>
              <a:t>Tarierung</a:t>
            </a:r>
            <a:r>
              <a:rPr lang="en-GB" dirty="0"/>
              <a:t> von </a:t>
            </a:r>
            <a:r>
              <a:rPr lang="en-GB" dirty="0" err="1"/>
              <a:t>Gegenständen</a:t>
            </a:r>
            <a:endParaRPr dirty="0"/>
          </a:p>
        </p:txBody>
      </p:sp>
      <p:sp>
        <p:nvSpPr>
          <p:cNvPr id="54275" name="Content Placeholder 2"/>
          <p:cNvSpPr>
            <a:spLocks noGrp="1"/>
          </p:cNvSpPr>
          <p:nvPr>
            <p:ph idx="1"/>
          </p:nvPr>
        </p:nvSpPr>
        <p:spPr>
          <a:xfrm>
            <a:off x="685800" y="2484438"/>
            <a:ext cx="3886200" cy="3154362"/>
          </a:xfrm>
        </p:spPr>
        <p:txBody>
          <a:bodyPr>
            <a:normAutofit/>
          </a:bodyPr>
          <a:lstStyle/>
          <a:p>
            <a:r>
              <a:rPr lang="de-DE" dirty="0" smtClean="0"/>
              <a:t>Berühre </a:t>
            </a:r>
            <a:r>
              <a:rPr lang="de-DE" dirty="0"/>
              <a:t>nicht </a:t>
            </a:r>
            <a:r>
              <a:rPr lang="de-DE" dirty="0" smtClean="0"/>
              <a:t>den Boden</a:t>
            </a:r>
            <a:endParaRPr lang="de-DE" dirty="0"/>
          </a:p>
          <a:p>
            <a:pPr lvl="1"/>
            <a:r>
              <a:rPr lang="de-DE" dirty="0" smtClean="0"/>
              <a:t>mit deiner Ausrüstung </a:t>
            </a:r>
            <a:endParaRPr lang="de-DE" dirty="0"/>
          </a:p>
          <a:p>
            <a:pPr lvl="1"/>
            <a:r>
              <a:rPr lang="de-DE" dirty="0"/>
              <a:t>m</a:t>
            </a:r>
            <a:r>
              <a:rPr lang="de-DE" dirty="0" smtClean="0"/>
              <a:t>it deinem </a:t>
            </a:r>
            <a:r>
              <a:rPr lang="de-DE" dirty="0"/>
              <a:t>Körper </a:t>
            </a:r>
          </a:p>
          <a:p>
            <a:pPr lvl="1"/>
            <a:r>
              <a:rPr lang="de-DE" dirty="0" smtClean="0"/>
              <a:t>oder mit deinen </a:t>
            </a:r>
            <a:r>
              <a:rPr lang="de-DE" dirty="0"/>
              <a:t>Flossen </a:t>
            </a:r>
            <a:endParaRPr lang="de-DE" dirty="0" smtClean="0"/>
          </a:p>
          <a:p>
            <a:pPr marL="457200" lvl="1" indent="0">
              <a:buNone/>
            </a:pPr>
            <a:endParaRPr lang="de-DE" dirty="0"/>
          </a:p>
          <a:p>
            <a:r>
              <a:rPr lang="de-DE" dirty="0" smtClean="0"/>
              <a:t>Sei </a:t>
            </a:r>
            <a:r>
              <a:rPr lang="de-DE" dirty="0"/>
              <a:t>dir </a:t>
            </a:r>
            <a:r>
              <a:rPr lang="de-DE" dirty="0" smtClean="0"/>
              <a:t>während </a:t>
            </a:r>
            <a:r>
              <a:rPr lang="de-DE" dirty="0"/>
              <a:t>deines Tauchgangs </a:t>
            </a:r>
            <a:r>
              <a:rPr lang="de-DE" dirty="0" smtClean="0"/>
              <a:t>jederzeit </a:t>
            </a:r>
            <a:r>
              <a:rPr lang="de-DE" dirty="0"/>
              <a:t>bewusst, in welcher Lage bzw. Position sich dein Körper befindet</a:t>
            </a:r>
          </a:p>
          <a:p>
            <a:endParaRPr lang="en-US" dirty="0" smtClean="0"/>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de-DE" dirty="0"/>
              <a:t>Achte auf deine  Tarierung und deinen „</a:t>
            </a:r>
            <a:r>
              <a:rPr lang="de-DE" dirty="0" smtClean="0"/>
              <a:t>Trimm“</a:t>
            </a:r>
            <a:endParaRPr lang="en-AU" dirty="0" smtClean="0"/>
          </a:p>
        </p:txBody>
      </p:sp>
      <p:sp>
        <p:nvSpPr>
          <p:cNvPr id="54277"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Tauche</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deinen</a:t>
            </a:r>
            <a:r>
              <a:rPr lang="en-US" sz="1600" b="1" i="1" dirty="0">
                <a:solidFill>
                  <a:srgbClr val="376092"/>
                </a:solidFill>
                <a:latin typeface="Arial" panose="020B0604020202020204" pitchFamily="34" charset="0"/>
                <a:cs typeface="Arial" panose="020B0604020202020204" pitchFamily="34" charset="0"/>
              </a:rPr>
              <a:t> Plan</a:t>
            </a:r>
            <a:endParaRPr lang="en-GB" sz="2000"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n-GB" dirty="0" err="1"/>
              <a:t>Scharfe</a:t>
            </a:r>
            <a:r>
              <a:rPr lang="en-GB" dirty="0"/>
              <a:t> </a:t>
            </a:r>
            <a:r>
              <a:rPr lang="en-GB" dirty="0" err="1"/>
              <a:t>Gegenstände</a:t>
            </a:r>
            <a:endParaRPr dirty="0"/>
          </a:p>
        </p:txBody>
      </p:sp>
      <p:sp>
        <p:nvSpPr>
          <p:cNvPr id="54275" name="Content Placeholder 2"/>
          <p:cNvSpPr>
            <a:spLocks noGrp="1"/>
          </p:cNvSpPr>
          <p:nvPr>
            <p:ph idx="1"/>
          </p:nvPr>
        </p:nvSpPr>
        <p:spPr>
          <a:xfrm>
            <a:off x="457200" y="2484438"/>
            <a:ext cx="3886200" cy="3154362"/>
          </a:xfrm>
        </p:spPr>
        <p:txBody>
          <a:bodyPr>
            <a:normAutofit fontScale="92500"/>
          </a:bodyPr>
          <a:lstStyle/>
          <a:p>
            <a:r>
              <a:rPr lang="de-DE" dirty="0" smtClean="0"/>
              <a:t>Ist es zu unsicher, </a:t>
            </a:r>
            <a:r>
              <a:rPr lang="de-DE" dirty="0"/>
              <a:t>dann entferne den Gegenstand nicht</a:t>
            </a:r>
          </a:p>
          <a:p>
            <a:r>
              <a:rPr lang="de-DE" dirty="0" smtClean="0"/>
              <a:t>Benutze </a:t>
            </a:r>
            <a:r>
              <a:rPr lang="de-DE" dirty="0"/>
              <a:t>einen stabilen Behälter </a:t>
            </a:r>
          </a:p>
          <a:p>
            <a:r>
              <a:rPr lang="de-DE" dirty="0" smtClean="0"/>
              <a:t>Sei </a:t>
            </a:r>
            <a:r>
              <a:rPr lang="de-DE" dirty="0"/>
              <a:t>bei der Entfernung scharfer medizinischer Gegenstände besonders vorsichtig:</a:t>
            </a:r>
          </a:p>
          <a:p>
            <a:pPr lvl="1"/>
            <a:r>
              <a:rPr lang="de-DE" dirty="0" smtClean="0"/>
              <a:t>Spritzen</a:t>
            </a:r>
            <a:r>
              <a:rPr lang="de-DE" dirty="0"/>
              <a:t>, Nadeln, Skalpelle, Lanzetten, chirurgische Nadeln</a:t>
            </a:r>
          </a:p>
          <a:p>
            <a:endParaRPr lang="en-US" dirty="0" smtClean="0"/>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normAutofit lnSpcReduction="10000"/>
          </a:bodyPr>
          <a:lstStyle/>
          <a:p>
            <a:r>
              <a:rPr lang="de-DE" dirty="0"/>
              <a:t>Gehe mit </a:t>
            </a:r>
            <a:r>
              <a:rPr lang="de-DE" dirty="0" smtClean="0"/>
              <a:t>Gegenständen, </a:t>
            </a:r>
            <a:r>
              <a:rPr lang="de-DE" dirty="0"/>
              <a:t>die Wunden verursachen könnten, vorsichtig um</a:t>
            </a:r>
            <a:endParaRPr lang="en-AU" dirty="0" smtClean="0"/>
          </a:p>
        </p:txBody>
      </p:sp>
      <p:sp>
        <p:nvSpPr>
          <p:cNvPr id="54277"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Tauche</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deinen</a:t>
            </a:r>
            <a:r>
              <a:rPr lang="en-US" sz="1600" b="1" i="1" dirty="0">
                <a:solidFill>
                  <a:srgbClr val="376092"/>
                </a:solidFill>
                <a:latin typeface="Arial" panose="020B0604020202020204" pitchFamily="34" charset="0"/>
                <a:cs typeface="Arial" panose="020B0604020202020204" pitchFamily="34" charset="0"/>
              </a:rPr>
              <a:t> Plan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88480"/>
            <a:ext cx="8229600" cy="990600"/>
          </a:xfrm>
        </p:spPr>
        <p:txBody>
          <a:bodyPr anchor="t"/>
          <a:lstStyle/>
          <a:p>
            <a:pPr>
              <a:defRPr/>
            </a:pPr>
            <a:r>
              <a:rPr lang="de-DE" sz="2400" dirty="0" smtClean="0"/>
              <a:t>Mache </a:t>
            </a:r>
            <a:r>
              <a:rPr lang="de-DE" sz="2400" dirty="0"/>
              <a:t>Fotos </a:t>
            </a:r>
            <a:r>
              <a:rPr lang="de-DE" sz="2400" dirty="0" smtClean="0"/>
              <a:t/>
            </a:r>
            <a:br>
              <a:rPr lang="de-DE" sz="2400" dirty="0" smtClean="0"/>
            </a:br>
            <a:r>
              <a:rPr lang="de-DE" sz="2400" dirty="0" smtClean="0"/>
              <a:t>und </a:t>
            </a:r>
            <a:r>
              <a:rPr lang="de-DE" sz="2400" dirty="0"/>
              <a:t>erzähle die </a:t>
            </a:r>
            <a:r>
              <a:rPr lang="de-DE" sz="2400" dirty="0" smtClean="0"/>
              <a:t>Geschichte</a:t>
            </a:r>
            <a:endParaRPr sz="2400" dirty="0"/>
          </a:p>
        </p:txBody>
      </p:sp>
      <p:sp>
        <p:nvSpPr>
          <p:cNvPr id="56323" name="Content Placeholder 2"/>
          <p:cNvSpPr>
            <a:spLocks noGrp="1"/>
          </p:cNvSpPr>
          <p:nvPr>
            <p:ph idx="1"/>
          </p:nvPr>
        </p:nvSpPr>
        <p:spPr>
          <a:xfrm>
            <a:off x="457200" y="2819400"/>
            <a:ext cx="4267200" cy="3124200"/>
          </a:xfrm>
        </p:spPr>
        <p:txBody>
          <a:bodyPr>
            <a:normAutofit fontScale="92500"/>
          </a:bodyPr>
          <a:lstStyle/>
          <a:p>
            <a:pPr>
              <a:buNone/>
            </a:pPr>
            <a:r>
              <a:rPr lang="de-DE" sz="1600" dirty="0">
                <a:ea typeface="Calibri" pitchFamily="34" charset="0"/>
              </a:rPr>
              <a:t>1. Fotos, die helfen deine Daten zu erklären:</a:t>
            </a:r>
          </a:p>
          <a:p>
            <a:pPr lvl="1"/>
            <a:r>
              <a:rPr lang="de-DE" sz="1600" dirty="0" smtClean="0">
                <a:ea typeface="Calibri" pitchFamily="34" charset="0"/>
              </a:rPr>
              <a:t>Müll </a:t>
            </a:r>
            <a:r>
              <a:rPr lang="de-DE" sz="1600" dirty="0">
                <a:ea typeface="Calibri" pitchFamily="34" charset="0"/>
              </a:rPr>
              <a:t>im </a:t>
            </a:r>
            <a:r>
              <a:rPr lang="de-DE" sz="1600" dirty="0" smtClean="0">
                <a:ea typeface="Calibri" pitchFamily="34" charset="0"/>
              </a:rPr>
              <a:t>Meer und wie er </a:t>
            </a:r>
            <a:r>
              <a:rPr lang="de-DE" sz="1600" dirty="0">
                <a:ea typeface="Calibri" pitchFamily="34" charset="0"/>
              </a:rPr>
              <a:t>die direkte Umwelt </a:t>
            </a:r>
            <a:r>
              <a:rPr lang="de-DE" sz="1600" dirty="0" smtClean="0">
                <a:ea typeface="Calibri" pitchFamily="34" charset="0"/>
              </a:rPr>
              <a:t>schädigt</a:t>
            </a:r>
          </a:p>
          <a:p>
            <a:pPr lvl="1"/>
            <a:r>
              <a:rPr lang="de-DE" sz="1600" dirty="0" smtClean="0">
                <a:ea typeface="Calibri" pitchFamily="34" charset="0"/>
              </a:rPr>
              <a:t>Tiere</a:t>
            </a:r>
            <a:r>
              <a:rPr lang="de-DE" sz="1600" dirty="0">
                <a:ea typeface="Calibri" pitchFamily="34" charset="0"/>
              </a:rPr>
              <a:t>, die sich in Müll verfangen </a:t>
            </a:r>
            <a:r>
              <a:rPr lang="de-DE" sz="1600" dirty="0" smtClean="0">
                <a:ea typeface="Calibri" pitchFamily="34" charset="0"/>
              </a:rPr>
              <a:t>haben</a:t>
            </a:r>
          </a:p>
          <a:p>
            <a:pPr lvl="1"/>
            <a:r>
              <a:rPr lang="de-DE" sz="1600" dirty="0" smtClean="0">
                <a:ea typeface="Calibri" pitchFamily="34" charset="0"/>
              </a:rPr>
              <a:t>Gegenstände</a:t>
            </a:r>
            <a:r>
              <a:rPr lang="de-DE" sz="1600" dirty="0">
                <a:ea typeface="Calibri" pitchFamily="34" charset="0"/>
              </a:rPr>
              <a:t>, die du nicht identifizieren </a:t>
            </a:r>
            <a:r>
              <a:rPr lang="de-DE" sz="1600" dirty="0" smtClean="0">
                <a:ea typeface="Calibri" pitchFamily="34" charset="0"/>
              </a:rPr>
              <a:t>kannst</a:t>
            </a:r>
          </a:p>
          <a:p>
            <a:pPr lvl="1"/>
            <a:r>
              <a:rPr lang="de-DE" sz="1600" dirty="0" smtClean="0">
                <a:ea typeface="Calibri" pitchFamily="34" charset="0"/>
              </a:rPr>
              <a:t>Müll </a:t>
            </a:r>
            <a:r>
              <a:rPr lang="de-DE" sz="1600" dirty="0">
                <a:ea typeface="Calibri" pitchFamily="34" charset="0"/>
              </a:rPr>
              <a:t>unter </a:t>
            </a:r>
            <a:r>
              <a:rPr lang="de-DE" sz="1600" dirty="0" smtClean="0">
                <a:ea typeface="Calibri" pitchFamily="34" charset="0"/>
              </a:rPr>
              <a:t>Wasser</a:t>
            </a:r>
          </a:p>
          <a:p>
            <a:pPr lvl="1"/>
            <a:r>
              <a:rPr lang="de-DE" sz="1600" dirty="0" smtClean="0">
                <a:ea typeface="Calibri" pitchFamily="34" charset="0"/>
              </a:rPr>
              <a:t>Gegenstände</a:t>
            </a:r>
            <a:r>
              <a:rPr lang="de-DE" sz="1600" dirty="0">
                <a:ea typeface="Calibri" pitchFamily="34" charset="0"/>
              </a:rPr>
              <a:t>, die du nicht entfernt hast</a:t>
            </a:r>
          </a:p>
          <a:p>
            <a:pPr>
              <a:buNone/>
            </a:pPr>
            <a:r>
              <a:rPr lang="de-DE" sz="1600" dirty="0">
                <a:ea typeface="Calibri" pitchFamily="34" charset="0"/>
              </a:rPr>
              <a:t>•	Sende uns diese Fotos, wenn du uns deine Daten übermittelst</a:t>
            </a:r>
          </a:p>
        </p:txBody>
      </p:sp>
      <p:sp>
        <p:nvSpPr>
          <p:cNvPr id="56324" name="Text Placeholder 10"/>
          <p:cNvSpPr>
            <a:spLocks noGrp="1"/>
          </p:cNvSpPr>
          <p:nvPr>
            <p:ph type="body" sz="quarter" idx="12"/>
          </p:nvPr>
        </p:nvSpPr>
        <p:spPr>
          <a:xfrm>
            <a:off x="457200" y="1722438"/>
            <a:ext cx="8153400" cy="1096962"/>
          </a:xfrm>
        </p:spPr>
        <p:txBody>
          <a:bodyPr>
            <a:normAutofit fontScale="85000" lnSpcReduction="20000"/>
          </a:bodyPr>
          <a:lstStyle/>
          <a:p>
            <a:r>
              <a:rPr lang="de-DE" dirty="0"/>
              <a:t>Fotos sind nicht zwingend notwendig, veranschaulichen aber das Problem und überzeugen andere davon, dass etwas getan werden </a:t>
            </a:r>
            <a:r>
              <a:rPr lang="de-DE" dirty="0" smtClean="0"/>
              <a:t>muss</a:t>
            </a:r>
          </a:p>
          <a:p>
            <a:endParaRPr lang="de-DE" dirty="0" smtClean="0"/>
          </a:p>
          <a:p>
            <a:r>
              <a:rPr lang="de-DE" dirty="0"/>
              <a:t>Man kann zwei Arten von Bildern machen:</a:t>
            </a:r>
            <a:endParaRPr lang="en-GB" dirty="0" smtClean="0"/>
          </a:p>
        </p:txBody>
      </p:sp>
      <p:sp>
        <p:nvSpPr>
          <p:cNvPr id="56325" name="Footer Placeholder 3"/>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56328"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lang="de-DE" sz="1400" b="1" dirty="0">
                <a:solidFill>
                  <a:srgbClr val="376092"/>
                </a:solidFill>
                <a:latin typeface="Arial" pitchFamily="34" charset="0"/>
                <a:ea typeface="Calibri" pitchFamily="34" charset="0"/>
                <a:cs typeface="Arial" pitchFamily="34" charset="0"/>
              </a:rPr>
              <a:t>2. Fotos, die deine Geschichte erzählen:</a:t>
            </a:r>
          </a:p>
          <a:p>
            <a:pPr marL="800100" lvl="1" indent="-342900">
              <a:spcBef>
                <a:spcPct val="20000"/>
              </a:spcBef>
              <a:buSzPct val="100000"/>
              <a:buFont typeface="Arial" panose="020B0604020202020204" pitchFamily="34" charset="0"/>
              <a:buChar char="•"/>
            </a:pPr>
            <a:r>
              <a:rPr lang="de-DE" sz="1400" b="1" dirty="0" smtClean="0">
                <a:solidFill>
                  <a:srgbClr val="376092"/>
                </a:solidFill>
                <a:latin typeface="Arial" pitchFamily="34" charset="0"/>
                <a:ea typeface="Calibri" pitchFamily="34" charset="0"/>
                <a:cs typeface="Arial" pitchFamily="34" charset="0"/>
              </a:rPr>
              <a:t>Gruppenfotos</a:t>
            </a:r>
          </a:p>
          <a:p>
            <a:pPr marL="800100" lvl="1" indent="-342900">
              <a:spcBef>
                <a:spcPct val="20000"/>
              </a:spcBef>
              <a:buSzPct val="100000"/>
              <a:buFont typeface="Arial" panose="020B0604020202020204" pitchFamily="34" charset="0"/>
              <a:buChar char="•"/>
            </a:pPr>
            <a:r>
              <a:rPr lang="de-DE" sz="1400" b="1" dirty="0" smtClean="0">
                <a:solidFill>
                  <a:srgbClr val="376092"/>
                </a:solidFill>
                <a:latin typeface="Arial" pitchFamily="34" charset="0"/>
                <a:ea typeface="Calibri" pitchFamily="34" charset="0"/>
                <a:cs typeface="Arial" pitchFamily="34" charset="0"/>
              </a:rPr>
              <a:t>Taucher </a:t>
            </a:r>
            <a:r>
              <a:rPr lang="de-DE" sz="1400" b="1" dirty="0">
                <a:solidFill>
                  <a:srgbClr val="376092"/>
                </a:solidFill>
                <a:latin typeface="Arial" pitchFamily="34" charset="0"/>
                <a:ea typeface="Calibri" pitchFamily="34" charset="0"/>
                <a:cs typeface="Arial" pitchFamily="34" charset="0"/>
              </a:rPr>
              <a:t>in </a:t>
            </a:r>
            <a:r>
              <a:rPr lang="de-DE" sz="1400" b="1" dirty="0" smtClean="0">
                <a:solidFill>
                  <a:srgbClr val="376092"/>
                </a:solidFill>
                <a:latin typeface="Arial" pitchFamily="34" charset="0"/>
                <a:ea typeface="Calibri" pitchFamily="34" charset="0"/>
                <a:cs typeface="Arial" pitchFamily="34" charset="0"/>
              </a:rPr>
              <a:t>Aktion</a:t>
            </a:r>
          </a:p>
          <a:p>
            <a:pPr marL="800100" lvl="1" indent="-342900">
              <a:spcBef>
                <a:spcPct val="20000"/>
              </a:spcBef>
              <a:buSzPct val="100000"/>
              <a:buFont typeface="Arial" panose="020B0604020202020204" pitchFamily="34" charset="0"/>
              <a:buChar char="•"/>
            </a:pPr>
            <a:r>
              <a:rPr lang="de-DE" sz="1400" b="1" dirty="0" smtClean="0">
                <a:solidFill>
                  <a:srgbClr val="376092"/>
                </a:solidFill>
                <a:latin typeface="Arial" pitchFamily="34" charset="0"/>
                <a:ea typeface="Calibri" pitchFamily="34" charset="0"/>
                <a:cs typeface="Arial" pitchFamily="34" charset="0"/>
              </a:rPr>
              <a:t>Taucher </a:t>
            </a:r>
            <a:r>
              <a:rPr lang="de-DE" sz="1400" b="1" dirty="0">
                <a:solidFill>
                  <a:srgbClr val="376092"/>
                </a:solidFill>
                <a:latin typeface="Arial" pitchFamily="34" charset="0"/>
                <a:ea typeface="Calibri" pitchFamily="34" charset="0"/>
                <a:cs typeface="Arial" pitchFamily="34" charset="0"/>
              </a:rPr>
              <a:t>beim Zählen und Erfassen des </a:t>
            </a:r>
            <a:r>
              <a:rPr lang="de-DE" sz="1400" b="1" dirty="0" smtClean="0">
                <a:solidFill>
                  <a:srgbClr val="376092"/>
                </a:solidFill>
                <a:latin typeface="Arial" pitchFamily="34" charset="0"/>
                <a:ea typeface="Calibri" pitchFamily="34" charset="0"/>
                <a:cs typeface="Arial" pitchFamily="34" charset="0"/>
              </a:rPr>
              <a:t>Mülls</a:t>
            </a:r>
          </a:p>
          <a:p>
            <a:pPr marL="800100" lvl="1" indent="-342900">
              <a:spcBef>
                <a:spcPct val="20000"/>
              </a:spcBef>
              <a:buSzPct val="100000"/>
              <a:buFont typeface="Arial" panose="020B0604020202020204" pitchFamily="34" charset="0"/>
              <a:buChar char="•"/>
            </a:pPr>
            <a:r>
              <a:rPr lang="de-DE" sz="1400" b="1" dirty="0" smtClean="0">
                <a:solidFill>
                  <a:srgbClr val="376092"/>
                </a:solidFill>
                <a:latin typeface="Arial" pitchFamily="34" charset="0"/>
                <a:ea typeface="Calibri" pitchFamily="34" charset="0"/>
                <a:cs typeface="Arial" pitchFamily="34" charset="0"/>
              </a:rPr>
              <a:t>Ein </a:t>
            </a:r>
            <a:r>
              <a:rPr lang="de-DE" sz="1400" b="1" dirty="0">
                <a:solidFill>
                  <a:srgbClr val="376092"/>
                </a:solidFill>
                <a:latin typeface="Arial" pitchFamily="34" charset="0"/>
                <a:ea typeface="Calibri" pitchFamily="34" charset="0"/>
                <a:cs typeface="Arial" pitchFamily="34" charset="0"/>
              </a:rPr>
              <a:t>Foto an Land von all dem eingesammelten Müll</a:t>
            </a:r>
          </a:p>
          <a:p>
            <a:pPr marL="342900" indent="-342900">
              <a:spcBef>
                <a:spcPct val="20000"/>
              </a:spcBef>
              <a:buSzPct val="75000"/>
            </a:pPr>
            <a:r>
              <a:rPr lang="de-DE" sz="1400" b="1" dirty="0">
                <a:solidFill>
                  <a:srgbClr val="376092"/>
                </a:solidFill>
                <a:latin typeface="Arial" pitchFamily="34" charset="0"/>
                <a:ea typeface="Calibri" pitchFamily="34" charset="0"/>
                <a:cs typeface="Arial" pitchFamily="34" charset="0"/>
              </a:rPr>
              <a:t>•	Diese Fotos kannst du in deinen Blog auf </a:t>
            </a:r>
            <a:r>
              <a:rPr lang="de-DE" sz="1400" b="1" dirty="0" err="1">
                <a:solidFill>
                  <a:srgbClr val="376092"/>
                </a:solidFill>
                <a:latin typeface="Arial" pitchFamily="34" charset="0"/>
                <a:ea typeface="Calibri" pitchFamily="34" charset="0"/>
                <a:cs typeface="Arial" pitchFamily="34" charset="0"/>
              </a:rPr>
              <a:t>My</a:t>
            </a:r>
            <a:r>
              <a:rPr lang="de-DE" sz="1400" b="1" dirty="0">
                <a:solidFill>
                  <a:srgbClr val="376092"/>
                </a:solidFill>
                <a:latin typeface="Arial" pitchFamily="34" charset="0"/>
                <a:ea typeface="Calibri" pitchFamily="34" charset="0"/>
                <a:cs typeface="Arial" pitchFamily="34" charset="0"/>
              </a:rPr>
              <a:t> Ocean stellen</a:t>
            </a:r>
          </a:p>
          <a:p>
            <a:pPr marL="342900" indent="-342900">
              <a:spcBef>
                <a:spcPct val="20000"/>
              </a:spcBef>
              <a:buSzPct val="75000"/>
            </a:pPr>
            <a:r>
              <a:rPr lang="de-DE" sz="1400" b="1" dirty="0">
                <a:solidFill>
                  <a:srgbClr val="376092"/>
                </a:solidFill>
                <a:latin typeface="Arial" pitchFamily="34" charset="0"/>
                <a:ea typeface="Calibri" pitchFamily="34" charset="0"/>
                <a:cs typeface="Arial" pitchFamily="34" charset="0"/>
              </a:rPr>
              <a:t>•	Teile sie über Facebook</a:t>
            </a:r>
            <a:r>
              <a:rPr lang="de-DE" sz="1400" b="1" baseline="30000" dirty="0">
                <a:solidFill>
                  <a:srgbClr val="376092"/>
                </a:solidFill>
                <a:latin typeface="Arial" pitchFamily="34" charset="0"/>
                <a:ea typeface="Calibri" pitchFamily="34" charset="0"/>
                <a:cs typeface="Arial" pitchFamily="34" charset="0"/>
              </a:rPr>
              <a:t>®</a:t>
            </a:r>
            <a:r>
              <a:rPr lang="de-DE" sz="1400" b="1" dirty="0">
                <a:solidFill>
                  <a:srgbClr val="376092"/>
                </a:solidFill>
                <a:latin typeface="Arial" pitchFamily="34" charset="0"/>
                <a:ea typeface="Calibri" pitchFamily="34" charset="0"/>
                <a:cs typeface="Arial" pitchFamily="34" charset="0"/>
              </a:rPr>
              <a:t> oder </a:t>
            </a:r>
            <a:r>
              <a:rPr lang="de-DE" sz="1400" b="1" dirty="0" err="1">
                <a:solidFill>
                  <a:srgbClr val="376092"/>
                </a:solidFill>
                <a:latin typeface="Arial" pitchFamily="34" charset="0"/>
                <a:ea typeface="Calibri" pitchFamily="34" charset="0"/>
                <a:cs typeface="Arial" pitchFamily="34" charset="0"/>
              </a:rPr>
              <a:t>ScubaEarth</a:t>
            </a:r>
            <a:r>
              <a:rPr lang="de-DE" sz="1400" b="1" baseline="30000" dirty="0">
                <a:solidFill>
                  <a:srgbClr val="376092"/>
                </a:solidFill>
                <a:latin typeface="Arial" pitchFamily="34" charset="0"/>
                <a:ea typeface="Calibri" pitchFamily="34" charset="0"/>
                <a:cs typeface="Arial" pitchFamily="34" charset="0"/>
              </a:rPr>
              <a:t>®</a:t>
            </a:r>
            <a:r>
              <a:rPr lang="de-DE" sz="1400" b="1" dirty="0">
                <a:solidFill>
                  <a:srgbClr val="376092"/>
                </a:solidFill>
                <a:latin typeface="Arial" pitchFamily="34" charset="0"/>
                <a:ea typeface="Calibri" pitchFamily="34" charset="0"/>
                <a:cs typeface="Arial" pitchFamily="34" charset="0"/>
              </a:rPr>
              <a:t> mit anderen </a:t>
            </a:r>
          </a:p>
          <a:p>
            <a:pPr marL="342900" indent="-342900">
              <a:spcBef>
                <a:spcPct val="20000"/>
              </a:spcBef>
              <a:buSzPct val="75000"/>
            </a:pPr>
            <a:r>
              <a:rPr lang="de-DE" sz="1400" b="1" dirty="0">
                <a:solidFill>
                  <a:srgbClr val="376092"/>
                </a:solidFill>
                <a:latin typeface="Arial" pitchFamily="34" charset="0"/>
                <a:ea typeface="Calibri" pitchFamily="34" charset="0"/>
                <a:cs typeface="Arial" pitchFamily="34" charset="0"/>
              </a:rPr>
              <a:t>•	Verwende sie zur Illustrierung eines Artikels in deiner Lokalzeitung</a:t>
            </a:r>
          </a:p>
        </p:txBody>
      </p:sp>
      <p:sp>
        <p:nvSpPr>
          <p:cNvPr id="56329" name="Text Placeholder 8"/>
          <p:cNvSpPr txBox="1">
            <a:spLocks/>
          </p:cNvSpPr>
          <p:nvPr/>
        </p:nvSpPr>
        <p:spPr bwMode="auto">
          <a:xfrm>
            <a:off x="6096000" y="60198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cs typeface="Arial" panose="020B0604020202020204" pitchFamily="34" charset="0"/>
              </a:rPr>
              <a:t>Tauche</a:t>
            </a:r>
            <a:r>
              <a:rPr lang="en-US" sz="1400" b="1" i="1" dirty="0">
                <a:solidFill>
                  <a:srgbClr val="376092"/>
                </a:solidFill>
                <a:cs typeface="Arial" panose="020B0604020202020204" pitchFamily="34" charset="0"/>
              </a:rPr>
              <a:t> </a:t>
            </a:r>
            <a:r>
              <a:rPr lang="en-US" sz="1400" b="1" i="1" dirty="0" err="1">
                <a:solidFill>
                  <a:srgbClr val="376092"/>
                </a:solidFill>
                <a:cs typeface="Arial" panose="020B0604020202020204" pitchFamily="34" charset="0"/>
              </a:rPr>
              <a:t>deinen</a:t>
            </a:r>
            <a:r>
              <a:rPr lang="en-US" sz="1400" b="1" i="1" dirty="0">
                <a:solidFill>
                  <a:srgbClr val="376092"/>
                </a:solidFill>
                <a:cs typeface="Arial" panose="020B0604020202020204" pitchFamily="34" charset="0"/>
              </a:rPr>
              <a:t> Plan</a:t>
            </a:r>
            <a:endParaRPr lang="en-GB" sz="2000"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20000" cy="990600"/>
          </a:xfrm>
        </p:spPr>
        <p:txBody>
          <a:bodyPr anchor="t"/>
          <a:lstStyle/>
          <a:p>
            <a:pPr>
              <a:defRPr/>
            </a:pPr>
            <a:r>
              <a:rPr lang="de-DE" dirty="0"/>
              <a:t>Dinge, die man </a:t>
            </a:r>
            <a:r>
              <a:rPr lang="de-DE" dirty="0" smtClean="0"/>
              <a:t>besser da lassen sollte</a:t>
            </a:r>
            <a:endParaRPr dirty="0" smtClean="0"/>
          </a:p>
        </p:txBody>
      </p:sp>
      <p:sp>
        <p:nvSpPr>
          <p:cNvPr id="58371" name="Content Placeholder 2"/>
          <p:cNvSpPr>
            <a:spLocks noGrp="1"/>
          </p:cNvSpPr>
          <p:nvPr>
            <p:ph idx="1"/>
          </p:nvPr>
        </p:nvSpPr>
        <p:spPr>
          <a:xfrm>
            <a:off x="685800" y="2514599"/>
            <a:ext cx="4343400" cy="2659559"/>
          </a:xfrm>
        </p:spPr>
        <p:txBody>
          <a:bodyPr>
            <a:normAutofit lnSpcReduction="10000"/>
          </a:bodyPr>
          <a:lstStyle/>
          <a:p>
            <a:r>
              <a:rPr lang="en-AU" dirty="0" err="1" smtClean="0"/>
              <a:t>SICHERHEIT</a:t>
            </a:r>
            <a:r>
              <a:rPr lang="en-AU" dirty="0" smtClean="0"/>
              <a:t> </a:t>
            </a:r>
            <a:r>
              <a:rPr lang="en-AU" dirty="0" err="1" smtClean="0"/>
              <a:t>GEHT</a:t>
            </a:r>
            <a:r>
              <a:rPr lang="en-AU" dirty="0" smtClean="0"/>
              <a:t> </a:t>
            </a:r>
            <a:r>
              <a:rPr lang="en-AU" dirty="0" err="1" smtClean="0"/>
              <a:t>VOR</a:t>
            </a:r>
            <a:endParaRPr lang="en-AU" dirty="0" smtClean="0"/>
          </a:p>
          <a:p>
            <a:r>
              <a:rPr lang="de-DE" dirty="0" smtClean="0"/>
              <a:t>Ist </a:t>
            </a:r>
            <a:r>
              <a:rPr lang="de-DE" dirty="0"/>
              <a:t>der Gegenstand harmlos?</a:t>
            </a:r>
          </a:p>
          <a:p>
            <a:pPr lvl="1"/>
            <a:r>
              <a:rPr lang="de-DE" dirty="0" smtClean="0"/>
              <a:t>Dann </a:t>
            </a:r>
            <a:r>
              <a:rPr lang="de-DE" dirty="0"/>
              <a:t>lass ihn vielleicht lieber dort, wo er ist</a:t>
            </a:r>
          </a:p>
          <a:p>
            <a:r>
              <a:rPr lang="de-DE" dirty="0" smtClean="0"/>
              <a:t>Könnte </a:t>
            </a:r>
            <a:r>
              <a:rPr lang="de-DE" dirty="0"/>
              <a:t>der Gegenstand gefährlich werden?</a:t>
            </a:r>
          </a:p>
          <a:p>
            <a:pPr lvl="1"/>
            <a:r>
              <a:rPr lang="de-DE" dirty="0" smtClean="0"/>
              <a:t>Vielleicht </a:t>
            </a:r>
            <a:r>
              <a:rPr lang="de-DE" dirty="0"/>
              <a:t>lohnt sich dann eine kurze Störung der Lebewesen, um ihn zu entfernen </a:t>
            </a:r>
          </a:p>
          <a:p>
            <a:endParaRPr lang="en-US" dirty="0" smtClean="0"/>
          </a:p>
        </p:txBody>
      </p:sp>
      <p:sp>
        <p:nvSpPr>
          <p:cNvPr id="58372" name="Text Placeholder 14"/>
          <p:cNvSpPr>
            <a:spLocks noGrp="1"/>
          </p:cNvSpPr>
          <p:nvPr>
            <p:ph type="body" sz="quarter" idx="12"/>
          </p:nvPr>
        </p:nvSpPr>
        <p:spPr>
          <a:xfrm>
            <a:off x="457200" y="1676400"/>
            <a:ext cx="8153400" cy="762000"/>
          </a:xfrm>
        </p:spPr>
        <p:txBody>
          <a:bodyPr/>
          <a:lstStyle/>
          <a:p>
            <a:r>
              <a:rPr lang="de-DE" dirty="0"/>
              <a:t>Auf oder in </a:t>
            </a:r>
            <a:r>
              <a:rPr lang="de-DE" dirty="0" smtClean="0"/>
              <a:t>Müll </a:t>
            </a:r>
            <a:r>
              <a:rPr lang="de-DE" dirty="0"/>
              <a:t>unter Wasser wächst schnell Leben - sollen diese Gegenstände eingesammelt werden?</a:t>
            </a:r>
            <a:endParaRPr lang="en-GB" dirty="0" smtClean="0"/>
          </a:p>
        </p:txBody>
      </p:sp>
      <p:sp>
        <p:nvSpPr>
          <p:cNvPr id="58373"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30728" name="TextBox 16"/>
          <p:cNvSpPr txBox="1">
            <a:spLocks noChangeArrowheads="1"/>
          </p:cNvSpPr>
          <p:nvPr/>
        </p:nvSpPr>
        <p:spPr bwMode="auto">
          <a:xfrm>
            <a:off x="685800" y="5174159"/>
            <a:ext cx="4267200" cy="769441"/>
          </a:xfrm>
          <a:prstGeom prst="rect">
            <a:avLst/>
          </a:prstGeom>
          <a:noFill/>
          <a:ln w="9525">
            <a:noFill/>
            <a:miter lim="800000"/>
            <a:headEnd/>
            <a:tailEnd/>
          </a:ln>
        </p:spPr>
        <p:txBody>
          <a:bodyPr>
            <a:spAutoFit/>
          </a:bodyPr>
          <a:lstStyle/>
          <a:p>
            <a:pPr algn="ctr">
              <a:spcBef>
                <a:spcPct val="20000"/>
              </a:spcBef>
              <a:buSzPct val="75000"/>
              <a:defRPr/>
            </a:pPr>
            <a:r>
              <a:rPr lang="de-DE" sz="2200" b="1" dirty="0">
                <a:solidFill>
                  <a:schemeClr val="accent2">
                    <a:lumMod val="75000"/>
                  </a:schemeClr>
                </a:solidFill>
                <a:latin typeface="Arial" panose="020B0604020202020204" pitchFamily="34" charset="0"/>
                <a:cs typeface="Arial" panose="020B0604020202020204" pitchFamily="34" charset="0"/>
              </a:rPr>
              <a:t>Wenn du unsicher bist, lass ihn an Ort und Stelle </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20000" cy="990600"/>
          </a:xfrm>
        </p:spPr>
        <p:txBody>
          <a:bodyPr anchor="t"/>
          <a:lstStyle/>
          <a:p>
            <a:pPr>
              <a:defRPr/>
            </a:pPr>
            <a:r>
              <a:rPr lang="de-DE" dirty="0"/>
              <a:t>Dinge, die man </a:t>
            </a:r>
            <a:r>
              <a:rPr lang="de-DE" dirty="0" smtClean="0"/>
              <a:t>besser da lassen sollte</a:t>
            </a:r>
            <a:endParaRPr dirty="0" smtClean="0"/>
          </a:p>
        </p:txBody>
      </p:sp>
      <p:sp>
        <p:nvSpPr>
          <p:cNvPr id="60419" name="Content Placeholder 2"/>
          <p:cNvSpPr>
            <a:spLocks noGrp="1"/>
          </p:cNvSpPr>
          <p:nvPr>
            <p:ph idx="1"/>
          </p:nvPr>
        </p:nvSpPr>
        <p:spPr>
          <a:xfrm>
            <a:off x="685800" y="2286000"/>
            <a:ext cx="4343400" cy="3886200"/>
          </a:xfrm>
        </p:spPr>
        <p:txBody>
          <a:bodyPr>
            <a:normAutofit fontScale="85000" lnSpcReduction="10000"/>
          </a:bodyPr>
          <a:lstStyle/>
          <a:p>
            <a:r>
              <a:rPr lang="de-DE" dirty="0" smtClean="0">
                <a:latin typeface="Arial" charset="0"/>
                <a:cs typeface="Arial" charset="0"/>
              </a:rPr>
              <a:t>Baumaterial</a:t>
            </a:r>
            <a:r>
              <a:rPr lang="de-DE" dirty="0">
                <a:latin typeface="Arial" charset="0"/>
                <a:cs typeface="Arial" charset="0"/>
              </a:rPr>
              <a:t>?</a:t>
            </a:r>
          </a:p>
          <a:p>
            <a:pPr lvl="1"/>
            <a:r>
              <a:rPr lang="de-DE" dirty="0" smtClean="0">
                <a:latin typeface="Arial" charset="0"/>
                <a:cs typeface="Arial" charset="0"/>
              </a:rPr>
              <a:t>Glasflaschen </a:t>
            </a:r>
            <a:r>
              <a:rPr lang="de-DE" dirty="0">
                <a:latin typeface="Arial" charset="0"/>
                <a:cs typeface="Arial" charset="0"/>
              </a:rPr>
              <a:t>&amp; Eisenbehälter</a:t>
            </a:r>
          </a:p>
          <a:p>
            <a:pPr lvl="2"/>
            <a:r>
              <a:rPr lang="de-DE" dirty="0" smtClean="0">
                <a:latin typeface="Arial" charset="0"/>
                <a:cs typeface="Arial" charset="0"/>
              </a:rPr>
              <a:t>vielleicht </a:t>
            </a:r>
            <a:r>
              <a:rPr lang="de-DE" dirty="0">
                <a:latin typeface="Arial" charset="0"/>
                <a:cs typeface="Arial" charset="0"/>
              </a:rPr>
              <a:t>besser da lassen </a:t>
            </a:r>
          </a:p>
          <a:p>
            <a:pPr lvl="1"/>
            <a:r>
              <a:rPr lang="de-DE" dirty="0" smtClean="0">
                <a:latin typeface="Arial" charset="0"/>
                <a:cs typeface="Arial" charset="0"/>
              </a:rPr>
              <a:t>Hartplastikteile</a:t>
            </a:r>
            <a:r>
              <a:rPr lang="de-DE" dirty="0">
                <a:latin typeface="Arial" charset="0"/>
                <a:cs typeface="Arial" charset="0"/>
              </a:rPr>
              <a:t>, Fischfallen, Verpackungsmaterial, usw. </a:t>
            </a:r>
          </a:p>
          <a:p>
            <a:pPr lvl="2"/>
            <a:r>
              <a:rPr lang="de-DE" dirty="0" smtClean="0">
                <a:latin typeface="Arial" charset="0"/>
                <a:cs typeface="Arial" charset="0"/>
              </a:rPr>
              <a:t>vielleicht </a:t>
            </a:r>
            <a:r>
              <a:rPr lang="de-DE" dirty="0">
                <a:latin typeface="Arial" charset="0"/>
                <a:cs typeface="Arial" charset="0"/>
              </a:rPr>
              <a:t>besser mitnehmen</a:t>
            </a:r>
          </a:p>
          <a:p>
            <a:r>
              <a:rPr lang="de-DE" dirty="0" smtClean="0">
                <a:latin typeface="Arial" charset="0"/>
                <a:cs typeface="Arial" charset="0"/>
              </a:rPr>
              <a:t>Müll </a:t>
            </a:r>
            <a:r>
              <a:rPr lang="de-DE" dirty="0">
                <a:latin typeface="Arial" charset="0"/>
                <a:cs typeface="Arial" charset="0"/>
              </a:rPr>
              <a:t>mit Inhalt?</a:t>
            </a:r>
          </a:p>
          <a:p>
            <a:pPr lvl="1"/>
            <a:r>
              <a:rPr lang="de-DE" dirty="0" smtClean="0">
                <a:latin typeface="Arial" charset="0"/>
                <a:cs typeface="Arial" charset="0"/>
              </a:rPr>
              <a:t>Batterien</a:t>
            </a:r>
            <a:r>
              <a:rPr lang="de-DE" dirty="0">
                <a:latin typeface="Arial" charset="0"/>
                <a:cs typeface="Arial" charset="0"/>
              </a:rPr>
              <a:t>, Benzinkanister, Farbeimer, usw.</a:t>
            </a:r>
          </a:p>
          <a:p>
            <a:pPr lvl="2"/>
            <a:r>
              <a:rPr lang="de-DE" dirty="0" smtClean="0">
                <a:latin typeface="Arial" charset="0"/>
                <a:cs typeface="Arial" charset="0"/>
              </a:rPr>
              <a:t>wenn </a:t>
            </a:r>
            <a:r>
              <a:rPr lang="de-DE" dirty="0">
                <a:latin typeface="Arial" charset="0"/>
                <a:cs typeface="Arial" charset="0"/>
              </a:rPr>
              <a:t>es sicher ist, dann mitnehmen</a:t>
            </a:r>
          </a:p>
          <a:p>
            <a:r>
              <a:rPr lang="de-DE" dirty="0" smtClean="0">
                <a:latin typeface="Arial" charset="0"/>
                <a:cs typeface="Arial" charset="0"/>
              </a:rPr>
              <a:t>Fischernetze</a:t>
            </a:r>
            <a:r>
              <a:rPr lang="de-DE" dirty="0">
                <a:latin typeface="Arial" charset="0"/>
                <a:cs typeface="Arial" charset="0"/>
              </a:rPr>
              <a:t>, Leinen und Schnüre</a:t>
            </a:r>
          </a:p>
          <a:p>
            <a:pPr lvl="1"/>
            <a:r>
              <a:rPr lang="de-DE" dirty="0" smtClean="0">
                <a:latin typeface="Arial" charset="0"/>
                <a:cs typeface="Arial" charset="0"/>
              </a:rPr>
              <a:t>Je </a:t>
            </a:r>
            <a:r>
              <a:rPr lang="de-DE" dirty="0">
                <a:latin typeface="Arial" charset="0"/>
                <a:cs typeface="Arial" charset="0"/>
              </a:rPr>
              <a:t>nach Situation mitnehmen oder da lassen</a:t>
            </a:r>
          </a:p>
          <a:p>
            <a:pPr lvl="2"/>
            <a:r>
              <a:rPr lang="de-DE" dirty="0" smtClean="0">
                <a:latin typeface="Arial" charset="0"/>
                <a:cs typeface="Arial" charset="0"/>
              </a:rPr>
              <a:t>Scheren </a:t>
            </a:r>
            <a:r>
              <a:rPr lang="de-DE" dirty="0">
                <a:latin typeface="Arial" charset="0"/>
                <a:cs typeface="Arial" charset="0"/>
              </a:rPr>
              <a:t>eigenen sich hier besonders gut</a:t>
            </a:r>
          </a:p>
        </p:txBody>
      </p:sp>
      <p:sp>
        <p:nvSpPr>
          <p:cNvPr id="60420" name="Text Placeholder 14"/>
          <p:cNvSpPr>
            <a:spLocks noGrp="1"/>
          </p:cNvSpPr>
          <p:nvPr>
            <p:ph type="body" sz="quarter" idx="12"/>
          </p:nvPr>
        </p:nvSpPr>
        <p:spPr>
          <a:xfrm>
            <a:off x="457200" y="1676400"/>
            <a:ext cx="8153400" cy="533400"/>
          </a:xfrm>
        </p:spPr>
        <p:txBody>
          <a:bodyPr>
            <a:normAutofit fontScale="85000" lnSpcReduction="20000"/>
          </a:bodyPr>
          <a:lstStyle/>
          <a:p>
            <a:r>
              <a:rPr lang="de-DE" dirty="0">
                <a:latin typeface="Arial" charset="0"/>
                <a:cs typeface="Arial" charset="0"/>
              </a:rPr>
              <a:t>Berücksichtige bei der Entscheidung, ob du ein </a:t>
            </a:r>
            <a:r>
              <a:rPr lang="de-DE" dirty="0" err="1" smtClean="0">
                <a:latin typeface="Arial" charset="0"/>
                <a:cs typeface="Arial" charset="0"/>
              </a:rPr>
              <a:t>Müllteil</a:t>
            </a:r>
            <a:r>
              <a:rPr lang="de-DE" dirty="0" smtClean="0">
                <a:latin typeface="Arial" charset="0"/>
                <a:cs typeface="Arial" charset="0"/>
              </a:rPr>
              <a:t> </a:t>
            </a:r>
            <a:r>
              <a:rPr lang="de-DE" dirty="0">
                <a:latin typeface="Arial" charset="0"/>
                <a:cs typeface="Arial" charset="0"/>
              </a:rPr>
              <a:t>unter Wasser einsammelst oder zurücklässt </a:t>
            </a:r>
            <a:r>
              <a:rPr lang="de-DE" dirty="0" smtClean="0">
                <a:latin typeface="Arial" charset="0"/>
                <a:cs typeface="Arial" charset="0"/>
              </a:rPr>
              <a:t>, bitte </a:t>
            </a:r>
            <a:r>
              <a:rPr lang="de-DE" dirty="0">
                <a:latin typeface="Arial" charset="0"/>
                <a:cs typeface="Arial" charset="0"/>
              </a:rPr>
              <a:t>diese Punkte:</a:t>
            </a:r>
            <a:endParaRPr lang="en-GB" dirty="0" smtClean="0">
              <a:latin typeface="Arial" charset="0"/>
              <a:cs typeface="Arial" charset="0"/>
            </a:endParaRPr>
          </a:p>
        </p:txBody>
      </p:sp>
      <p:sp>
        <p:nvSpPr>
          <p:cNvPr id="60421"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en-US" dirty="0">
                <a:latin typeface="Arial" charset="0"/>
                <a:cs typeface="Arial" charset="0"/>
              </a:rPr>
              <a:t>F2: </a:t>
            </a:r>
            <a:r>
              <a:rPr lang="en-US" dirty="0" err="1">
                <a:latin typeface="Arial" charset="0"/>
                <a:cs typeface="Arial" charset="0"/>
              </a:rPr>
              <a:t>Tauchzeit</a:t>
            </a:r>
            <a:endParaRPr lang="en-GB" dirty="0"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lstStyle/>
          <a:p>
            <a:pPr>
              <a:defRPr/>
            </a:pPr>
            <a:r>
              <a:rPr lang="en-GB" dirty="0" err="1"/>
              <a:t>Hierüber</a:t>
            </a:r>
            <a:r>
              <a:rPr lang="en-GB" dirty="0"/>
              <a:t> </a:t>
            </a:r>
            <a:r>
              <a:rPr lang="en-GB" dirty="0" err="1"/>
              <a:t>haben</a:t>
            </a:r>
            <a:r>
              <a:rPr lang="en-GB" dirty="0"/>
              <a:t> </a:t>
            </a:r>
            <a:r>
              <a:rPr lang="en-GB" dirty="0" err="1"/>
              <a:t>wir</a:t>
            </a:r>
            <a:r>
              <a:rPr lang="en-GB" dirty="0"/>
              <a:t> </a:t>
            </a:r>
            <a:r>
              <a:rPr lang="en-GB" dirty="0" err="1"/>
              <a:t>gesprochen</a:t>
            </a:r>
            <a:endParaRPr lang="en-GB" dirty="0"/>
          </a:p>
        </p:txBody>
      </p:sp>
      <p:sp>
        <p:nvSpPr>
          <p:cNvPr id="62467" name="Content Placeholder 2"/>
          <p:cNvSpPr>
            <a:spLocks noGrp="1"/>
          </p:cNvSpPr>
          <p:nvPr>
            <p:ph idx="1"/>
          </p:nvPr>
        </p:nvSpPr>
        <p:spPr>
          <a:xfrm>
            <a:off x="685800" y="3048000"/>
            <a:ext cx="5638800" cy="3459163"/>
          </a:xfrm>
        </p:spPr>
        <p:txBody>
          <a:bodyPr/>
          <a:lstStyle/>
          <a:p>
            <a:r>
              <a:rPr lang="de-DE" dirty="0" smtClean="0"/>
              <a:t>Mit </a:t>
            </a:r>
            <a:r>
              <a:rPr lang="de-DE" dirty="0"/>
              <a:t>Langzeitstudien erhält man die besten Ergebnisse</a:t>
            </a:r>
          </a:p>
          <a:p>
            <a:r>
              <a:rPr lang="de-DE" dirty="0" smtClean="0"/>
              <a:t>Wähle </a:t>
            </a:r>
            <a:r>
              <a:rPr lang="de-DE" dirty="0"/>
              <a:t>den Ort deiner Datenerhebung aus</a:t>
            </a:r>
          </a:p>
          <a:p>
            <a:r>
              <a:rPr lang="de-DE" dirty="0" smtClean="0"/>
              <a:t>Tauchprofile </a:t>
            </a:r>
            <a:r>
              <a:rPr lang="de-DE" dirty="0"/>
              <a:t>bei Datenerhebungen</a:t>
            </a:r>
          </a:p>
          <a:p>
            <a:r>
              <a:rPr lang="de-DE" dirty="0" smtClean="0"/>
              <a:t>Ausrüstung</a:t>
            </a:r>
            <a:endParaRPr lang="de-DE" dirty="0"/>
          </a:p>
          <a:p>
            <a:r>
              <a:rPr lang="de-DE" dirty="0" smtClean="0"/>
              <a:t>Mache </a:t>
            </a:r>
            <a:r>
              <a:rPr lang="de-DE" dirty="0"/>
              <a:t>Fotos und erzähle die </a:t>
            </a:r>
            <a:r>
              <a:rPr lang="de-DE" dirty="0" smtClean="0"/>
              <a:t>Geschichte</a:t>
            </a:r>
            <a:endParaRPr lang="de-DE" dirty="0"/>
          </a:p>
          <a:p>
            <a:r>
              <a:rPr lang="de-DE" dirty="0" smtClean="0"/>
              <a:t>Dinge</a:t>
            </a:r>
            <a:r>
              <a:rPr lang="de-DE" dirty="0"/>
              <a:t>, die man </a:t>
            </a:r>
            <a:r>
              <a:rPr lang="de-DE" dirty="0" smtClean="0"/>
              <a:t>besser da lassen sollte</a:t>
            </a:r>
            <a:endParaRPr lang="de-DE" dirty="0"/>
          </a:p>
        </p:txBody>
      </p:sp>
      <p:sp>
        <p:nvSpPr>
          <p:cNvPr id="62468" name="Text Placeholder 3"/>
          <p:cNvSpPr>
            <a:spLocks noGrp="1"/>
          </p:cNvSpPr>
          <p:nvPr>
            <p:ph type="body" sz="quarter" idx="12"/>
          </p:nvPr>
        </p:nvSpPr>
        <p:spPr>
          <a:xfrm>
            <a:off x="457200" y="1951038"/>
            <a:ext cx="8153400" cy="685800"/>
          </a:xfrm>
        </p:spPr>
        <p:txBody>
          <a:bodyPr/>
          <a:lstStyle/>
          <a:p>
            <a:r>
              <a:rPr lang="de-DE" dirty="0"/>
              <a:t>ABSCHNITT 2: Zeit für Dive Against </a:t>
            </a:r>
            <a:r>
              <a:rPr lang="de-DE" dirty="0" smtClean="0"/>
              <a:t>Debris</a:t>
            </a:r>
            <a:r>
              <a:rPr lang="de-DE" baseline="30000" dirty="0" smtClean="0"/>
              <a:t>®</a:t>
            </a:r>
            <a:endParaRPr lang="en-GB" baseline="30000" dirty="0" smtClean="0"/>
          </a:p>
        </p:txBody>
      </p:sp>
      <p:sp>
        <p:nvSpPr>
          <p:cNvPr id="62469" name="Footer Placeholder 4"/>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en-US" dirty="0"/>
              <a:t>F2: </a:t>
            </a:r>
            <a:r>
              <a:rPr lang="en-US" dirty="0" err="1"/>
              <a:t>Tauchzeit</a:t>
            </a:r>
            <a:endParaRPr lang="en-GB" dirty="0" smtClean="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Plane deinen Tauchgang - Tauche deinen Plan</a:t>
            </a:r>
            <a:endParaRPr lang="en-GB"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Noch</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Fragen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de-DE" dirty="0">
                <a:latin typeface="Arial" charset="0"/>
                <a:cs typeface="Arial" charset="0"/>
              </a:rPr>
              <a:t>Sorge dafür, dass deine Datenerhebung </a:t>
            </a:r>
            <a:r>
              <a:rPr lang="de-DE" dirty="0" smtClean="0">
                <a:latin typeface="Arial" charset="0"/>
                <a:cs typeface="Arial" charset="0"/>
              </a:rPr>
              <a:t>zählt</a:t>
            </a:r>
            <a:endParaRPr lang="en-GB"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dirty="0" err="1" smtClean="0">
                <a:latin typeface="Arial" charset="0"/>
                <a:cs typeface="Arial" charset="0"/>
              </a:rPr>
              <a:t>ABSCHNITT</a:t>
            </a:r>
            <a:r>
              <a:rPr lang="en-US" dirty="0" smtClean="0">
                <a:latin typeface="Arial" charset="0"/>
                <a:cs typeface="Arial" charset="0"/>
              </a:rPr>
              <a:t> </a:t>
            </a:r>
            <a:r>
              <a:rPr lang="en-US" dirty="0">
                <a:latin typeface="Arial" charset="0"/>
                <a:cs typeface="Arial" charset="0"/>
              </a:rPr>
              <a:t>3:</a:t>
            </a:r>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err="1"/>
              <a:t>Wir</a:t>
            </a:r>
            <a:r>
              <a:rPr lang="en-GB" dirty="0"/>
              <a:t> </a:t>
            </a:r>
            <a:r>
              <a:rPr lang="en-GB" dirty="0" err="1"/>
              <a:t>sprechen</a:t>
            </a:r>
            <a:r>
              <a:rPr lang="en-GB" dirty="0"/>
              <a:t> </a:t>
            </a:r>
            <a:r>
              <a:rPr lang="en-GB" dirty="0" err="1"/>
              <a:t>über</a:t>
            </a:r>
            <a:r>
              <a:rPr lang="en-GB" dirty="0"/>
              <a:t> . </a:t>
            </a:r>
            <a:r>
              <a:rPr lang="en-GB" dirty="0" smtClean="0"/>
              <a:t>. .</a:t>
            </a:r>
            <a:endParaRPr lang="en-GB" dirty="0"/>
          </a:p>
        </p:txBody>
      </p:sp>
      <p:sp>
        <p:nvSpPr>
          <p:cNvPr id="13315" name="Content Placeholder 2"/>
          <p:cNvSpPr>
            <a:spLocks noGrp="1"/>
          </p:cNvSpPr>
          <p:nvPr>
            <p:ph idx="1"/>
          </p:nvPr>
        </p:nvSpPr>
        <p:spPr>
          <a:xfrm>
            <a:off x="685800" y="3048000"/>
            <a:ext cx="5105400" cy="2590800"/>
          </a:xfrm>
        </p:spPr>
        <p:txBody>
          <a:bodyPr>
            <a:normAutofit/>
          </a:bodyPr>
          <a:lstStyle/>
          <a:p>
            <a:r>
              <a:rPr lang="de-DE" dirty="0" smtClean="0">
                <a:latin typeface="Arial" charset="0"/>
                <a:cs typeface="Arial" charset="0"/>
              </a:rPr>
              <a:t>Mit </a:t>
            </a:r>
            <a:r>
              <a:rPr lang="de-DE" dirty="0">
                <a:latin typeface="Arial" charset="0"/>
                <a:cs typeface="Arial" charset="0"/>
              </a:rPr>
              <a:t>Langzeitstudien erhält man die besten Ergebnisse</a:t>
            </a:r>
          </a:p>
          <a:p>
            <a:r>
              <a:rPr lang="de-DE" dirty="0" smtClean="0">
                <a:latin typeface="Arial" charset="0"/>
                <a:cs typeface="Arial" charset="0"/>
              </a:rPr>
              <a:t>Wähle </a:t>
            </a:r>
            <a:r>
              <a:rPr lang="de-DE" dirty="0">
                <a:latin typeface="Arial" charset="0"/>
                <a:cs typeface="Arial" charset="0"/>
              </a:rPr>
              <a:t>den Ort deiner Datenerhebung aus</a:t>
            </a:r>
          </a:p>
          <a:p>
            <a:r>
              <a:rPr lang="de-DE" dirty="0" smtClean="0">
                <a:latin typeface="Arial" charset="0"/>
                <a:cs typeface="Arial" charset="0"/>
              </a:rPr>
              <a:t>Tauchprofile </a:t>
            </a:r>
            <a:r>
              <a:rPr lang="de-DE" dirty="0">
                <a:latin typeface="Arial" charset="0"/>
                <a:cs typeface="Arial" charset="0"/>
              </a:rPr>
              <a:t>bei Datenerhebungen</a:t>
            </a:r>
          </a:p>
          <a:p>
            <a:r>
              <a:rPr lang="de-DE" dirty="0" smtClean="0">
                <a:latin typeface="Arial" charset="0"/>
                <a:cs typeface="Arial" charset="0"/>
              </a:rPr>
              <a:t>Ausrüstung</a:t>
            </a:r>
            <a:endParaRPr lang="de-DE" dirty="0">
              <a:latin typeface="Arial" charset="0"/>
              <a:cs typeface="Arial" charset="0"/>
            </a:endParaRPr>
          </a:p>
          <a:p>
            <a:r>
              <a:rPr lang="de-DE" dirty="0" smtClean="0">
                <a:latin typeface="Arial" charset="0"/>
                <a:cs typeface="Arial" charset="0"/>
              </a:rPr>
              <a:t>Mache </a:t>
            </a:r>
            <a:r>
              <a:rPr lang="de-DE" dirty="0">
                <a:latin typeface="Arial" charset="0"/>
                <a:cs typeface="Arial" charset="0"/>
              </a:rPr>
              <a:t>Fotos und erzähle die </a:t>
            </a:r>
            <a:r>
              <a:rPr lang="de-DE" dirty="0" smtClean="0">
                <a:latin typeface="Arial" charset="0"/>
                <a:cs typeface="Arial" charset="0"/>
              </a:rPr>
              <a:t>Geschichte</a:t>
            </a:r>
            <a:endParaRPr lang="de-DE" dirty="0">
              <a:latin typeface="Arial" charset="0"/>
              <a:cs typeface="Arial" charset="0"/>
            </a:endParaRPr>
          </a:p>
          <a:p>
            <a:r>
              <a:rPr lang="de-DE" dirty="0" smtClean="0">
                <a:latin typeface="Arial" charset="0"/>
                <a:cs typeface="Arial" charset="0"/>
              </a:rPr>
              <a:t>Dinge, die man besser da lassen sollte</a:t>
            </a:r>
            <a:endParaRPr lang="de-DE" dirty="0">
              <a:latin typeface="Arial" charset="0"/>
              <a:cs typeface="Arial" charset="0"/>
            </a:endParaRPr>
          </a:p>
        </p:txBody>
      </p:sp>
      <p:sp>
        <p:nvSpPr>
          <p:cNvPr id="13316" name="Text Placeholder 11"/>
          <p:cNvSpPr>
            <a:spLocks noGrp="1"/>
          </p:cNvSpPr>
          <p:nvPr>
            <p:ph type="body" sz="quarter" idx="12"/>
          </p:nvPr>
        </p:nvSpPr>
        <p:spPr>
          <a:xfrm>
            <a:off x="457200" y="1951038"/>
            <a:ext cx="8153400" cy="563562"/>
          </a:xfrm>
        </p:spPr>
        <p:txBody>
          <a:bodyPr/>
          <a:lstStyle/>
          <a:p>
            <a:r>
              <a:rPr lang="en-US" dirty="0" err="1">
                <a:latin typeface="Arial" charset="0"/>
                <a:cs typeface="Arial" charset="0"/>
              </a:rPr>
              <a:t>ABSCHNITT</a:t>
            </a:r>
            <a:r>
              <a:rPr lang="en-US" dirty="0">
                <a:latin typeface="Arial" charset="0"/>
                <a:cs typeface="Arial" charset="0"/>
              </a:rPr>
              <a:t> 2: </a:t>
            </a:r>
            <a:r>
              <a:rPr lang="en-US" dirty="0" err="1">
                <a:latin typeface="Arial" charset="0"/>
                <a:cs typeface="Arial" charset="0"/>
              </a:rPr>
              <a:t>Zeit</a:t>
            </a:r>
            <a:r>
              <a:rPr lang="en-US" dirty="0">
                <a:latin typeface="Arial" charset="0"/>
                <a:cs typeface="Arial" charset="0"/>
              </a:rPr>
              <a:t> </a:t>
            </a:r>
            <a:r>
              <a:rPr lang="en-US" dirty="0" err="1">
                <a:latin typeface="Arial" charset="0"/>
                <a:cs typeface="Arial" charset="0"/>
              </a:rPr>
              <a:t>für</a:t>
            </a:r>
            <a:r>
              <a:rPr lang="en-US" dirty="0">
                <a:latin typeface="Arial" charset="0"/>
                <a:cs typeface="Arial" charset="0"/>
              </a:rPr>
              <a:t> </a:t>
            </a:r>
            <a:r>
              <a:rPr lang="en-AU" dirty="0" smtClean="0">
                <a:latin typeface="Arial" charset="0"/>
                <a:cs typeface="Arial" charset="0"/>
              </a:rPr>
              <a:t>Dive Against Debris</a:t>
            </a:r>
            <a:r>
              <a:rPr lang="en-AU" baseline="30000" dirty="0" smtClean="0">
                <a:latin typeface="Arial" charset="0"/>
                <a:cs typeface="Arial" charset="0"/>
              </a:rPr>
              <a:t>®</a:t>
            </a:r>
          </a:p>
        </p:txBody>
      </p:sp>
      <p:sp>
        <p:nvSpPr>
          <p:cNvPr id="13317" name="Footer Placeholder 9"/>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p>
          <a:p>
            <a:pPr fontAlgn="base">
              <a:spcBef>
                <a:spcPct val="0"/>
              </a:spcBef>
              <a:spcAft>
                <a:spcPct val="0"/>
              </a:spcAft>
            </a:pPr>
            <a:r>
              <a:rPr lang="en-AU" dirty="0" err="1" smtClean="0">
                <a:latin typeface="Arial" charset="0"/>
                <a:cs typeface="Arial" charset="0"/>
              </a:rPr>
              <a:t>Leitfaden</a:t>
            </a:r>
            <a:r>
              <a:rPr lang="en-AU" dirty="0" smtClean="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en-US" dirty="0" err="1">
                <a:latin typeface="Arial" charset="0"/>
                <a:cs typeface="Arial" charset="0"/>
              </a:rPr>
              <a:t>Willkommen</a:t>
            </a:r>
            <a:endParaRPr lang="en-GB" dirty="0" smtClean="0">
              <a:latin typeface="Arial" charset="0"/>
              <a:cs typeface="Arial" charset="0"/>
            </a:endParaRP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ABSCHNITT</a:t>
            </a:r>
            <a:r>
              <a:rPr lang="en-US" b="1" dirty="0">
                <a:solidFill>
                  <a:schemeClr val="tx2"/>
                </a:solidFill>
                <a:latin typeface="Arial" panose="020B0604020202020204" pitchFamily="34" charset="0"/>
                <a:cs typeface="Arial" panose="020B0604020202020204" pitchFamily="34" charset="0"/>
              </a:rPr>
              <a:t> </a:t>
            </a:r>
            <a:r>
              <a:rPr lang="en-US" b="1" dirty="0" smtClean="0">
                <a:solidFill>
                  <a:schemeClr val="tx2"/>
                </a:solidFill>
                <a:latin typeface="Arial" panose="020B0604020202020204" pitchFamily="34" charset="0"/>
                <a:cs typeface="Arial" panose="020B0604020202020204" pitchFamily="34" charset="0"/>
              </a:rPr>
              <a:t>2</a:t>
            </a:r>
          </a:p>
          <a:p>
            <a:pPr algn="ctr"/>
            <a:r>
              <a:rPr lang="en-US" b="1" dirty="0" err="1">
                <a:solidFill>
                  <a:schemeClr val="tx2"/>
                </a:solidFill>
                <a:latin typeface="Arial" panose="020B0604020202020204" pitchFamily="34" charset="0"/>
                <a:cs typeface="Arial" panose="020B0604020202020204" pitchFamily="34" charset="0"/>
              </a:rPr>
              <a:t>Tauchzeit</a:t>
            </a:r>
            <a:endParaRPr lang="en-GB"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Plane deinen Tauchgang - Tauche deinen Plan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096000" cy="990600"/>
          </a:xfrm>
        </p:spPr>
        <p:txBody>
          <a:bodyPr anchor="t"/>
          <a:lstStyle/>
          <a:p>
            <a:pPr>
              <a:defRPr/>
            </a:pPr>
            <a:r>
              <a:rPr lang="de-DE" dirty="0"/>
              <a:t>Fünf einfache Schritte und </a:t>
            </a:r>
            <a:r>
              <a:rPr lang="de-DE" dirty="0" smtClean="0"/>
              <a:t/>
            </a:r>
            <a:br>
              <a:rPr lang="de-DE" dirty="0" smtClean="0"/>
            </a:br>
            <a:r>
              <a:rPr lang="de-DE" dirty="0" smtClean="0"/>
              <a:t>deine </a:t>
            </a:r>
            <a:r>
              <a:rPr lang="de-DE" dirty="0"/>
              <a:t>Datenerhebung zählt</a:t>
            </a:r>
            <a:endParaRPr lang="en-AU" dirty="0"/>
          </a:p>
        </p:txBody>
      </p:sp>
      <p:sp>
        <p:nvSpPr>
          <p:cNvPr id="66563" name="Text Placeholder 13"/>
          <p:cNvSpPr>
            <a:spLocks noGrp="1"/>
          </p:cNvSpPr>
          <p:nvPr>
            <p:ph type="body" sz="quarter" idx="12"/>
          </p:nvPr>
        </p:nvSpPr>
        <p:spPr>
          <a:xfrm>
            <a:off x="457200" y="1951038"/>
            <a:ext cx="8153400" cy="685800"/>
          </a:xfrm>
        </p:spPr>
        <p:txBody>
          <a:bodyPr>
            <a:normAutofit fontScale="85000" lnSpcReduction="10000"/>
          </a:bodyPr>
          <a:lstStyle/>
          <a:p>
            <a:r>
              <a:rPr lang="de-DE" dirty="0"/>
              <a:t>Das Sortieren und Erfassen des Mülls geht schnell, wenn alle zusammen arbeiten und sich an die folgenden 5 einfachen Schritte halten:</a:t>
            </a:r>
            <a:endParaRPr lang="en-GB" dirty="0" smtClean="0"/>
          </a:p>
        </p:txBody>
      </p:sp>
      <p:sp>
        <p:nvSpPr>
          <p:cNvPr id="66564"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857875"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1. </a:t>
            </a:r>
            <a:r>
              <a:rPr lang="en-AU" sz="1600" b="1" dirty="0" err="1">
                <a:solidFill>
                  <a:srgbClr val="376092"/>
                </a:solidFill>
                <a:latin typeface="Arial" panose="020B0604020202020204" pitchFamily="34" charset="0"/>
                <a:cs typeface="Arial" panose="020B0604020202020204" pitchFamily="34" charset="0"/>
              </a:rPr>
              <a:t>Wiegen</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057400" y="4429125"/>
            <a:ext cx="13716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2. </a:t>
            </a:r>
            <a:r>
              <a:rPr lang="en-AU" sz="1600" b="1" dirty="0" err="1">
                <a:solidFill>
                  <a:srgbClr val="376092"/>
                </a:solidFill>
                <a:latin typeface="Arial" panose="020B0604020202020204" pitchFamily="34" charset="0"/>
                <a:cs typeface="Arial" panose="020B0604020202020204" pitchFamily="34" charset="0"/>
              </a:rPr>
              <a:t>Sortieren</a:t>
            </a:r>
            <a:endParaRPr lang="en-GB" sz="1600"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612642" y="3962400"/>
            <a:ext cx="1923479"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3. </a:t>
            </a:r>
            <a:r>
              <a:rPr lang="en-AU" sz="1600" b="1" dirty="0" err="1">
                <a:solidFill>
                  <a:srgbClr val="376092"/>
                </a:solidFill>
                <a:latin typeface="Arial" panose="020B0604020202020204" pitchFamily="34" charset="0"/>
                <a:cs typeface="Arial" panose="020B0604020202020204" pitchFamily="34" charset="0"/>
              </a:rPr>
              <a:t>Daten</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erfassen</a:t>
            </a:r>
            <a:endParaRPr lang="en-GB" sz="1600"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638800" y="4306094"/>
            <a:ext cx="1520571"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4. </a:t>
            </a:r>
            <a:r>
              <a:rPr lang="en-AU" sz="1600" b="1" dirty="0" err="1">
                <a:solidFill>
                  <a:srgbClr val="376092"/>
                </a:solidFill>
                <a:latin typeface="Arial" panose="020B0604020202020204" pitchFamily="34" charset="0"/>
                <a:cs typeface="Arial" panose="020B0604020202020204" pitchFamily="34" charset="0"/>
              </a:rPr>
              <a:t>Entsorgen</a:t>
            </a:r>
            <a:endParaRPr lang="en-GB"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5. </a:t>
            </a:r>
            <a:r>
              <a:rPr lang="en-AU" sz="1600" b="1" dirty="0" err="1">
                <a:solidFill>
                  <a:srgbClr val="376092"/>
                </a:solidFill>
                <a:latin typeface="Arial" panose="020B0604020202020204" pitchFamily="34" charset="0"/>
                <a:cs typeface="Arial" panose="020B0604020202020204" pitchFamily="34" charset="0"/>
              </a:rPr>
              <a:t>Melden</a:t>
            </a:r>
            <a:endParaRPr lang="en-GB"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en-AU" dirty="0" err="1"/>
              <a:t>Schritt</a:t>
            </a:r>
            <a:r>
              <a:rPr lang="en-AU" dirty="0"/>
              <a:t> 1: </a:t>
            </a:r>
            <a:r>
              <a:rPr lang="en-AU" dirty="0" err="1"/>
              <a:t>Wiegen</a:t>
            </a:r>
            <a:endParaRPr lang="en-GB" dirty="0"/>
          </a:p>
        </p:txBody>
      </p:sp>
      <p:sp>
        <p:nvSpPr>
          <p:cNvPr id="68611" name="Content Placeholder 2"/>
          <p:cNvSpPr>
            <a:spLocks noGrp="1"/>
          </p:cNvSpPr>
          <p:nvPr>
            <p:ph idx="1"/>
          </p:nvPr>
        </p:nvSpPr>
        <p:spPr>
          <a:xfrm>
            <a:off x="685800" y="2484438"/>
            <a:ext cx="3810000" cy="3459162"/>
          </a:xfrm>
        </p:spPr>
        <p:txBody>
          <a:bodyPr/>
          <a:lstStyle/>
          <a:p>
            <a:r>
              <a:rPr lang="de-DE" dirty="0" smtClean="0"/>
              <a:t>Bei </a:t>
            </a:r>
            <a:r>
              <a:rPr lang="de-DE" dirty="0"/>
              <a:t>schweren leeren </a:t>
            </a:r>
            <a:r>
              <a:rPr lang="de-DE" dirty="0" smtClean="0"/>
              <a:t>Sammelnetzen: </a:t>
            </a:r>
            <a:r>
              <a:rPr lang="de-DE" dirty="0"/>
              <a:t>Gewicht vom Gesamtgewicht abziehen</a:t>
            </a:r>
          </a:p>
          <a:p>
            <a:r>
              <a:rPr lang="de-DE" dirty="0" smtClean="0"/>
              <a:t>Es </a:t>
            </a:r>
            <a:r>
              <a:rPr lang="de-DE" dirty="0"/>
              <a:t>können Fisch- oder Küchenwaagen verwendet werden</a:t>
            </a:r>
          </a:p>
          <a:p>
            <a:r>
              <a:rPr lang="de-DE" dirty="0" smtClean="0"/>
              <a:t>Wenn </a:t>
            </a:r>
            <a:r>
              <a:rPr lang="de-DE" dirty="0"/>
              <a:t>keine Waage da ist, Gewicht schätzen</a:t>
            </a:r>
          </a:p>
          <a:p>
            <a:r>
              <a:rPr lang="de-DE" dirty="0" smtClean="0"/>
              <a:t>In </a:t>
            </a:r>
            <a:r>
              <a:rPr lang="de-DE" dirty="0"/>
              <a:t>Kilogramm oder Pfund notieren</a:t>
            </a:r>
          </a:p>
        </p:txBody>
      </p:sp>
      <p:sp>
        <p:nvSpPr>
          <p:cNvPr id="68612" name="Text Placeholder 11"/>
          <p:cNvSpPr>
            <a:spLocks noGrp="1"/>
          </p:cNvSpPr>
          <p:nvPr>
            <p:ph type="body" sz="quarter" idx="12"/>
          </p:nvPr>
        </p:nvSpPr>
        <p:spPr>
          <a:xfrm>
            <a:off x="457200" y="1676400"/>
            <a:ext cx="8153400" cy="685800"/>
          </a:xfrm>
        </p:spPr>
        <p:txBody>
          <a:bodyPr>
            <a:normAutofit lnSpcReduction="10000"/>
          </a:bodyPr>
          <a:lstStyle/>
          <a:p>
            <a:r>
              <a:rPr lang="de-DE" dirty="0"/>
              <a:t>Wiege den kompletten Müll, solange er noch in den Sammelnetzen ist:</a:t>
            </a:r>
            <a:endParaRPr lang="en-GB" dirty="0" smtClean="0"/>
          </a:p>
        </p:txBody>
      </p:sp>
      <p:sp>
        <p:nvSpPr>
          <p:cNvPr id="68613" name="Footer Placeholder 3"/>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5814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1: </a:t>
            </a:r>
            <a:r>
              <a:rPr lang="en-US" sz="1600" b="1" i="1" dirty="0" err="1">
                <a:solidFill>
                  <a:srgbClr val="376092"/>
                </a:solidFill>
                <a:latin typeface="Arial" panose="020B0604020202020204" pitchFamily="34" charset="0"/>
                <a:cs typeface="Arial" panose="020B0604020202020204" pitchFamily="34" charset="0"/>
              </a:rPr>
              <a:t>Wiegen</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n-AU" dirty="0" err="1"/>
              <a:t>Schritt</a:t>
            </a:r>
            <a:r>
              <a:rPr lang="en-AU" dirty="0"/>
              <a:t> 2: </a:t>
            </a:r>
            <a:r>
              <a:rPr lang="en-AU" dirty="0" err="1"/>
              <a:t>Sortieren</a:t>
            </a:r>
            <a:endParaRPr lang="en-AU" dirty="0"/>
          </a:p>
        </p:txBody>
      </p:sp>
      <p:sp>
        <p:nvSpPr>
          <p:cNvPr id="70659" name="Content Placeholder 2"/>
          <p:cNvSpPr>
            <a:spLocks noGrp="1"/>
          </p:cNvSpPr>
          <p:nvPr>
            <p:ph idx="1"/>
          </p:nvPr>
        </p:nvSpPr>
        <p:spPr>
          <a:xfrm>
            <a:off x="685800" y="2636837"/>
            <a:ext cx="4495800" cy="3459163"/>
          </a:xfrm>
        </p:spPr>
        <p:txBody>
          <a:bodyPr/>
          <a:lstStyle/>
          <a:p>
            <a:r>
              <a:rPr lang="de-DE" dirty="0" smtClean="0"/>
              <a:t>Plastik</a:t>
            </a:r>
            <a:endParaRPr lang="de-DE" dirty="0"/>
          </a:p>
          <a:p>
            <a:r>
              <a:rPr lang="de-DE" dirty="0" smtClean="0"/>
              <a:t>Glas </a:t>
            </a:r>
            <a:r>
              <a:rPr lang="de-DE" dirty="0"/>
              <a:t>&amp; Keramik</a:t>
            </a:r>
          </a:p>
          <a:p>
            <a:r>
              <a:rPr lang="de-DE" dirty="0" smtClean="0"/>
              <a:t>Metall</a:t>
            </a:r>
            <a:endParaRPr lang="de-DE" dirty="0"/>
          </a:p>
          <a:p>
            <a:r>
              <a:rPr lang="de-DE" dirty="0" smtClean="0"/>
              <a:t>Gummi</a:t>
            </a:r>
            <a:endParaRPr lang="de-DE" dirty="0"/>
          </a:p>
          <a:p>
            <a:r>
              <a:rPr lang="de-DE" dirty="0" smtClean="0"/>
              <a:t>Holz</a:t>
            </a:r>
            <a:endParaRPr lang="de-DE" dirty="0"/>
          </a:p>
          <a:p>
            <a:r>
              <a:rPr lang="de-DE" dirty="0" smtClean="0"/>
              <a:t>Textilien</a:t>
            </a:r>
            <a:endParaRPr lang="de-DE" dirty="0"/>
          </a:p>
          <a:p>
            <a:r>
              <a:rPr lang="de-DE" dirty="0" smtClean="0"/>
              <a:t>Papier/Pappe</a:t>
            </a:r>
            <a:endParaRPr lang="de-DE" dirty="0"/>
          </a:p>
          <a:p>
            <a:r>
              <a:rPr lang="de-DE" dirty="0" smtClean="0"/>
              <a:t>Gemischte </a:t>
            </a:r>
            <a:r>
              <a:rPr lang="de-DE" dirty="0"/>
              <a:t>Materialien</a:t>
            </a:r>
          </a:p>
          <a:p>
            <a:r>
              <a:rPr lang="de-DE" dirty="0" smtClean="0"/>
              <a:t>Andere</a:t>
            </a:r>
            <a:endParaRPr lang="de-DE" dirty="0"/>
          </a:p>
        </p:txBody>
      </p:sp>
      <p:sp>
        <p:nvSpPr>
          <p:cNvPr id="70660" name="Text Placeholder 12"/>
          <p:cNvSpPr>
            <a:spLocks noGrp="1"/>
          </p:cNvSpPr>
          <p:nvPr>
            <p:ph type="body" sz="quarter" idx="12"/>
          </p:nvPr>
        </p:nvSpPr>
        <p:spPr>
          <a:xfrm>
            <a:off x="457200" y="1828800"/>
            <a:ext cx="8153400" cy="685800"/>
          </a:xfrm>
        </p:spPr>
        <p:txBody>
          <a:bodyPr>
            <a:normAutofit lnSpcReduction="10000"/>
          </a:bodyPr>
          <a:lstStyle/>
          <a:p>
            <a:r>
              <a:rPr lang="de-DE" dirty="0"/>
              <a:t>Leere deine Sammelbeutel aus und sortiere den Müll entsprechend der neun  </a:t>
            </a:r>
            <a:r>
              <a:rPr lang="de-DE" dirty="0" smtClean="0"/>
              <a:t>Materialkategorien </a:t>
            </a:r>
            <a:r>
              <a:rPr lang="de-DE" dirty="0"/>
              <a:t>in </a:t>
            </a:r>
            <a:r>
              <a:rPr lang="de-DE" dirty="0" smtClean="0"/>
              <a:t>separate Haufen</a:t>
            </a:r>
            <a:r>
              <a:rPr lang="de-DE" dirty="0"/>
              <a:t>:</a:t>
            </a:r>
            <a:endParaRPr lang="en-GB" dirty="0" smtClean="0"/>
          </a:p>
        </p:txBody>
      </p:sp>
      <p:sp>
        <p:nvSpPr>
          <p:cNvPr id="70661"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70664" name="Picture 11" descr="00_sort.eps"/>
          <p:cNvPicPr>
            <a:picLocks noChangeAspect="1"/>
          </p:cNvPicPr>
          <p:nvPr/>
        </p:nvPicPr>
        <p:blipFill>
          <a:blip r:embed="rId3" cstate="print"/>
          <a:srcRect/>
          <a:stretch>
            <a:fillRect/>
          </a:stretch>
        </p:blipFill>
        <p:spPr bwMode="auto">
          <a:xfrm>
            <a:off x="3886200" y="7620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2: </a:t>
            </a:r>
            <a:r>
              <a:rPr lang="en-US" sz="1600" b="1" i="1" dirty="0" err="1">
                <a:solidFill>
                  <a:srgbClr val="376092"/>
                </a:solidFill>
                <a:latin typeface="Arial" panose="020B0604020202020204" pitchFamily="34" charset="0"/>
                <a:cs typeface="Arial" panose="020B0604020202020204" pitchFamily="34" charset="0"/>
              </a:rPr>
              <a:t>Sortieren</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789237"/>
            <a:ext cx="3810000" cy="3459163"/>
          </a:xfrm>
        </p:spPr>
        <p:txBody>
          <a:bodyPr/>
          <a:lstStyle/>
          <a:p>
            <a:r>
              <a:rPr lang="de-DE" dirty="0" smtClean="0"/>
              <a:t>Notiere jedes </a:t>
            </a:r>
            <a:r>
              <a:rPr lang="de-DE" dirty="0" err="1" smtClean="0"/>
              <a:t>Müllteil</a:t>
            </a:r>
            <a:r>
              <a:rPr lang="de-DE" dirty="0" smtClean="0"/>
              <a:t> </a:t>
            </a:r>
            <a:r>
              <a:rPr lang="de-DE" dirty="0"/>
              <a:t>als 1</a:t>
            </a:r>
          </a:p>
          <a:p>
            <a:r>
              <a:rPr lang="de-DE" dirty="0" smtClean="0"/>
              <a:t>Zähle </a:t>
            </a:r>
            <a:r>
              <a:rPr lang="de-DE" dirty="0"/>
              <a:t>viele Kleinteile als "</a:t>
            </a:r>
            <a:r>
              <a:rPr lang="de-DE" dirty="0" smtClean="0"/>
              <a:t>Fragmente</a:t>
            </a:r>
            <a:r>
              <a:rPr lang="de-DE" dirty="0"/>
              <a:t>" </a:t>
            </a:r>
          </a:p>
          <a:p>
            <a:r>
              <a:rPr lang="de-DE" dirty="0" smtClean="0"/>
              <a:t>Melde alle </a:t>
            </a:r>
            <a:r>
              <a:rPr lang="de-DE" dirty="0"/>
              <a:t>Fundstücke der Taucher </a:t>
            </a:r>
            <a:r>
              <a:rPr lang="de-DE" dirty="0" smtClean="0"/>
              <a:t>eines Sammelgebiets </a:t>
            </a:r>
            <a:r>
              <a:rPr lang="de-DE" dirty="0"/>
              <a:t>zusammen auf einer einzigen Datenkarte</a:t>
            </a:r>
          </a:p>
        </p:txBody>
      </p:sp>
      <p:sp>
        <p:nvSpPr>
          <p:cNvPr id="72707" name="Text Placeholder 24"/>
          <p:cNvSpPr>
            <a:spLocks noGrp="1"/>
          </p:cNvSpPr>
          <p:nvPr>
            <p:ph type="body" sz="quarter" idx="12"/>
          </p:nvPr>
        </p:nvSpPr>
        <p:spPr>
          <a:xfrm>
            <a:off x="457200" y="1828800"/>
            <a:ext cx="8153400" cy="685800"/>
          </a:xfrm>
        </p:spPr>
        <p:txBody>
          <a:bodyPr>
            <a:normAutofit lnSpcReduction="10000"/>
          </a:bodyPr>
          <a:lstStyle/>
          <a:p>
            <a:r>
              <a:rPr lang="de-DE" dirty="0"/>
              <a:t>Arbeite dich durch jeden einzelnen </a:t>
            </a:r>
            <a:r>
              <a:rPr lang="de-DE" dirty="0" smtClean="0"/>
              <a:t>Müllhaufen </a:t>
            </a:r>
            <a:r>
              <a:rPr lang="de-DE" dirty="0"/>
              <a:t>und notiere jedes </a:t>
            </a:r>
            <a:r>
              <a:rPr lang="de-DE" dirty="0" smtClean="0"/>
              <a:t>Teil auf </a:t>
            </a:r>
            <a:r>
              <a:rPr lang="de-DE" dirty="0"/>
              <a:t>der Dive Against </a:t>
            </a:r>
            <a:r>
              <a:rPr lang="de-DE" dirty="0" smtClean="0"/>
              <a:t>Debris</a:t>
            </a:r>
            <a:r>
              <a:rPr lang="de-DE" baseline="30000" dirty="0" smtClean="0"/>
              <a:t>®</a:t>
            </a:r>
            <a:r>
              <a:rPr lang="de-DE" dirty="0" smtClean="0"/>
              <a:t> Datenkarte</a:t>
            </a:r>
            <a:endParaRPr lang="en-GB" dirty="0" smtClean="0"/>
          </a:p>
        </p:txBody>
      </p:sp>
      <p:sp>
        <p:nvSpPr>
          <p:cNvPr id="72708"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 name="Title 8"/>
          <p:cNvSpPr>
            <a:spLocks noGrp="1"/>
          </p:cNvSpPr>
          <p:nvPr>
            <p:ph type="title"/>
          </p:nvPr>
        </p:nvSpPr>
        <p:spPr>
          <a:xfrm>
            <a:off x="457200" y="884238"/>
            <a:ext cx="5334000" cy="990600"/>
          </a:xfrm>
        </p:spPr>
        <p:txBody>
          <a:bodyPr anchor="t"/>
          <a:lstStyle/>
          <a:p>
            <a:pPr>
              <a:defRPr/>
            </a:pPr>
            <a:r>
              <a:rPr lang="en-AU" dirty="0" err="1"/>
              <a:t>Schritt</a:t>
            </a:r>
            <a:r>
              <a:rPr lang="en-AU" dirty="0"/>
              <a:t> 3: </a:t>
            </a:r>
            <a:r>
              <a:rPr lang="en-AU" dirty="0" err="1"/>
              <a:t>Daten</a:t>
            </a:r>
            <a:r>
              <a:rPr lang="en-AU" dirty="0"/>
              <a:t> </a:t>
            </a:r>
            <a:r>
              <a:rPr lang="en-AU" dirty="0" smtClean="0"/>
              <a:t/>
            </a:r>
            <a:br>
              <a:rPr lang="en-AU" dirty="0" smtClean="0"/>
            </a:br>
            <a:r>
              <a:rPr lang="en-AU" dirty="0" err="1" smtClean="0"/>
              <a:t>erfassen</a:t>
            </a:r>
            <a:endParaRPr lang="en-GB" dirty="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en-AU" dirty="0" err="1"/>
              <a:t>Schritt</a:t>
            </a:r>
            <a:r>
              <a:rPr lang="en-AU" dirty="0"/>
              <a:t> 3: </a:t>
            </a:r>
            <a:r>
              <a:rPr lang="en-AU" dirty="0" err="1"/>
              <a:t>Daten</a:t>
            </a:r>
            <a:r>
              <a:rPr lang="en-AU" dirty="0"/>
              <a:t> </a:t>
            </a:r>
            <a:r>
              <a:rPr lang="en-AU" dirty="0" smtClean="0"/>
              <a:t/>
            </a:r>
            <a:br>
              <a:rPr lang="en-AU" dirty="0" smtClean="0"/>
            </a:br>
            <a:r>
              <a:rPr lang="en-AU" dirty="0" err="1" smtClean="0"/>
              <a:t>erfassen</a:t>
            </a:r>
            <a:endParaRPr lang="en-GB" dirty="0"/>
          </a:p>
        </p:txBody>
      </p:sp>
      <p:sp>
        <p:nvSpPr>
          <p:cNvPr id="74755" name="Content Placeholder 8"/>
          <p:cNvSpPr>
            <a:spLocks noGrp="1"/>
          </p:cNvSpPr>
          <p:nvPr>
            <p:ph idx="1"/>
          </p:nvPr>
        </p:nvSpPr>
        <p:spPr>
          <a:xfrm>
            <a:off x="685800" y="2636837"/>
            <a:ext cx="4495800" cy="3459163"/>
          </a:xfrm>
        </p:spPr>
        <p:txBody>
          <a:bodyPr/>
          <a:lstStyle/>
          <a:p>
            <a:r>
              <a:rPr lang="de-DE" dirty="0" smtClean="0"/>
              <a:t>So </a:t>
            </a:r>
            <a:r>
              <a:rPr lang="de-DE" dirty="0"/>
              <a:t>sind viele kleine Teile ganz schnell gezählt:</a:t>
            </a:r>
          </a:p>
          <a:p>
            <a:pPr lvl="1"/>
            <a:r>
              <a:rPr lang="de-DE" dirty="0" smtClean="0"/>
              <a:t>Sortiere </a:t>
            </a:r>
            <a:r>
              <a:rPr lang="de-DE" dirty="0"/>
              <a:t>sie in </a:t>
            </a:r>
            <a:r>
              <a:rPr lang="de-DE" dirty="0" smtClean="0"/>
              <a:t>ähnlich </a:t>
            </a:r>
            <a:r>
              <a:rPr lang="de-DE" dirty="0"/>
              <a:t>große Haufen</a:t>
            </a:r>
          </a:p>
          <a:p>
            <a:pPr lvl="1"/>
            <a:r>
              <a:rPr lang="de-DE" dirty="0" smtClean="0"/>
              <a:t>Zähle jeweils die </a:t>
            </a:r>
            <a:r>
              <a:rPr lang="de-DE" dirty="0"/>
              <a:t>Teile in einem Haufen</a:t>
            </a:r>
          </a:p>
          <a:p>
            <a:pPr lvl="1"/>
            <a:r>
              <a:rPr lang="de-DE" dirty="0" smtClean="0"/>
              <a:t>Multipliziere </a:t>
            </a:r>
            <a:r>
              <a:rPr lang="de-DE" dirty="0"/>
              <a:t>das Ergebnis mit der Anzahl der Haufen </a:t>
            </a:r>
          </a:p>
          <a:p>
            <a:r>
              <a:rPr lang="de-DE" dirty="0" smtClean="0"/>
              <a:t>Notiere </a:t>
            </a:r>
            <a:r>
              <a:rPr lang="de-DE" dirty="0"/>
              <a:t>das Ergebnis unter </a:t>
            </a:r>
            <a:r>
              <a:rPr lang="de-DE" dirty="0" smtClean="0"/>
              <a:t>„Fragmente“</a:t>
            </a:r>
            <a:endParaRPr lang="de-DE" dirty="0"/>
          </a:p>
        </p:txBody>
      </p:sp>
      <p:sp>
        <p:nvSpPr>
          <p:cNvPr id="74756" name="Text Placeholder 9"/>
          <p:cNvSpPr>
            <a:spLocks noGrp="1"/>
          </p:cNvSpPr>
          <p:nvPr>
            <p:ph type="body" sz="quarter" idx="12"/>
          </p:nvPr>
        </p:nvSpPr>
        <p:spPr>
          <a:xfrm>
            <a:off x="457200" y="1905000"/>
            <a:ext cx="8153400" cy="533400"/>
          </a:xfrm>
        </p:spPr>
        <p:txBody>
          <a:bodyPr/>
          <a:lstStyle/>
          <a:p>
            <a:r>
              <a:rPr lang="en-US" dirty="0" err="1"/>
              <a:t>Zu</a:t>
            </a:r>
            <a:r>
              <a:rPr lang="en-US" dirty="0"/>
              <a:t> </a:t>
            </a:r>
            <a:r>
              <a:rPr lang="en-US" dirty="0" err="1"/>
              <a:t>klein</a:t>
            </a:r>
            <a:r>
              <a:rPr lang="en-US" dirty="0"/>
              <a:t> </a:t>
            </a:r>
            <a:r>
              <a:rPr lang="en-US" dirty="0" err="1"/>
              <a:t>zum</a:t>
            </a:r>
            <a:r>
              <a:rPr lang="en-US" dirty="0"/>
              <a:t> </a:t>
            </a:r>
            <a:r>
              <a:rPr lang="en-US" dirty="0" err="1"/>
              <a:t>Zählen</a:t>
            </a:r>
            <a:r>
              <a:rPr lang="en-US" dirty="0"/>
              <a:t>?</a:t>
            </a:r>
            <a:endParaRPr lang="en-GB" dirty="0" smtClean="0"/>
          </a:p>
        </p:txBody>
      </p:sp>
      <p:sp>
        <p:nvSpPr>
          <p:cNvPr id="74757" name="Footer Placeholder 4"/>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74760" name="Picture 14"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dirty="0"/>
          </a:p>
        </p:txBody>
      </p:sp>
      <p:sp>
        <p:nvSpPr>
          <p:cNvPr id="76803" name="Content Placeholder 2"/>
          <p:cNvSpPr>
            <a:spLocks noGrp="1"/>
          </p:cNvSpPr>
          <p:nvPr>
            <p:ph idx="1"/>
          </p:nvPr>
        </p:nvSpPr>
        <p:spPr>
          <a:xfrm>
            <a:off x="609600" y="2590800"/>
            <a:ext cx="4495800" cy="3429000"/>
          </a:xfrm>
        </p:spPr>
        <p:txBody>
          <a:bodyPr>
            <a:normAutofit fontScale="92500" lnSpcReduction="10000"/>
          </a:bodyPr>
          <a:lstStyle/>
          <a:p>
            <a:r>
              <a:rPr lang="de-DE" dirty="0" smtClean="0"/>
              <a:t>Ort </a:t>
            </a:r>
            <a:r>
              <a:rPr lang="de-DE" dirty="0"/>
              <a:t>der Datenerhebung</a:t>
            </a:r>
          </a:p>
          <a:p>
            <a:pPr lvl="1"/>
            <a:r>
              <a:rPr lang="de-DE" dirty="0" smtClean="0"/>
              <a:t>Stadt/Ort</a:t>
            </a:r>
            <a:endParaRPr lang="de-DE" dirty="0"/>
          </a:p>
          <a:p>
            <a:pPr lvl="1"/>
            <a:r>
              <a:rPr lang="de-DE" dirty="0" smtClean="0"/>
              <a:t>Bundesland/Provinz</a:t>
            </a:r>
            <a:endParaRPr lang="de-DE" dirty="0"/>
          </a:p>
          <a:p>
            <a:pPr lvl="1"/>
            <a:r>
              <a:rPr lang="de-DE" dirty="0" smtClean="0"/>
              <a:t>Land</a:t>
            </a:r>
            <a:endParaRPr lang="de-DE" dirty="0"/>
          </a:p>
          <a:p>
            <a:r>
              <a:rPr lang="de-DE" dirty="0" err="1" smtClean="0"/>
              <a:t>GPS</a:t>
            </a:r>
            <a:r>
              <a:rPr lang="de-DE" dirty="0" smtClean="0"/>
              <a:t> </a:t>
            </a:r>
            <a:r>
              <a:rPr lang="de-DE" dirty="0"/>
              <a:t>Koordinaten des Ortes der Datenerhebung </a:t>
            </a:r>
          </a:p>
          <a:p>
            <a:pPr lvl="1"/>
            <a:r>
              <a:rPr lang="de-DE" dirty="0" smtClean="0"/>
              <a:t>Präzision </a:t>
            </a:r>
            <a:r>
              <a:rPr lang="de-DE" dirty="0"/>
              <a:t>ist wichtig</a:t>
            </a:r>
          </a:p>
          <a:p>
            <a:pPr lvl="1"/>
            <a:r>
              <a:rPr lang="de-DE" dirty="0" smtClean="0"/>
              <a:t>Verwende </a:t>
            </a:r>
            <a:r>
              <a:rPr lang="de-DE" dirty="0"/>
              <a:t>die interaktive Karte auf dem Online-Formular zur Datenübermittlung oder</a:t>
            </a:r>
          </a:p>
          <a:p>
            <a:pPr lvl="1"/>
            <a:r>
              <a:rPr lang="de-DE" dirty="0" smtClean="0"/>
              <a:t>erfasse </a:t>
            </a:r>
            <a:r>
              <a:rPr lang="de-DE" dirty="0"/>
              <a:t>die </a:t>
            </a:r>
            <a:r>
              <a:rPr lang="de-DE" dirty="0" err="1"/>
              <a:t>GPS</a:t>
            </a:r>
            <a:r>
              <a:rPr lang="de-DE" dirty="0"/>
              <a:t> Koordinaten:</a:t>
            </a:r>
          </a:p>
          <a:p>
            <a:pPr lvl="2"/>
            <a:r>
              <a:rPr lang="de-DE" dirty="0" smtClean="0"/>
              <a:t>WGS84 </a:t>
            </a:r>
            <a:r>
              <a:rPr lang="de-DE" dirty="0"/>
              <a:t>/ Dezimalgrad</a:t>
            </a:r>
          </a:p>
        </p:txBody>
      </p:sp>
      <p:sp>
        <p:nvSpPr>
          <p:cNvPr id="76804" name="Text Placeholder 13"/>
          <p:cNvSpPr>
            <a:spLocks noGrp="1"/>
          </p:cNvSpPr>
          <p:nvPr>
            <p:ph type="body" sz="quarter" idx="12"/>
          </p:nvPr>
        </p:nvSpPr>
        <p:spPr>
          <a:xfrm>
            <a:off x="457200" y="1828800"/>
            <a:ext cx="8153400" cy="685800"/>
          </a:xfrm>
        </p:spPr>
        <p:txBody>
          <a:bodyPr>
            <a:normAutofit lnSpcReduction="10000"/>
          </a:bodyPr>
          <a:lstStyle/>
          <a:p>
            <a:r>
              <a:rPr lang="de-DE" dirty="0"/>
              <a:t>Wenn du deine Daten online meldest, dann musst die folgenden Angaben zum Ort der Datenerhebung machen:</a:t>
            </a:r>
            <a:endParaRPr lang="en-GB" dirty="0" smtClean="0"/>
          </a:p>
        </p:txBody>
      </p:sp>
      <p:sp>
        <p:nvSpPr>
          <p:cNvPr id="76805" name="Footer Placeholder 9"/>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p>
          <a:p>
            <a:pPr fontAlgn="base">
              <a:spcBef>
                <a:spcPct val="0"/>
              </a:spcBef>
              <a:spcAft>
                <a:spcPct val="0"/>
              </a:spcAft>
            </a:pPr>
            <a:r>
              <a:rPr lang="en-AU" dirty="0" err="1" smtClean="0"/>
              <a:t>Leitfaden</a:t>
            </a:r>
            <a:r>
              <a:rPr lang="en-AU" dirty="0" smtClean="0"/>
              <a:t> </a:t>
            </a:r>
            <a:r>
              <a:rPr lang="en-AU" dirty="0" err="1"/>
              <a:t>zur</a:t>
            </a:r>
            <a:r>
              <a:rPr lang="en-AU" dirty="0"/>
              <a:t> </a:t>
            </a:r>
            <a:r>
              <a:rPr lang="en-AU" dirty="0" err="1"/>
              <a:t>Datenerhebung</a:t>
            </a:r>
            <a:endParaRPr lang="en-US" dirty="0" smtClean="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76808"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535237"/>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dirty="0"/>
          </a:p>
        </p:txBody>
      </p:sp>
      <p:sp>
        <p:nvSpPr>
          <p:cNvPr id="41987" name="Content Placeholder 2"/>
          <p:cNvSpPr>
            <a:spLocks noGrp="1"/>
          </p:cNvSpPr>
          <p:nvPr>
            <p:ph idx="1"/>
          </p:nvPr>
        </p:nvSpPr>
        <p:spPr>
          <a:xfrm>
            <a:off x="685800" y="2560637"/>
            <a:ext cx="5410200" cy="3459163"/>
          </a:xfrm>
        </p:spPr>
        <p:txBody>
          <a:bodyPr/>
          <a:lstStyle/>
          <a:p>
            <a:pPr>
              <a:defRPr/>
            </a:pPr>
            <a:r>
              <a:rPr lang="de-DE" dirty="0" smtClean="0">
                <a:solidFill>
                  <a:schemeClr val="accent2">
                    <a:lumMod val="75000"/>
                  </a:schemeClr>
                </a:solidFill>
              </a:rPr>
              <a:t>Zeit</a:t>
            </a:r>
            <a:r>
              <a:rPr lang="de-DE" dirty="0">
                <a:solidFill>
                  <a:schemeClr val="accent2">
                    <a:lumMod val="75000"/>
                  </a:schemeClr>
                </a:solidFill>
              </a:rPr>
              <a:t>, die alle Buddy-Teams </a:t>
            </a:r>
            <a:r>
              <a:rPr lang="de-DE" sz="2400" u="sng" dirty="0">
                <a:solidFill>
                  <a:schemeClr val="accent2">
                    <a:lumMod val="75000"/>
                  </a:schemeClr>
                </a:solidFill>
              </a:rPr>
              <a:t>durchschnittlich</a:t>
            </a:r>
            <a:r>
              <a:rPr lang="de-DE" dirty="0">
                <a:solidFill>
                  <a:schemeClr val="accent2">
                    <a:lumMod val="75000"/>
                  </a:schemeClr>
                </a:solidFill>
              </a:rPr>
              <a:t> mit dem Einsammeln von Müll unter Wasser verbracht </a:t>
            </a:r>
            <a:r>
              <a:rPr lang="de-DE" dirty="0" smtClean="0">
                <a:solidFill>
                  <a:schemeClr val="accent2">
                    <a:lumMod val="75000"/>
                  </a:schemeClr>
                </a:solidFill>
              </a:rPr>
              <a:t>haben</a:t>
            </a:r>
          </a:p>
          <a:p>
            <a:pPr>
              <a:defRPr/>
            </a:pPr>
            <a:r>
              <a:rPr lang="de-DE" dirty="0" smtClean="0"/>
              <a:t>Erfassung </a:t>
            </a:r>
            <a:r>
              <a:rPr lang="de-DE" dirty="0"/>
              <a:t>in Minuten </a:t>
            </a:r>
          </a:p>
          <a:p>
            <a:pPr lvl="1">
              <a:defRPr/>
            </a:pPr>
            <a:r>
              <a:rPr lang="de-DE" dirty="0" smtClean="0"/>
              <a:t>d</a:t>
            </a:r>
            <a:r>
              <a:rPr lang="de-DE" dirty="0"/>
              <a:t>. h. </a:t>
            </a:r>
            <a:r>
              <a:rPr lang="de-DE" dirty="0" smtClean="0"/>
              <a:t>zum Beispiel 45 min oder </a:t>
            </a:r>
            <a:r>
              <a:rPr lang="de-DE" dirty="0"/>
              <a:t>115 </a:t>
            </a:r>
            <a:r>
              <a:rPr lang="de-DE" dirty="0" smtClean="0"/>
              <a:t>min</a:t>
            </a:r>
            <a:endParaRPr lang="de-DE" dirty="0"/>
          </a:p>
          <a:p>
            <a:pPr>
              <a:defRPr/>
            </a:pPr>
            <a:r>
              <a:rPr lang="de-DE" dirty="0" smtClean="0"/>
              <a:t>Ohne </a:t>
            </a:r>
            <a:r>
              <a:rPr lang="de-DE" dirty="0"/>
              <a:t>die Zeit für</a:t>
            </a:r>
          </a:p>
          <a:p>
            <a:pPr lvl="1">
              <a:defRPr/>
            </a:pPr>
            <a:r>
              <a:rPr lang="de-DE" dirty="0" smtClean="0"/>
              <a:t>Schwimmen </a:t>
            </a:r>
            <a:r>
              <a:rPr lang="de-DE" dirty="0"/>
              <a:t>an der Oberfläche</a:t>
            </a:r>
          </a:p>
          <a:p>
            <a:pPr lvl="1">
              <a:defRPr/>
            </a:pPr>
            <a:r>
              <a:rPr lang="de-DE" dirty="0" smtClean="0"/>
              <a:t>Aufstiege/Abstiege</a:t>
            </a:r>
            <a:endParaRPr lang="de-DE" dirty="0"/>
          </a:p>
          <a:p>
            <a:pPr lvl="1">
              <a:defRPr/>
            </a:pPr>
            <a:r>
              <a:rPr lang="de-DE" dirty="0" smtClean="0"/>
              <a:t>Teilnehmer, die nicht tauchen </a:t>
            </a:r>
            <a:endParaRPr lang="de-DE" dirty="0"/>
          </a:p>
          <a:p>
            <a:pPr lvl="1">
              <a:defRPr/>
            </a:pPr>
            <a:r>
              <a:rPr lang="de-DE" dirty="0" smtClean="0"/>
              <a:t>Sortieren </a:t>
            </a:r>
            <a:r>
              <a:rPr lang="de-DE" dirty="0"/>
              <a:t>und Erfassen von Daten</a:t>
            </a:r>
          </a:p>
        </p:txBody>
      </p:sp>
      <p:sp>
        <p:nvSpPr>
          <p:cNvPr id="78852" name="Text Placeholder 18"/>
          <p:cNvSpPr>
            <a:spLocks noGrp="1"/>
          </p:cNvSpPr>
          <p:nvPr>
            <p:ph type="body" sz="quarter" idx="12"/>
          </p:nvPr>
        </p:nvSpPr>
        <p:spPr>
          <a:xfrm>
            <a:off x="457200" y="1905000"/>
            <a:ext cx="8153400" cy="685800"/>
          </a:xfrm>
        </p:spPr>
        <p:txBody>
          <a:bodyPr>
            <a:normAutofit lnSpcReduction="10000"/>
          </a:bodyPr>
          <a:lstStyle/>
          <a:p>
            <a:r>
              <a:rPr lang="de-DE" dirty="0"/>
              <a:t>Achte sorgfältig darauf, dass die Dauer deiner Datenerhebung richtig ermittelt </a:t>
            </a:r>
            <a:r>
              <a:rPr lang="de-DE" dirty="0" smtClean="0"/>
              <a:t>wird: </a:t>
            </a:r>
            <a:endParaRPr lang="en-GB" dirty="0" smtClean="0"/>
          </a:p>
        </p:txBody>
      </p:sp>
      <p:sp>
        <p:nvSpPr>
          <p:cNvPr id="78853"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78856"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dirty="0"/>
          </a:p>
        </p:txBody>
      </p:sp>
      <p:sp>
        <p:nvSpPr>
          <p:cNvPr id="80899" name="Text Placeholder 18"/>
          <p:cNvSpPr>
            <a:spLocks noGrp="1"/>
          </p:cNvSpPr>
          <p:nvPr>
            <p:ph type="body" sz="quarter" idx="12"/>
          </p:nvPr>
        </p:nvSpPr>
        <p:spPr>
          <a:xfrm>
            <a:off x="457200" y="1828800"/>
            <a:ext cx="8153400" cy="520701"/>
          </a:xfrm>
        </p:spPr>
        <p:txBody>
          <a:bodyPr/>
          <a:lstStyle/>
          <a:p>
            <a:r>
              <a:rPr lang="de-DE" dirty="0"/>
              <a:t>Rechenbeispiele zur Ermittlung der Datenerhebungsdauer </a:t>
            </a:r>
            <a:endParaRPr lang="en-GB" dirty="0" smtClean="0"/>
          </a:p>
        </p:txBody>
      </p:sp>
      <p:sp>
        <p:nvSpPr>
          <p:cNvPr id="80900"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pic>
        <p:nvPicPr>
          <p:cNvPr id="80903"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733800" y="2209800"/>
            <a:ext cx="5181600" cy="3810000"/>
          </a:xfrm>
          <a:prstGeom prst="rect">
            <a:avLst/>
          </a:prstGeom>
          <a:noFill/>
          <a:ln w="9525">
            <a:noFill/>
            <a:miter lim="800000"/>
            <a:headEnd/>
            <a:tailEnd/>
          </a:ln>
        </p:spPr>
        <p:txBody>
          <a:bodyPr/>
          <a:lstStyle/>
          <a:p>
            <a:pPr marL="342900" indent="-342900">
              <a:spcBef>
                <a:spcPct val="20000"/>
              </a:spcBef>
              <a:buSzPct val="75000"/>
              <a:defRPr/>
            </a:pPr>
            <a:r>
              <a:rPr lang="en-AU" sz="1700" b="1" dirty="0" err="1">
                <a:solidFill>
                  <a:srgbClr val="376092"/>
                </a:solidFill>
                <a:latin typeface="Arial" panose="020B0604020202020204" pitchFamily="34" charset="0"/>
                <a:cs typeface="Arial" panose="020B0604020202020204" pitchFamily="34" charset="0"/>
              </a:rPr>
              <a:t>Beispiel</a:t>
            </a:r>
            <a:r>
              <a:rPr lang="en-AU" sz="1700" b="1" dirty="0">
                <a:solidFill>
                  <a:srgbClr val="376092"/>
                </a:solidFill>
                <a:latin typeface="Arial" panose="020B0604020202020204" pitchFamily="34" charset="0"/>
                <a:cs typeface="Arial" panose="020B0604020202020204" pitchFamily="34" charset="0"/>
              </a:rPr>
              <a:t> 2</a:t>
            </a:r>
            <a:endParaRPr lang="en-AU" sz="1700" b="1" dirty="0" smtClean="0">
              <a:solidFill>
                <a:srgbClr val="376092"/>
              </a:solidFill>
              <a:latin typeface="Arial" panose="020B0604020202020204" pitchFamily="34" charset="0"/>
              <a:cs typeface="Arial" panose="020B0604020202020204" pitchFamily="34" charset="0"/>
            </a:endParaRPr>
          </a:p>
          <a:p>
            <a:pPr marL="0" lvl="1"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3 </a:t>
            </a:r>
            <a:r>
              <a:rPr lang="en-AU" sz="1700" b="1" dirty="0">
                <a:solidFill>
                  <a:srgbClr val="376092"/>
                </a:solidFill>
                <a:latin typeface="Arial" panose="020B0604020202020204" pitchFamily="34" charset="0"/>
                <a:cs typeface="Arial" panose="020B0604020202020204" pitchFamily="34" charset="0"/>
              </a:rPr>
              <a:t>Buddy-Teams</a:t>
            </a:r>
          </a:p>
          <a:p>
            <a:pPr marL="914400" lvl="3"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Team </a:t>
            </a:r>
            <a:r>
              <a:rPr lang="en-AU" sz="1700" b="1" dirty="0">
                <a:solidFill>
                  <a:srgbClr val="376092"/>
                </a:solidFill>
                <a:latin typeface="Arial" panose="020B0604020202020204" pitchFamily="34" charset="0"/>
                <a:cs typeface="Arial" panose="020B0604020202020204" pitchFamily="34" charset="0"/>
              </a:rPr>
              <a:t>A &amp; B = </a:t>
            </a:r>
            <a:r>
              <a:rPr lang="en-AU" sz="1700" b="1" dirty="0" err="1">
                <a:solidFill>
                  <a:srgbClr val="376092"/>
                </a:solidFill>
                <a:latin typeface="Arial" panose="020B0604020202020204" pitchFamily="34" charset="0"/>
                <a:cs typeface="Arial" panose="020B0604020202020204" pitchFamily="34" charset="0"/>
              </a:rPr>
              <a:t>jeweils</a:t>
            </a:r>
            <a:r>
              <a:rPr lang="en-AU" sz="1700" b="1" dirty="0">
                <a:solidFill>
                  <a:srgbClr val="376092"/>
                </a:solidFill>
                <a:latin typeface="Arial" panose="020B0604020202020204" pitchFamily="34" charset="0"/>
                <a:cs typeface="Arial" panose="020B0604020202020204" pitchFamily="34" charset="0"/>
              </a:rPr>
              <a:t> 2 </a:t>
            </a:r>
            <a:r>
              <a:rPr lang="en-AU" sz="1700" b="1" dirty="0" err="1">
                <a:solidFill>
                  <a:srgbClr val="376092"/>
                </a:solidFill>
                <a:latin typeface="Arial" panose="020B0604020202020204" pitchFamily="34" charset="0"/>
                <a:cs typeface="Arial" panose="020B0604020202020204" pitchFamily="34" charset="0"/>
              </a:rPr>
              <a:t>Taucher</a:t>
            </a:r>
            <a:endParaRPr lang="en-AU" sz="1700" b="1" dirty="0">
              <a:solidFill>
                <a:srgbClr val="376092"/>
              </a:solidFill>
              <a:latin typeface="Arial" panose="020B0604020202020204" pitchFamily="34" charset="0"/>
              <a:cs typeface="Arial" panose="020B0604020202020204" pitchFamily="34" charset="0"/>
            </a:endParaRPr>
          </a:p>
          <a:p>
            <a:pPr marL="914400" lvl="3"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Team </a:t>
            </a:r>
            <a:r>
              <a:rPr lang="en-AU" sz="1700" b="1" dirty="0">
                <a:solidFill>
                  <a:srgbClr val="376092"/>
                </a:solidFill>
                <a:latin typeface="Arial" panose="020B0604020202020204" pitchFamily="34" charset="0"/>
                <a:cs typeface="Arial" panose="020B0604020202020204" pitchFamily="34" charset="0"/>
              </a:rPr>
              <a:t>C = 3 </a:t>
            </a:r>
            <a:r>
              <a:rPr lang="en-AU" sz="1700" b="1" dirty="0" err="1">
                <a:solidFill>
                  <a:srgbClr val="376092"/>
                </a:solidFill>
                <a:latin typeface="Arial" panose="020B0604020202020204" pitchFamily="34" charset="0"/>
                <a:cs typeface="Arial" panose="020B0604020202020204" pitchFamily="34" charset="0"/>
              </a:rPr>
              <a:t>Taucher</a:t>
            </a:r>
            <a:endParaRPr lang="en-AU" sz="17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en-AU" sz="1700" b="1" dirty="0" err="1" smtClean="0">
                <a:solidFill>
                  <a:srgbClr val="376092"/>
                </a:solidFill>
                <a:latin typeface="Arial" panose="020B0604020202020204" pitchFamily="34" charset="0"/>
                <a:cs typeface="Arial" panose="020B0604020202020204" pitchFamily="34" charset="0"/>
              </a:rPr>
              <a:t>Müllsammlung</a:t>
            </a:r>
            <a:r>
              <a:rPr lang="en-AU" sz="1700" b="1" dirty="0" smtClean="0">
                <a:solidFill>
                  <a:srgbClr val="376092"/>
                </a:solidFill>
                <a:latin typeface="Arial" panose="020B0604020202020204" pitchFamily="34" charset="0"/>
                <a:cs typeface="Arial" panose="020B0604020202020204" pitchFamily="34" charset="0"/>
              </a:rPr>
              <a:t> </a:t>
            </a:r>
            <a:r>
              <a:rPr lang="en-AU" sz="1700" b="1" dirty="0" err="1" smtClean="0">
                <a:solidFill>
                  <a:srgbClr val="376092"/>
                </a:solidFill>
                <a:latin typeface="Arial" panose="020B0604020202020204" pitchFamily="34" charset="0"/>
                <a:cs typeface="Arial" panose="020B0604020202020204" pitchFamily="34" charset="0"/>
              </a:rPr>
              <a:t>unter</a:t>
            </a:r>
            <a:r>
              <a:rPr lang="en-AU" sz="1700" b="1" dirty="0" smtClean="0">
                <a:solidFill>
                  <a:srgbClr val="376092"/>
                </a:solidFill>
                <a:latin typeface="Arial" panose="020B0604020202020204" pitchFamily="34" charset="0"/>
                <a:cs typeface="Arial" panose="020B0604020202020204" pitchFamily="34" charset="0"/>
              </a:rPr>
              <a:t> Wasser: </a:t>
            </a:r>
          </a:p>
          <a:p>
            <a:pPr marL="936000"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Buddy-Team A: 		42 min</a:t>
            </a:r>
          </a:p>
          <a:p>
            <a:pPr marL="936000"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Buddy-Team B: 		48 min</a:t>
            </a:r>
          </a:p>
          <a:p>
            <a:pPr marL="936000"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Buddy-Team C: 		51 min</a:t>
            </a:r>
          </a:p>
          <a:p>
            <a:pPr marL="342900" indent="-342900">
              <a:spcBef>
                <a:spcPct val="20000"/>
              </a:spcBef>
              <a:buSzPct val="75000"/>
              <a:buFont typeface="Wingdings" pitchFamily="2" charset="2"/>
              <a:buChar char="l"/>
              <a:defRPr/>
            </a:pPr>
            <a:r>
              <a:rPr lang="en-AU" sz="1700" b="1" dirty="0" err="1" smtClean="0">
                <a:solidFill>
                  <a:srgbClr val="376092"/>
                </a:solidFill>
                <a:latin typeface="Arial" panose="020B0604020202020204" pitchFamily="34" charset="0"/>
                <a:cs typeface="Arial" panose="020B0604020202020204" pitchFamily="34" charset="0"/>
              </a:rPr>
              <a:t>Gesamtdauer</a:t>
            </a:r>
            <a:r>
              <a:rPr lang="en-AU" sz="1700" b="1" dirty="0" smtClean="0">
                <a:solidFill>
                  <a:srgbClr val="376092"/>
                </a:solidFill>
                <a:latin typeface="Arial" panose="020B0604020202020204" pitchFamily="34" charset="0"/>
                <a:cs typeface="Arial" panose="020B0604020202020204" pitchFamily="34" charset="0"/>
              </a:rPr>
              <a:t> </a:t>
            </a:r>
            <a:r>
              <a:rPr lang="en-AU" sz="1700" b="1" dirty="0">
                <a:solidFill>
                  <a:srgbClr val="376092"/>
                </a:solidFill>
                <a:latin typeface="Arial" panose="020B0604020202020204" pitchFamily="34" charset="0"/>
                <a:cs typeface="Arial" panose="020B0604020202020204" pitchFamily="34" charset="0"/>
              </a:rPr>
              <a:t>der </a:t>
            </a:r>
            <a:r>
              <a:rPr lang="en-AU" sz="1700" b="1" dirty="0" err="1">
                <a:solidFill>
                  <a:srgbClr val="376092"/>
                </a:solidFill>
                <a:latin typeface="Arial" panose="020B0604020202020204" pitchFamily="34" charset="0"/>
                <a:cs typeface="Arial" panose="020B0604020202020204" pitchFamily="34" charset="0"/>
              </a:rPr>
              <a:t>Datenerhebung</a:t>
            </a:r>
            <a:r>
              <a:rPr lang="en-AU" sz="1700" b="1" dirty="0">
                <a:solidFill>
                  <a:srgbClr val="376092"/>
                </a:solidFill>
                <a:latin typeface="Arial" panose="020B0604020202020204" pitchFamily="34" charset="0"/>
                <a:cs typeface="Arial" panose="020B0604020202020204" pitchFamily="34" charset="0"/>
              </a:rPr>
              <a:t> = </a:t>
            </a:r>
            <a:r>
              <a:rPr lang="en-AU" sz="1700" b="1" dirty="0" smtClean="0">
                <a:solidFill>
                  <a:srgbClr val="376092"/>
                </a:solidFill>
                <a:latin typeface="Arial" panose="020B0604020202020204" pitchFamily="34" charset="0"/>
                <a:cs typeface="Arial" panose="020B0604020202020204" pitchFamily="34" charset="0"/>
              </a:rPr>
              <a:t>141 min</a:t>
            </a:r>
          </a:p>
          <a:p>
            <a:pPr marL="342900" indent="-342900">
              <a:spcBef>
                <a:spcPct val="20000"/>
              </a:spcBef>
              <a:buSzPct val="75000"/>
              <a:buFont typeface="Wingdings" pitchFamily="2" charset="2"/>
              <a:buChar char="l"/>
              <a:defRPr/>
            </a:pPr>
            <a:r>
              <a:rPr lang="en-AU" sz="1700" b="1" dirty="0" smtClean="0">
                <a:solidFill>
                  <a:srgbClr val="376092"/>
                </a:solidFill>
                <a:latin typeface="Arial" panose="020B0604020202020204" pitchFamily="34" charset="0"/>
                <a:cs typeface="Arial" panose="020B0604020202020204" pitchFamily="34" charset="0"/>
              </a:rPr>
              <a:t>141 </a:t>
            </a:r>
            <a:r>
              <a:rPr lang="en-AU" sz="1700" b="1" dirty="0" err="1">
                <a:solidFill>
                  <a:srgbClr val="376092"/>
                </a:solidFill>
                <a:latin typeface="Arial" panose="020B0604020202020204" pitchFamily="34" charset="0"/>
                <a:cs typeface="Arial" panose="020B0604020202020204" pitchFamily="34" charset="0"/>
              </a:rPr>
              <a:t>Minuten</a:t>
            </a:r>
            <a:r>
              <a:rPr lang="en-AU" sz="1700" b="1" dirty="0">
                <a:solidFill>
                  <a:srgbClr val="376092"/>
                </a:solidFill>
                <a:latin typeface="Arial" panose="020B0604020202020204" pitchFamily="34" charset="0"/>
                <a:cs typeface="Arial" panose="020B0604020202020204" pitchFamily="34" charset="0"/>
              </a:rPr>
              <a:t> : 3 Buddy-Teams = 47 </a:t>
            </a:r>
            <a:r>
              <a:rPr lang="en-AU" sz="1700" b="1" dirty="0" smtClean="0">
                <a:solidFill>
                  <a:srgbClr val="376092"/>
                </a:solidFill>
                <a:latin typeface="Arial" panose="020B0604020202020204" pitchFamily="34" charset="0"/>
                <a:cs typeface="Arial" panose="020B0604020202020204" pitchFamily="34" charset="0"/>
              </a:rPr>
              <a:t>min</a:t>
            </a:r>
          </a:p>
          <a:p>
            <a:pPr marL="342900" indent="-342900">
              <a:spcBef>
                <a:spcPct val="20000"/>
              </a:spcBef>
              <a:buSzPct val="75000"/>
              <a:buFont typeface="Wingdings" pitchFamily="2" charset="2"/>
              <a:buChar char="l"/>
              <a:defRPr/>
            </a:pPr>
            <a:r>
              <a:rPr lang="en-AU" sz="1700" b="1" dirty="0" err="1" smtClean="0">
                <a:solidFill>
                  <a:schemeClr val="accent2">
                    <a:lumMod val="75000"/>
                  </a:schemeClr>
                </a:solidFill>
                <a:latin typeface="Arial" panose="020B0604020202020204" pitchFamily="34" charset="0"/>
                <a:cs typeface="Arial" panose="020B0604020202020204" pitchFamily="34" charset="0"/>
              </a:rPr>
              <a:t>Dauer</a:t>
            </a:r>
            <a:r>
              <a:rPr lang="en-AU" sz="1700" b="1" dirty="0" smtClean="0">
                <a:solidFill>
                  <a:schemeClr val="accent2">
                    <a:lumMod val="75000"/>
                  </a:schemeClr>
                </a:solidFill>
                <a:latin typeface="Arial" panose="020B0604020202020204" pitchFamily="34" charset="0"/>
                <a:cs typeface="Arial" panose="020B0604020202020204" pitchFamily="34" charset="0"/>
              </a:rPr>
              <a:t> </a:t>
            </a:r>
            <a:r>
              <a:rPr lang="en-AU" sz="1700" b="1" dirty="0">
                <a:solidFill>
                  <a:schemeClr val="accent2">
                    <a:lumMod val="75000"/>
                  </a:schemeClr>
                </a:solidFill>
                <a:latin typeface="Arial" panose="020B0604020202020204" pitchFamily="34" charset="0"/>
                <a:cs typeface="Arial" panose="020B0604020202020204" pitchFamily="34" charset="0"/>
              </a:rPr>
              <a:t>der </a:t>
            </a:r>
            <a:r>
              <a:rPr lang="en-AU" sz="1700" b="1" dirty="0" err="1">
                <a:solidFill>
                  <a:schemeClr val="accent2">
                    <a:lumMod val="75000"/>
                  </a:schemeClr>
                </a:solidFill>
                <a:latin typeface="Arial" panose="020B0604020202020204" pitchFamily="34" charset="0"/>
                <a:cs typeface="Arial" panose="020B0604020202020204" pitchFamily="34" charset="0"/>
              </a:rPr>
              <a:t>Datenerhebung</a:t>
            </a:r>
            <a:r>
              <a:rPr lang="en-AU" sz="1700" b="1" dirty="0">
                <a:solidFill>
                  <a:schemeClr val="accent2">
                    <a:lumMod val="75000"/>
                  </a:schemeClr>
                </a:solidFill>
                <a:latin typeface="Arial" panose="020B0604020202020204" pitchFamily="34" charset="0"/>
                <a:cs typeface="Arial" panose="020B0604020202020204" pitchFamily="34" charset="0"/>
              </a:rPr>
              <a:t> = 47 </a:t>
            </a:r>
            <a:r>
              <a:rPr lang="en-AU" sz="1700" b="1" dirty="0" err="1">
                <a:solidFill>
                  <a:schemeClr val="accent2">
                    <a:lumMod val="75000"/>
                  </a:schemeClr>
                </a:solidFill>
                <a:latin typeface="Arial" panose="020B0604020202020204" pitchFamily="34" charset="0"/>
                <a:cs typeface="Arial" panose="020B0604020202020204" pitchFamily="34" charset="0"/>
              </a:rPr>
              <a:t>Minuten</a:t>
            </a:r>
            <a:endParaRPr lang="en-AU" sz="1700"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228600" y="2209800"/>
            <a:ext cx="3429000" cy="3733800"/>
          </a:xfrm>
        </p:spPr>
        <p:txBody>
          <a:bodyPr>
            <a:normAutofit/>
          </a:bodyPr>
          <a:lstStyle/>
          <a:p>
            <a:pPr>
              <a:buNone/>
              <a:defRPr/>
            </a:pPr>
            <a:r>
              <a:rPr lang="en-AU" sz="1700" dirty="0" err="1"/>
              <a:t>Beispiel</a:t>
            </a:r>
            <a:r>
              <a:rPr lang="en-AU" sz="1700" dirty="0"/>
              <a:t> </a:t>
            </a:r>
            <a:r>
              <a:rPr lang="en-AU" sz="1700" dirty="0" smtClean="0"/>
              <a:t>1</a:t>
            </a:r>
          </a:p>
          <a:p>
            <a:pPr>
              <a:defRPr/>
            </a:pPr>
            <a:r>
              <a:rPr lang="de-DE" sz="1700" dirty="0" smtClean="0"/>
              <a:t>1 </a:t>
            </a:r>
            <a:r>
              <a:rPr lang="de-DE" sz="1700" dirty="0"/>
              <a:t>Buddy-Team mit 2 Tauchern </a:t>
            </a:r>
          </a:p>
          <a:p>
            <a:pPr>
              <a:defRPr/>
            </a:pPr>
            <a:r>
              <a:rPr lang="de-DE" sz="1700" dirty="0" smtClean="0"/>
              <a:t>Müllsammlung </a:t>
            </a:r>
            <a:r>
              <a:rPr lang="de-DE" sz="1700" dirty="0"/>
              <a:t>unter Wasser:</a:t>
            </a:r>
          </a:p>
          <a:p>
            <a:pPr lvl="1">
              <a:defRPr/>
            </a:pPr>
            <a:r>
              <a:rPr lang="de-DE" sz="1700" dirty="0" smtClean="0"/>
              <a:t>43 </a:t>
            </a:r>
            <a:r>
              <a:rPr lang="de-DE" sz="1700" dirty="0"/>
              <a:t>min</a:t>
            </a:r>
          </a:p>
          <a:p>
            <a:pPr>
              <a:defRPr/>
            </a:pPr>
            <a:r>
              <a:rPr lang="de-DE" sz="1700" dirty="0" smtClean="0"/>
              <a:t>Keine </a:t>
            </a:r>
            <a:r>
              <a:rPr lang="de-DE" sz="1700" dirty="0"/>
              <a:t>weiteren Taucher bei der Datenerhebung</a:t>
            </a:r>
          </a:p>
          <a:p>
            <a:pPr>
              <a:defRPr/>
            </a:pPr>
            <a:r>
              <a:rPr lang="de-DE" sz="1700" dirty="0" smtClean="0">
                <a:solidFill>
                  <a:schemeClr val="accent2">
                    <a:lumMod val="75000"/>
                  </a:schemeClr>
                </a:solidFill>
              </a:rPr>
              <a:t>Dauer </a:t>
            </a:r>
            <a:r>
              <a:rPr lang="de-DE" sz="1700" dirty="0">
                <a:solidFill>
                  <a:schemeClr val="accent2">
                    <a:lumMod val="75000"/>
                  </a:schemeClr>
                </a:solidFill>
              </a:rPr>
              <a:t>der Datenerhebung = 43 Minuten</a:t>
            </a:r>
            <a:endParaRPr lang="en-GB" sz="1700"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dirty="0"/>
          </a:p>
        </p:txBody>
      </p:sp>
      <p:sp>
        <p:nvSpPr>
          <p:cNvPr id="82947" name="Content Placeholder 8"/>
          <p:cNvSpPr>
            <a:spLocks noGrp="1"/>
          </p:cNvSpPr>
          <p:nvPr>
            <p:ph idx="1"/>
          </p:nvPr>
        </p:nvSpPr>
        <p:spPr>
          <a:xfrm>
            <a:off x="685800" y="2209800"/>
            <a:ext cx="4114800" cy="3733800"/>
          </a:xfrm>
        </p:spPr>
        <p:txBody>
          <a:bodyPr/>
          <a:lstStyle/>
          <a:p>
            <a:r>
              <a:rPr lang="de-DE" dirty="0" smtClean="0"/>
              <a:t>Anzahl </a:t>
            </a:r>
            <a:r>
              <a:rPr lang="de-DE" dirty="0"/>
              <a:t>der Teilnehmer</a:t>
            </a:r>
          </a:p>
          <a:p>
            <a:pPr lvl="1"/>
            <a:r>
              <a:rPr lang="de-DE" dirty="0" smtClean="0"/>
              <a:t>Zähle </a:t>
            </a:r>
            <a:r>
              <a:rPr lang="de-DE" dirty="0"/>
              <a:t>nur Taucher, die unter Wasser Müll sammeln</a:t>
            </a:r>
          </a:p>
          <a:p>
            <a:pPr lvl="1"/>
            <a:r>
              <a:rPr lang="de-DE" dirty="0" smtClean="0"/>
              <a:t>Zähle </a:t>
            </a:r>
            <a:r>
              <a:rPr lang="de-DE" dirty="0"/>
              <a:t>einzelne Taucher</a:t>
            </a:r>
          </a:p>
          <a:p>
            <a:pPr lvl="1"/>
            <a:r>
              <a:rPr lang="de-DE" dirty="0" smtClean="0"/>
              <a:t>Zähle </a:t>
            </a:r>
            <a:r>
              <a:rPr lang="de-DE" dirty="0"/>
              <a:t>keine Teilnehmer, die nicht tauchen </a:t>
            </a:r>
          </a:p>
          <a:p>
            <a:r>
              <a:rPr lang="de-DE" dirty="0" smtClean="0"/>
              <a:t>Seegang</a:t>
            </a:r>
            <a:endParaRPr lang="de-DE" dirty="0"/>
          </a:p>
          <a:p>
            <a:pPr lvl="1"/>
            <a:r>
              <a:rPr lang="de-DE" dirty="0" smtClean="0"/>
              <a:t>Ruhig</a:t>
            </a:r>
            <a:r>
              <a:rPr lang="de-DE" dirty="0"/>
              <a:t>, schwach, leicht oder </a:t>
            </a:r>
            <a:r>
              <a:rPr lang="de-DE" dirty="0" smtClean="0"/>
              <a:t>mäßig </a:t>
            </a:r>
            <a:r>
              <a:rPr lang="de-DE" dirty="0"/>
              <a:t>bis grob</a:t>
            </a:r>
          </a:p>
          <a:p>
            <a:pPr lvl="1"/>
            <a:r>
              <a:rPr lang="de-DE" dirty="0" smtClean="0"/>
              <a:t>Siehe </a:t>
            </a:r>
            <a:r>
              <a:rPr lang="de-DE" dirty="0"/>
              <a:t>Leitfaden zur Datenerhebung oder Datenkarte für weitere Infos</a:t>
            </a:r>
          </a:p>
        </p:txBody>
      </p:sp>
      <p:sp>
        <p:nvSpPr>
          <p:cNvPr id="82948" name="Text Placeholder 9"/>
          <p:cNvSpPr>
            <a:spLocks noGrp="1"/>
          </p:cNvSpPr>
          <p:nvPr>
            <p:ph type="body" sz="quarter" idx="12"/>
          </p:nvPr>
        </p:nvSpPr>
        <p:spPr>
          <a:xfrm>
            <a:off x="457200" y="1828800"/>
            <a:ext cx="8153400" cy="520701"/>
          </a:xfrm>
        </p:spPr>
        <p:txBody>
          <a:bodyPr/>
          <a:lstStyle/>
          <a:p>
            <a:r>
              <a:rPr lang="de-DE" dirty="0"/>
              <a:t>Weitere Informationen zu deiner Datenerhebung</a:t>
            </a:r>
            <a:endParaRPr lang="en-AU" dirty="0" smtClean="0"/>
          </a:p>
        </p:txBody>
      </p:sp>
      <p:sp>
        <p:nvSpPr>
          <p:cNvPr id="82949" name="Text Placeholder 20"/>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82950"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35585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dirty="0"/>
          </a:p>
        </p:txBody>
      </p:sp>
      <p:sp>
        <p:nvSpPr>
          <p:cNvPr id="84995" name="Content Placeholder 8"/>
          <p:cNvSpPr>
            <a:spLocks noGrp="1"/>
          </p:cNvSpPr>
          <p:nvPr>
            <p:ph idx="1"/>
          </p:nvPr>
        </p:nvSpPr>
        <p:spPr>
          <a:xfrm>
            <a:off x="685800" y="2362200"/>
            <a:ext cx="4114800" cy="3733800"/>
          </a:xfrm>
        </p:spPr>
        <p:txBody>
          <a:bodyPr>
            <a:normAutofit fontScale="92500" lnSpcReduction="20000"/>
          </a:bodyPr>
          <a:lstStyle/>
          <a:p>
            <a:r>
              <a:rPr lang="de-DE" dirty="0" smtClean="0"/>
              <a:t>Melde </a:t>
            </a:r>
            <a:r>
              <a:rPr lang="de-DE" dirty="0"/>
              <a:t>das genaue Gebiet deiner Datenerhebung, damit wir einen Eindruck der Mülldichte an deinem Ort bekommen:</a:t>
            </a:r>
          </a:p>
          <a:p>
            <a:pPr lvl="1"/>
            <a:r>
              <a:rPr lang="de-DE" dirty="0" smtClean="0"/>
              <a:t>Dafür gibt es ein </a:t>
            </a:r>
            <a:r>
              <a:rPr lang="de-DE" dirty="0"/>
              <a:t>einfaches, aber präzises </a:t>
            </a:r>
            <a:r>
              <a:rPr lang="de-DE" dirty="0" smtClean="0">
                <a:hlinkClick r:id="rId3"/>
              </a:rPr>
              <a:t>Online-Tool</a:t>
            </a:r>
            <a:endParaRPr lang="de-DE" dirty="0"/>
          </a:p>
          <a:p>
            <a:pPr lvl="1"/>
            <a:r>
              <a:rPr lang="de-DE" dirty="0" smtClean="0"/>
              <a:t>In Quadratmeter </a:t>
            </a:r>
            <a:r>
              <a:rPr lang="de-DE" dirty="0"/>
              <a:t>oder Quadratfuß</a:t>
            </a:r>
          </a:p>
          <a:p>
            <a:endParaRPr lang="en-US" dirty="0" smtClean="0"/>
          </a:p>
          <a:p>
            <a:r>
              <a:rPr lang="de-DE" dirty="0" smtClean="0"/>
              <a:t>Du </a:t>
            </a:r>
            <a:r>
              <a:rPr lang="de-DE" dirty="0"/>
              <a:t>kannst das Online-Tool nicht verwenden?</a:t>
            </a:r>
          </a:p>
          <a:p>
            <a:pPr lvl="1"/>
            <a:r>
              <a:rPr lang="de-DE" dirty="0" smtClean="0"/>
              <a:t>Berechne </a:t>
            </a:r>
            <a:r>
              <a:rPr lang="de-DE" dirty="0"/>
              <a:t>das Gebiet durch Multiplizieren von Länge und Breite</a:t>
            </a:r>
          </a:p>
          <a:p>
            <a:pPr lvl="1"/>
            <a:r>
              <a:rPr lang="de-DE" dirty="0" smtClean="0"/>
              <a:t>Wenn </a:t>
            </a:r>
            <a:r>
              <a:rPr lang="de-DE" dirty="0"/>
              <a:t>nicht anders möglich, dann schätze die Größe</a:t>
            </a:r>
          </a:p>
          <a:p>
            <a:pPr lvl="1"/>
            <a:endParaRPr lang="en-AU" dirty="0" smtClean="0"/>
          </a:p>
        </p:txBody>
      </p:sp>
      <p:sp>
        <p:nvSpPr>
          <p:cNvPr id="84996" name="Text Placeholder 9"/>
          <p:cNvSpPr>
            <a:spLocks noGrp="1"/>
          </p:cNvSpPr>
          <p:nvPr>
            <p:ph type="body" sz="quarter" idx="12"/>
          </p:nvPr>
        </p:nvSpPr>
        <p:spPr>
          <a:xfrm>
            <a:off x="457200" y="1828800"/>
            <a:ext cx="8153400" cy="501650"/>
          </a:xfrm>
        </p:spPr>
        <p:txBody>
          <a:bodyPr/>
          <a:lstStyle/>
          <a:p>
            <a:r>
              <a:rPr lang="de-DE" dirty="0"/>
              <a:t>Weitere Informationen zu deiner Datenerhebung</a:t>
            </a:r>
            <a:endParaRPr lang="en-AU" dirty="0" smtClean="0"/>
          </a:p>
        </p:txBody>
      </p:sp>
      <p:sp>
        <p:nvSpPr>
          <p:cNvPr id="84997" name="Text Placeholder 20"/>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84998"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de-DE" sz="1400" b="1" dirty="0">
                <a:solidFill>
                  <a:srgbClr val="376092"/>
                </a:solidFill>
                <a:latin typeface="Arial" panose="020B0604020202020204" pitchFamily="34" charset="0"/>
                <a:cs typeface="Arial" panose="020B0604020202020204" pitchFamily="34" charset="0"/>
              </a:rPr>
              <a:t>Verwende zur Vermessung des Gebiets ein Online-Tool</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err="1"/>
              <a:t>Wir</a:t>
            </a:r>
            <a:r>
              <a:rPr lang="en-GB" dirty="0"/>
              <a:t> </a:t>
            </a:r>
            <a:r>
              <a:rPr lang="en-GB" dirty="0" err="1"/>
              <a:t>sprechen</a:t>
            </a:r>
            <a:r>
              <a:rPr lang="en-GB" dirty="0"/>
              <a:t> </a:t>
            </a:r>
            <a:r>
              <a:rPr lang="en-GB" dirty="0" err="1"/>
              <a:t>über</a:t>
            </a:r>
            <a:r>
              <a:rPr lang="en-GB" dirty="0"/>
              <a:t> . </a:t>
            </a:r>
            <a:r>
              <a:rPr lang="en-GB" dirty="0" smtClean="0"/>
              <a:t>. .</a:t>
            </a:r>
            <a:endParaRPr lang="en-GB" dirty="0"/>
          </a:p>
        </p:txBody>
      </p:sp>
      <p:sp>
        <p:nvSpPr>
          <p:cNvPr id="15363" name="Content Placeholder 2"/>
          <p:cNvSpPr>
            <a:spLocks noGrp="1"/>
          </p:cNvSpPr>
          <p:nvPr>
            <p:ph idx="1"/>
          </p:nvPr>
        </p:nvSpPr>
        <p:spPr>
          <a:xfrm>
            <a:off x="762000" y="3322638"/>
            <a:ext cx="4495800" cy="3459162"/>
          </a:xfrm>
        </p:spPr>
        <p:txBody>
          <a:bodyPr/>
          <a:lstStyle/>
          <a:p>
            <a:r>
              <a:rPr lang="de-DE" dirty="0" smtClean="0">
                <a:latin typeface="Arial" charset="0"/>
                <a:cs typeface="Arial" charset="0"/>
              </a:rPr>
              <a:t>Schritt </a:t>
            </a:r>
            <a:r>
              <a:rPr lang="de-DE" dirty="0">
                <a:latin typeface="Arial" charset="0"/>
                <a:cs typeface="Arial" charset="0"/>
              </a:rPr>
              <a:t>1: Wiegen</a:t>
            </a:r>
          </a:p>
          <a:p>
            <a:r>
              <a:rPr lang="de-DE" dirty="0" smtClean="0">
                <a:latin typeface="Arial" charset="0"/>
                <a:cs typeface="Arial" charset="0"/>
              </a:rPr>
              <a:t>Schritt </a:t>
            </a:r>
            <a:r>
              <a:rPr lang="de-DE" dirty="0">
                <a:latin typeface="Arial" charset="0"/>
                <a:cs typeface="Arial" charset="0"/>
              </a:rPr>
              <a:t>2: Sortieren</a:t>
            </a:r>
          </a:p>
          <a:p>
            <a:r>
              <a:rPr lang="de-DE" dirty="0" smtClean="0">
                <a:latin typeface="Arial" charset="0"/>
                <a:cs typeface="Arial" charset="0"/>
              </a:rPr>
              <a:t>Schritt </a:t>
            </a:r>
            <a:r>
              <a:rPr lang="de-DE" dirty="0">
                <a:latin typeface="Arial" charset="0"/>
                <a:cs typeface="Arial" charset="0"/>
              </a:rPr>
              <a:t>3: Daten erfassen</a:t>
            </a:r>
          </a:p>
          <a:p>
            <a:r>
              <a:rPr lang="de-DE" dirty="0" smtClean="0">
                <a:latin typeface="Arial" charset="0"/>
                <a:cs typeface="Arial" charset="0"/>
              </a:rPr>
              <a:t>Schritt </a:t>
            </a:r>
            <a:r>
              <a:rPr lang="de-DE" dirty="0">
                <a:latin typeface="Arial" charset="0"/>
                <a:cs typeface="Arial" charset="0"/>
              </a:rPr>
              <a:t>4: Entsorgen</a:t>
            </a:r>
          </a:p>
          <a:p>
            <a:r>
              <a:rPr lang="de-DE" dirty="0" smtClean="0">
                <a:latin typeface="Arial" charset="0"/>
                <a:cs typeface="Arial" charset="0"/>
              </a:rPr>
              <a:t>Schritt </a:t>
            </a:r>
            <a:r>
              <a:rPr lang="de-DE" dirty="0">
                <a:latin typeface="Arial" charset="0"/>
                <a:cs typeface="Arial" charset="0"/>
              </a:rPr>
              <a:t>5: Melden</a:t>
            </a:r>
          </a:p>
        </p:txBody>
      </p:sp>
      <p:sp>
        <p:nvSpPr>
          <p:cNvPr id="15364" name="Text Placeholder 3"/>
          <p:cNvSpPr>
            <a:spLocks noGrp="1"/>
          </p:cNvSpPr>
          <p:nvPr>
            <p:ph type="body" sz="quarter" idx="12"/>
          </p:nvPr>
        </p:nvSpPr>
        <p:spPr>
          <a:xfrm>
            <a:off x="457200" y="1951038"/>
            <a:ext cx="7848600" cy="685800"/>
          </a:xfrm>
        </p:spPr>
        <p:txBody>
          <a:bodyPr>
            <a:normAutofit/>
          </a:bodyPr>
          <a:lstStyle/>
          <a:p>
            <a:r>
              <a:rPr lang="de-DE" dirty="0">
                <a:latin typeface="Arial" charset="0"/>
                <a:cs typeface="Arial" charset="0"/>
              </a:rPr>
              <a:t>ABSCHNITT 3: Sorge dafür, dass deine Datenerhebung </a:t>
            </a:r>
            <a:r>
              <a:rPr lang="de-DE" dirty="0" smtClean="0">
                <a:latin typeface="Arial" charset="0"/>
                <a:cs typeface="Arial" charset="0"/>
              </a:rPr>
              <a:t>zählt</a:t>
            </a:r>
            <a:endParaRPr lang="en-GB" dirty="0" smtClean="0">
              <a:latin typeface="Arial" charset="0"/>
              <a:cs typeface="Arial" charset="0"/>
            </a:endParaRPr>
          </a:p>
        </p:txBody>
      </p:sp>
      <p:sp>
        <p:nvSpPr>
          <p:cNvPr id="15365" name="Footer Placeholder 5"/>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p>
          <a:p>
            <a:pPr fontAlgn="base">
              <a:spcBef>
                <a:spcPct val="0"/>
              </a:spcBef>
              <a:spcAft>
                <a:spcPct val="0"/>
              </a:spcAft>
            </a:pPr>
            <a:r>
              <a:rPr lang="en-AU" dirty="0" err="1" smtClean="0">
                <a:latin typeface="Arial" charset="0"/>
                <a:cs typeface="Arial" charset="0"/>
              </a:rPr>
              <a:t>Leitfaden</a:t>
            </a:r>
            <a:r>
              <a:rPr lang="en-AU" dirty="0" smtClean="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en-US" dirty="0" err="1">
                <a:latin typeface="Arial" charset="0"/>
                <a:cs typeface="Arial" charset="0"/>
              </a:rPr>
              <a:t>Willkommen</a:t>
            </a:r>
            <a:endParaRPr lang="en-GB" dirty="0"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ABSCHNITT</a:t>
            </a:r>
            <a:r>
              <a:rPr lang="en-US" b="1" dirty="0">
                <a:solidFill>
                  <a:schemeClr val="tx2"/>
                </a:solidFill>
                <a:latin typeface="Arial" panose="020B0604020202020204" pitchFamily="34" charset="0"/>
                <a:cs typeface="Arial" panose="020B0604020202020204" pitchFamily="34" charset="0"/>
              </a:rPr>
              <a:t> 3 </a:t>
            </a:r>
            <a:r>
              <a:rPr lang="en-US" b="1" dirty="0" err="1">
                <a:solidFill>
                  <a:schemeClr val="tx2"/>
                </a:solidFill>
                <a:latin typeface="Arial" panose="020B0604020202020204" pitchFamily="34" charset="0"/>
                <a:cs typeface="Arial" panose="020B0604020202020204" pitchFamily="34" charset="0"/>
              </a:rPr>
              <a:t>Daten</a:t>
            </a:r>
            <a:r>
              <a:rPr lang="en-US" b="1" dirty="0">
                <a:solidFill>
                  <a:schemeClr val="tx2"/>
                </a:solidFill>
                <a:latin typeface="Arial" panose="020B0604020202020204" pitchFamily="34" charset="0"/>
                <a:cs typeface="Arial" panose="020B0604020202020204" pitchFamily="34" charset="0"/>
              </a:rPr>
              <a:t> </a:t>
            </a:r>
            <a:r>
              <a:rPr lang="en-US" b="1" dirty="0" err="1">
                <a:solidFill>
                  <a:schemeClr val="tx2"/>
                </a:solidFill>
                <a:latin typeface="Arial" panose="020B0604020202020204" pitchFamily="34" charset="0"/>
                <a:cs typeface="Arial" panose="020B0604020202020204" pitchFamily="34" charset="0"/>
              </a:rPr>
              <a:t>melden</a:t>
            </a:r>
            <a:endParaRPr lang="en-GB" b="1" dirty="0">
              <a:solidFill>
                <a:schemeClr val="tx2"/>
              </a:solidFill>
              <a:latin typeface="Arial" panose="020B0604020202020204" pitchFamily="34" charset="0"/>
              <a:cs typeface="Arial" panose="020B0604020202020204" pitchFamily="34" charset="0"/>
            </a:endParaRPr>
          </a:p>
        </p:txBody>
      </p:sp>
      <p:sp>
        <p:nvSpPr>
          <p:cNvPr id="15370" name="Text Placeholder 28"/>
          <p:cNvSpPr txBox="1">
            <a:spLocks/>
          </p:cNvSpPr>
          <p:nvPr/>
        </p:nvSpPr>
        <p:spPr bwMode="auto">
          <a:xfrm>
            <a:off x="762000" y="28956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Die </a:t>
            </a:r>
            <a:r>
              <a:rPr lang="en-AU" b="1" dirty="0" err="1">
                <a:solidFill>
                  <a:srgbClr val="376092"/>
                </a:solidFill>
                <a:latin typeface="Arial" panose="020B0604020202020204" pitchFamily="34" charset="0"/>
                <a:cs typeface="Arial" panose="020B0604020202020204" pitchFamily="34" charset="0"/>
              </a:rPr>
              <a:t>Meldung</a:t>
            </a:r>
            <a:r>
              <a:rPr lang="en-AU" b="1" dirty="0">
                <a:solidFill>
                  <a:srgbClr val="376092"/>
                </a:solidFill>
                <a:latin typeface="Arial" panose="020B0604020202020204" pitchFamily="34" charset="0"/>
                <a:cs typeface="Arial" panose="020B0604020202020204" pitchFamily="34" charset="0"/>
              </a:rPr>
              <a:t> der </a:t>
            </a:r>
            <a:r>
              <a:rPr lang="en-AU" b="1" dirty="0" err="1">
                <a:solidFill>
                  <a:srgbClr val="376092"/>
                </a:solidFill>
                <a:latin typeface="Arial" panose="020B0604020202020204" pitchFamily="34" charset="0"/>
                <a:cs typeface="Arial" panose="020B0604020202020204" pitchFamily="34" charset="0"/>
              </a:rPr>
              <a:t>Daten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lang="en-GB" dirty="0"/>
          </a:p>
        </p:txBody>
      </p:sp>
      <p:sp>
        <p:nvSpPr>
          <p:cNvPr id="87043" name="Content Placeholder 2"/>
          <p:cNvSpPr>
            <a:spLocks noGrp="1"/>
          </p:cNvSpPr>
          <p:nvPr>
            <p:ph idx="1"/>
          </p:nvPr>
        </p:nvSpPr>
        <p:spPr>
          <a:xfrm>
            <a:off x="5181600" y="2362200"/>
            <a:ext cx="3581400" cy="3459163"/>
          </a:xfrm>
        </p:spPr>
        <p:txBody>
          <a:bodyPr>
            <a:normAutofit/>
          </a:bodyPr>
          <a:lstStyle/>
          <a:p>
            <a:pPr marL="0" indent="0">
              <a:buNone/>
            </a:pPr>
            <a:r>
              <a:rPr lang="de-DE" dirty="0" smtClean="0"/>
              <a:t>Ökosystem</a:t>
            </a:r>
            <a:endParaRPr lang="de-DE" dirty="0"/>
          </a:p>
          <a:p>
            <a:pPr lvl="1"/>
            <a:r>
              <a:rPr lang="de-DE" dirty="0" smtClean="0"/>
              <a:t>Ökosystem</a:t>
            </a:r>
            <a:r>
              <a:rPr lang="de-DE" dirty="0"/>
              <a:t>, in dem deine Datenerhebung stattgefunden hat</a:t>
            </a:r>
          </a:p>
          <a:p>
            <a:r>
              <a:rPr lang="de-DE" dirty="0" smtClean="0"/>
              <a:t>Korallenriff</a:t>
            </a:r>
            <a:endParaRPr lang="de-DE" dirty="0"/>
          </a:p>
          <a:p>
            <a:r>
              <a:rPr lang="de-DE" dirty="0" smtClean="0"/>
              <a:t>Felsenriff</a:t>
            </a:r>
            <a:endParaRPr lang="de-DE" dirty="0"/>
          </a:p>
          <a:p>
            <a:r>
              <a:rPr lang="de-DE" dirty="0" err="1" smtClean="0"/>
              <a:t>Kelp</a:t>
            </a:r>
            <a:endParaRPr lang="de-DE" dirty="0"/>
          </a:p>
          <a:p>
            <a:r>
              <a:rPr lang="de-DE" dirty="0" smtClean="0"/>
              <a:t>Mangroven</a:t>
            </a:r>
            <a:endParaRPr lang="de-DE" dirty="0"/>
          </a:p>
          <a:p>
            <a:r>
              <a:rPr lang="de-DE" dirty="0" smtClean="0"/>
              <a:t>Seegras</a:t>
            </a:r>
            <a:endParaRPr lang="de-DE" dirty="0"/>
          </a:p>
          <a:p>
            <a:r>
              <a:rPr lang="de-DE" dirty="0" smtClean="0"/>
              <a:t>Anderes </a:t>
            </a:r>
            <a:r>
              <a:rPr lang="de-DE" dirty="0"/>
              <a:t>(bitte beschreiben)</a:t>
            </a:r>
          </a:p>
        </p:txBody>
      </p:sp>
      <p:sp>
        <p:nvSpPr>
          <p:cNvPr id="87044" name="Text Placeholder 3"/>
          <p:cNvSpPr>
            <a:spLocks noGrp="1"/>
          </p:cNvSpPr>
          <p:nvPr>
            <p:ph type="body" sz="quarter" idx="12"/>
          </p:nvPr>
        </p:nvSpPr>
        <p:spPr>
          <a:xfrm>
            <a:off x="457200" y="1828800"/>
            <a:ext cx="8153400" cy="685800"/>
          </a:xfrm>
        </p:spPr>
        <p:txBody>
          <a:bodyPr/>
          <a:lstStyle/>
          <a:p>
            <a:r>
              <a:rPr lang="de-DE" dirty="0"/>
              <a:t>Weitere Informationen zu deiner Datenerhebung</a:t>
            </a:r>
            <a:endParaRPr lang="en-GB" dirty="0" smtClean="0"/>
          </a:p>
        </p:txBody>
      </p:sp>
      <p:sp>
        <p:nvSpPr>
          <p:cNvPr id="87045"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87046"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457200" y="2362200"/>
            <a:ext cx="4495800" cy="3657600"/>
          </a:xfrm>
          <a:prstGeom prst="rect">
            <a:avLst/>
          </a:prstGeom>
          <a:noFill/>
          <a:ln w="9525">
            <a:noFill/>
            <a:miter lim="800000"/>
            <a:headEnd/>
            <a:tailEnd/>
          </a:ln>
        </p:spPr>
        <p:txBody>
          <a:bodyPr/>
          <a:lstStyle/>
          <a:p>
            <a:pPr>
              <a:spcBef>
                <a:spcPct val="20000"/>
              </a:spcBef>
              <a:buSzPct val="75000"/>
            </a:pPr>
            <a:r>
              <a:rPr lang="de-DE" b="1" dirty="0" smtClean="0">
                <a:solidFill>
                  <a:srgbClr val="376092"/>
                </a:solidFill>
                <a:latin typeface="Arial" panose="020B0604020202020204" pitchFamily="34" charset="0"/>
                <a:cs typeface="Arial" panose="020B0604020202020204" pitchFamily="34" charset="0"/>
              </a:rPr>
              <a:t>Hauptsächliche </a:t>
            </a:r>
            <a:r>
              <a:rPr lang="de-DE" b="1" dirty="0">
                <a:solidFill>
                  <a:srgbClr val="376092"/>
                </a:solidFill>
                <a:latin typeface="Arial" panose="020B0604020202020204" pitchFamily="34" charset="0"/>
                <a:cs typeface="Arial" panose="020B0604020202020204" pitchFamily="34" charset="0"/>
              </a:rPr>
              <a:t>Bodenbeschaffenheit</a:t>
            </a:r>
          </a:p>
          <a:p>
            <a:pPr marL="800100" lvl="1"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Meeresgrund</a:t>
            </a:r>
            <a:r>
              <a:rPr lang="de-DE" b="1" dirty="0">
                <a:solidFill>
                  <a:srgbClr val="376092"/>
                </a:solidFill>
                <a:latin typeface="Arial" panose="020B0604020202020204" pitchFamily="34" charset="0"/>
                <a:cs typeface="Arial" panose="020B0604020202020204" pitchFamily="34" charset="0"/>
              </a:rPr>
              <a:t>, über dem während der Datenerhebung die meiste Zeit verbracht wurde</a:t>
            </a: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Sand</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Schlamm</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Kies</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Felsen</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Korallen</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Seegras</a:t>
            </a:r>
            <a:endParaRPr lang="de-DE"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b="1" dirty="0" smtClean="0">
                <a:solidFill>
                  <a:srgbClr val="376092"/>
                </a:solidFill>
                <a:latin typeface="Arial" panose="020B0604020202020204" pitchFamily="34" charset="0"/>
                <a:cs typeface="Arial" panose="020B0604020202020204" pitchFamily="34" charset="0"/>
              </a:rPr>
              <a:t>Andere </a:t>
            </a:r>
            <a:r>
              <a:rPr lang="de-DE" b="1" dirty="0">
                <a:solidFill>
                  <a:srgbClr val="376092"/>
                </a:solidFill>
                <a:latin typeface="Arial" panose="020B0604020202020204" pitchFamily="34" charset="0"/>
                <a:cs typeface="Arial" panose="020B0604020202020204" pitchFamily="34" charset="0"/>
              </a:rPr>
              <a:t>(bitte beschreiben</a:t>
            </a:r>
            <a:r>
              <a:rPr lang="de-DE" b="1" dirty="0" smtClean="0">
                <a:solidFill>
                  <a:srgbClr val="376092"/>
                </a:solidFill>
                <a:latin typeface="Arial" panose="020B0604020202020204" pitchFamily="34" charset="0"/>
                <a:cs typeface="Arial" panose="020B0604020202020204" pitchFamily="34" charset="0"/>
              </a:rPr>
              <a:t>)</a:t>
            </a:r>
            <a:endParaRPr lang="de-DE"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lang="en-GB" dirty="0"/>
          </a:p>
        </p:txBody>
      </p:sp>
      <p:sp>
        <p:nvSpPr>
          <p:cNvPr id="89091" name="Content Placeholder 2"/>
          <p:cNvSpPr>
            <a:spLocks noGrp="1"/>
          </p:cNvSpPr>
          <p:nvPr>
            <p:ph idx="1"/>
          </p:nvPr>
        </p:nvSpPr>
        <p:spPr>
          <a:xfrm>
            <a:off x="533400" y="2438400"/>
            <a:ext cx="3581400" cy="3459163"/>
          </a:xfrm>
        </p:spPr>
        <p:txBody>
          <a:bodyPr>
            <a:normAutofit/>
          </a:bodyPr>
          <a:lstStyle/>
          <a:p>
            <a:r>
              <a:rPr lang="de-DE" sz="1600" dirty="0" smtClean="0"/>
              <a:t>Tiere</a:t>
            </a:r>
            <a:r>
              <a:rPr lang="de-DE" sz="1600" dirty="0"/>
              <a:t>, die sich in Müll verfangen haben</a:t>
            </a:r>
          </a:p>
          <a:p>
            <a:pPr lvl="1"/>
            <a:r>
              <a:rPr lang="de-DE" sz="1600" dirty="0" smtClean="0"/>
              <a:t>Erfasse </a:t>
            </a:r>
            <a:r>
              <a:rPr lang="de-DE" sz="1600" dirty="0"/>
              <a:t>die Tierart und die Art des Mülls</a:t>
            </a:r>
          </a:p>
          <a:p>
            <a:pPr lvl="1"/>
            <a:r>
              <a:rPr lang="de-DE" sz="1600" dirty="0" smtClean="0"/>
              <a:t>Mache </a:t>
            </a:r>
            <a:r>
              <a:rPr lang="de-DE" sz="1600" dirty="0"/>
              <a:t>Fotos und reiche sie zusammen mit deinen Daten ein</a:t>
            </a:r>
          </a:p>
        </p:txBody>
      </p:sp>
      <p:sp>
        <p:nvSpPr>
          <p:cNvPr id="89092" name="Text Placeholder 3"/>
          <p:cNvSpPr>
            <a:spLocks noGrp="1"/>
          </p:cNvSpPr>
          <p:nvPr>
            <p:ph type="body" sz="quarter" idx="12"/>
          </p:nvPr>
        </p:nvSpPr>
        <p:spPr>
          <a:xfrm>
            <a:off x="457200" y="1905000"/>
            <a:ext cx="8153400" cy="533400"/>
          </a:xfrm>
        </p:spPr>
        <p:txBody>
          <a:bodyPr/>
          <a:lstStyle/>
          <a:p>
            <a:r>
              <a:rPr lang="de-DE" dirty="0"/>
              <a:t>Weitere Informationen zu deiner Datenerhebung</a:t>
            </a:r>
            <a:endParaRPr lang="en-GB" dirty="0" smtClean="0"/>
          </a:p>
        </p:txBody>
      </p:sp>
      <p:sp>
        <p:nvSpPr>
          <p:cNvPr id="89093"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89094"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343400" y="2438400"/>
            <a:ext cx="40386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de-DE" sz="1600" b="1" dirty="0" smtClean="0">
                <a:solidFill>
                  <a:srgbClr val="376092"/>
                </a:solidFill>
                <a:latin typeface="Arial" panose="020B0604020202020204" pitchFamily="34" charset="0"/>
                <a:cs typeface="Arial" panose="020B0604020202020204" pitchFamily="34" charset="0"/>
              </a:rPr>
              <a:t>Tiefenbandbreite </a:t>
            </a:r>
            <a:r>
              <a:rPr lang="de-DE" sz="1600" b="1" dirty="0">
                <a:solidFill>
                  <a:srgbClr val="376092"/>
                </a:solidFill>
                <a:latin typeface="Arial" panose="020B0604020202020204" pitchFamily="34" charset="0"/>
                <a:cs typeface="Arial" panose="020B0604020202020204" pitchFamily="34" charset="0"/>
              </a:rPr>
              <a:t>der Datenerhebung</a:t>
            </a:r>
          </a:p>
          <a:p>
            <a:pPr marL="800100" lvl="1" indent="-342900">
              <a:spcBef>
                <a:spcPct val="20000"/>
              </a:spcBef>
              <a:buSzPct val="75000"/>
              <a:buFont typeface="Wingdings" pitchFamily="2" charset="2"/>
              <a:buChar char="l"/>
            </a:pPr>
            <a:r>
              <a:rPr lang="de-DE" sz="1600" b="1" dirty="0" smtClean="0">
                <a:solidFill>
                  <a:srgbClr val="376092"/>
                </a:solidFill>
                <a:latin typeface="Arial" panose="020B0604020202020204" pitchFamily="34" charset="0"/>
                <a:cs typeface="Arial" panose="020B0604020202020204" pitchFamily="34" charset="0"/>
              </a:rPr>
              <a:t>Maximale </a:t>
            </a:r>
            <a:r>
              <a:rPr lang="de-DE" sz="1600" b="1" dirty="0">
                <a:solidFill>
                  <a:srgbClr val="376092"/>
                </a:solidFill>
                <a:latin typeface="Arial" panose="020B0604020202020204" pitchFamily="34" charset="0"/>
                <a:cs typeface="Arial" panose="020B0604020202020204" pitchFamily="34" charset="0"/>
              </a:rPr>
              <a:t>und minimale Tiefe, aus der du Müll entfernt hast</a:t>
            </a:r>
          </a:p>
          <a:p>
            <a:pPr marL="800100" lvl="1" indent="-342900">
              <a:spcBef>
                <a:spcPct val="20000"/>
              </a:spcBef>
              <a:buSzPct val="75000"/>
              <a:buFont typeface="Wingdings" pitchFamily="2" charset="2"/>
              <a:buChar char="l"/>
            </a:pPr>
            <a:r>
              <a:rPr lang="de-DE" sz="1600" b="1" dirty="0" smtClean="0">
                <a:solidFill>
                  <a:srgbClr val="376092"/>
                </a:solidFill>
                <a:latin typeface="Arial" panose="020B0604020202020204" pitchFamily="34" charset="0"/>
                <a:cs typeface="Arial" panose="020B0604020202020204" pitchFamily="34" charset="0"/>
              </a:rPr>
              <a:t>Möglicherweise </a:t>
            </a:r>
            <a:r>
              <a:rPr lang="de-DE" sz="1600" b="1" dirty="0">
                <a:solidFill>
                  <a:srgbClr val="376092"/>
                </a:solidFill>
                <a:latin typeface="Arial" panose="020B0604020202020204" pitchFamily="34" charset="0"/>
                <a:cs typeface="Arial" panose="020B0604020202020204" pitchFamily="34" charset="0"/>
              </a:rPr>
              <a:t>nicht die Maximaltiefe deines Tauchgangs</a:t>
            </a:r>
          </a:p>
          <a:p>
            <a:pPr marL="800100" lvl="1" indent="-342900">
              <a:spcBef>
                <a:spcPct val="20000"/>
              </a:spcBef>
              <a:buSzPct val="75000"/>
              <a:buFont typeface="Wingdings" pitchFamily="2" charset="2"/>
              <a:buChar char="l"/>
            </a:pPr>
            <a:r>
              <a:rPr lang="de-DE" sz="1600" b="1" dirty="0" smtClean="0">
                <a:solidFill>
                  <a:srgbClr val="376092"/>
                </a:solidFill>
                <a:latin typeface="Arial" panose="020B0604020202020204" pitchFamily="34" charset="0"/>
                <a:cs typeface="Arial" panose="020B0604020202020204" pitchFamily="34" charset="0"/>
              </a:rPr>
              <a:t>Erfasse </a:t>
            </a:r>
            <a:r>
              <a:rPr lang="de-DE" sz="1600" b="1" dirty="0">
                <a:solidFill>
                  <a:srgbClr val="376092"/>
                </a:solidFill>
                <a:latin typeface="Arial" panose="020B0604020202020204" pitchFamily="34" charset="0"/>
                <a:cs typeface="Arial" panose="020B0604020202020204" pitchFamily="34" charset="0"/>
              </a:rPr>
              <a:t>nicht 0 m oder </a:t>
            </a:r>
            <a:r>
              <a:rPr lang="de-DE" sz="1600" b="1" dirty="0" smtClean="0">
                <a:solidFill>
                  <a:srgbClr val="376092"/>
                </a:solidFill>
                <a:latin typeface="Arial" panose="020B0604020202020204" pitchFamily="34" charset="0"/>
                <a:cs typeface="Arial" panose="020B0604020202020204" pitchFamily="34" charset="0"/>
              </a:rPr>
              <a:t>0 </a:t>
            </a:r>
            <a:r>
              <a:rPr lang="de-DE" sz="1600" b="1" dirty="0" err="1" smtClean="0">
                <a:solidFill>
                  <a:srgbClr val="376092"/>
                </a:solidFill>
                <a:latin typeface="Arial" panose="020B0604020202020204" pitchFamily="34" charset="0"/>
                <a:cs typeface="Arial" panose="020B0604020202020204" pitchFamily="34" charset="0"/>
              </a:rPr>
              <a:t>ft</a:t>
            </a:r>
            <a:r>
              <a:rPr lang="de-DE" sz="1600" b="1" dirty="0" smtClean="0">
                <a:solidFill>
                  <a:srgbClr val="376092"/>
                </a:solidFill>
                <a:latin typeface="Arial" panose="020B0604020202020204" pitchFamily="34" charset="0"/>
                <a:cs typeface="Arial" panose="020B0604020202020204" pitchFamily="34" charset="0"/>
              </a:rPr>
              <a:t> als </a:t>
            </a:r>
            <a:r>
              <a:rPr lang="de-DE" sz="1600" b="1" dirty="0">
                <a:solidFill>
                  <a:srgbClr val="376092"/>
                </a:solidFill>
                <a:latin typeface="Arial" panose="020B0604020202020204" pitchFamily="34" charset="0"/>
                <a:cs typeface="Arial" panose="020B0604020202020204" pitchFamily="34" charset="0"/>
              </a:rPr>
              <a:t>minimale Tiefe </a:t>
            </a:r>
          </a:p>
          <a:p>
            <a:pPr marL="1257300" lvl="2" indent="-342900">
              <a:spcBef>
                <a:spcPct val="20000"/>
              </a:spcBef>
              <a:buSzPct val="75000"/>
              <a:buFont typeface="Wingdings" pitchFamily="2" charset="2"/>
              <a:buChar char="l"/>
            </a:pPr>
            <a:r>
              <a:rPr lang="de-DE" sz="1600" b="1" dirty="0" smtClean="0">
                <a:solidFill>
                  <a:srgbClr val="376092"/>
                </a:solidFill>
                <a:latin typeface="Arial" panose="020B0604020202020204" pitchFamily="34" charset="0"/>
                <a:cs typeface="Arial" panose="020B0604020202020204" pitchFamily="34" charset="0"/>
              </a:rPr>
              <a:t>An </a:t>
            </a:r>
            <a:r>
              <a:rPr lang="de-DE" sz="1600" b="1" dirty="0">
                <a:solidFill>
                  <a:srgbClr val="376092"/>
                </a:solidFill>
                <a:latin typeface="Arial" panose="020B0604020202020204" pitchFamily="34" charset="0"/>
                <a:cs typeface="Arial" panose="020B0604020202020204" pitchFamily="34" charset="0"/>
              </a:rPr>
              <a:t>der Oberfläche treibender Müll soll nicht erfasst werden </a:t>
            </a:r>
          </a:p>
        </p:txBody>
      </p:sp>
      <p:pic>
        <p:nvPicPr>
          <p:cNvPr id="89097"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3: </a:t>
            </a:r>
            <a:r>
              <a:rPr lang="en-GB" dirty="0" err="1"/>
              <a:t>Daten</a:t>
            </a:r>
            <a:r>
              <a:rPr lang="en-GB" dirty="0"/>
              <a:t> </a:t>
            </a:r>
            <a:r>
              <a:rPr lang="en-GB" dirty="0" smtClean="0"/>
              <a:t/>
            </a:r>
            <a:br>
              <a:rPr lang="en-GB" dirty="0" smtClean="0"/>
            </a:br>
            <a:r>
              <a:rPr lang="en-GB" dirty="0" err="1" smtClean="0"/>
              <a:t>erfassen</a:t>
            </a:r>
            <a:endParaRPr lang="en-GB" dirty="0"/>
          </a:p>
        </p:txBody>
      </p:sp>
      <p:sp>
        <p:nvSpPr>
          <p:cNvPr id="91139" name="Content Placeholder 2"/>
          <p:cNvSpPr>
            <a:spLocks noGrp="1"/>
          </p:cNvSpPr>
          <p:nvPr>
            <p:ph idx="1"/>
          </p:nvPr>
        </p:nvSpPr>
        <p:spPr>
          <a:xfrm>
            <a:off x="533400" y="2362200"/>
            <a:ext cx="3962400" cy="3459163"/>
          </a:xfrm>
        </p:spPr>
        <p:txBody>
          <a:bodyPr>
            <a:normAutofit/>
          </a:bodyPr>
          <a:lstStyle/>
          <a:p>
            <a:r>
              <a:rPr lang="de-DE" sz="1700" dirty="0" smtClean="0"/>
              <a:t>Wetterbedingungen </a:t>
            </a:r>
            <a:r>
              <a:rPr lang="de-DE" sz="1700" dirty="0"/>
              <a:t>der letzten Woche</a:t>
            </a:r>
          </a:p>
          <a:p>
            <a:pPr lvl="1"/>
            <a:r>
              <a:rPr lang="de-DE" sz="1700" dirty="0" smtClean="0"/>
              <a:t>Wetterereignisse </a:t>
            </a:r>
            <a:r>
              <a:rPr lang="de-DE" sz="1700" dirty="0"/>
              <a:t>haben möglicherweise Müll in dein Gebiet getrieben oder aus ihm </a:t>
            </a:r>
            <a:r>
              <a:rPr lang="de-DE" sz="1700" dirty="0" smtClean="0"/>
              <a:t>fortgetragen </a:t>
            </a:r>
            <a:endParaRPr lang="de-DE" sz="1700" dirty="0"/>
          </a:p>
        </p:txBody>
      </p:sp>
      <p:sp>
        <p:nvSpPr>
          <p:cNvPr id="91140" name="Text Placeholder 3"/>
          <p:cNvSpPr>
            <a:spLocks noGrp="1"/>
          </p:cNvSpPr>
          <p:nvPr>
            <p:ph type="body" sz="quarter" idx="12"/>
          </p:nvPr>
        </p:nvSpPr>
        <p:spPr>
          <a:xfrm>
            <a:off x="457200" y="1874838"/>
            <a:ext cx="8153400" cy="563562"/>
          </a:xfrm>
        </p:spPr>
        <p:txBody>
          <a:bodyPr/>
          <a:lstStyle/>
          <a:p>
            <a:r>
              <a:rPr lang="de-DE" dirty="0"/>
              <a:t>Weitere Informationen über deine Datenerhebung</a:t>
            </a:r>
            <a:endParaRPr lang="en-GB" dirty="0" smtClean="0"/>
          </a:p>
        </p:txBody>
      </p:sp>
      <p:sp>
        <p:nvSpPr>
          <p:cNvPr id="91141"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1142"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3622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de-DE" sz="1700" b="1" dirty="0" smtClean="0">
                <a:solidFill>
                  <a:srgbClr val="376092"/>
                </a:solidFill>
                <a:latin typeface="Arial" panose="020B0604020202020204" pitchFamily="34" charset="0"/>
                <a:cs typeface="Arial" panose="020B0604020202020204" pitchFamily="34" charset="0"/>
              </a:rPr>
              <a:t>Gegenstände </a:t>
            </a:r>
            <a:r>
              <a:rPr lang="de-DE" sz="1700" b="1" dirty="0">
                <a:solidFill>
                  <a:srgbClr val="376092"/>
                </a:solidFill>
                <a:latin typeface="Arial" panose="020B0604020202020204" pitchFamily="34" charset="0"/>
                <a:cs typeface="Arial" panose="020B0604020202020204" pitchFamily="34" charset="0"/>
              </a:rPr>
              <a:t>von lokaler Bedeutung</a:t>
            </a:r>
          </a:p>
          <a:p>
            <a:pPr marL="800100" lvl="1" indent="-342900">
              <a:spcBef>
                <a:spcPct val="20000"/>
              </a:spcBef>
              <a:buSzPct val="75000"/>
              <a:buFont typeface="Wingdings" pitchFamily="2" charset="2"/>
              <a:buChar char="l"/>
            </a:pPr>
            <a:r>
              <a:rPr lang="de-DE" sz="1700" b="1" dirty="0" smtClean="0">
                <a:solidFill>
                  <a:srgbClr val="376092"/>
                </a:solidFill>
                <a:latin typeface="Arial" panose="020B0604020202020204" pitchFamily="34" charset="0"/>
                <a:cs typeface="Arial" panose="020B0604020202020204" pitchFamily="34" charset="0"/>
              </a:rPr>
              <a:t>Deine </a:t>
            </a:r>
            <a:r>
              <a:rPr lang="de-DE" sz="1700" b="1" dirty="0">
                <a:solidFill>
                  <a:srgbClr val="376092"/>
                </a:solidFill>
                <a:latin typeface="Arial" panose="020B0604020202020204" pitchFamily="34" charset="0"/>
                <a:cs typeface="Arial" panose="020B0604020202020204" pitchFamily="34" charset="0"/>
              </a:rPr>
              <a:t>Top 3 der problematischsten Müllgegenstände und deine Erklärung dafür</a:t>
            </a:r>
          </a:p>
          <a:p>
            <a:pPr marL="342900" indent="-342900">
              <a:spcBef>
                <a:spcPct val="20000"/>
              </a:spcBef>
              <a:buSzPct val="75000"/>
              <a:buFont typeface="Wingdings" pitchFamily="2" charset="2"/>
              <a:buChar char="l"/>
            </a:pPr>
            <a:endParaRPr lang="en-AU" sz="17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de-DE" sz="1700" b="1" dirty="0" smtClean="0">
                <a:solidFill>
                  <a:srgbClr val="376092"/>
                </a:solidFill>
                <a:latin typeface="Arial" panose="020B0604020202020204" pitchFamily="34" charset="0"/>
                <a:cs typeface="Arial" panose="020B0604020202020204" pitchFamily="34" charset="0"/>
              </a:rPr>
              <a:t>Zusätzliche </a:t>
            </a:r>
            <a:r>
              <a:rPr lang="de-DE" sz="1700" b="1" dirty="0">
                <a:solidFill>
                  <a:srgbClr val="376092"/>
                </a:solidFill>
                <a:latin typeface="Arial" panose="020B0604020202020204" pitchFamily="34" charset="0"/>
                <a:cs typeface="Arial" panose="020B0604020202020204" pitchFamily="34" charset="0"/>
              </a:rPr>
              <a:t>Informationen</a:t>
            </a:r>
          </a:p>
          <a:p>
            <a:pPr marL="800100" lvl="1" indent="-342900">
              <a:spcBef>
                <a:spcPct val="20000"/>
              </a:spcBef>
              <a:buSzPct val="75000"/>
              <a:buFont typeface="Wingdings" pitchFamily="2" charset="2"/>
              <a:buChar char="l"/>
            </a:pPr>
            <a:r>
              <a:rPr lang="de-DE" sz="1700" b="1" dirty="0" smtClean="0">
                <a:solidFill>
                  <a:srgbClr val="376092"/>
                </a:solidFill>
                <a:latin typeface="Arial" panose="020B0604020202020204" pitchFamily="34" charset="0"/>
                <a:cs typeface="Arial" panose="020B0604020202020204" pitchFamily="34" charset="0"/>
              </a:rPr>
              <a:t>Ereignisse</a:t>
            </a:r>
            <a:r>
              <a:rPr lang="de-DE" sz="1700" b="1" dirty="0">
                <a:solidFill>
                  <a:srgbClr val="376092"/>
                </a:solidFill>
                <a:latin typeface="Arial" panose="020B0604020202020204" pitchFamily="34" charset="0"/>
                <a:cs typeface="Arial" panose="020B0604020202020204" pitchFamily="34" charset="0"/>
              </a:rPr>
              <a:t>, die möglicherweise zu dem Müllaufkommen beigetragen haben</a:t>
            </a:r>
          </a:p>
        </p:txBody>
      </p:sp>
      <p:pic>
        <p:nvPicPr>
          <p:cNvPr id="91145"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Daten</a:t>
            </a:r>
            <a:r>
              <a:rPr lang="en-US" sz="1600" b="1" i="1" dirty="0">
                <a:solidFill>
                  <a:srgbClr val="376092"/>
                </a:solidFill>
                <a:latin typeface="Arial" panose="020B0604020202020204" pitchFamily="34" charset="0"/>
                <a:cs typeface="Arial" panose="020B0604020202020204" pitchFamily="34" charset="0"/>
              </a:rPr>
              <a:t> </a:t>
            </a:r>
            <a:r>
              <a:rPr lang="en-US" sz="1600" b="1" i="1" dirty="0" err="1">
                <a:solidFill>
                  <a:srgbClr val="376092"/>
                </a:solidFill>
                <a:latin typeface="Arial" panose="020B0604020202020204" pitchFamily="34" charset="0"/>
                <a:cs typeface="Arial" panose="020B0604020202020204" pitchFamily="34" charset="0"/>
              </a:rPr>
              <a:t>erfassen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4: </a:t>
            </a:r>
            <a:r>
              <a:rPr lang="en-GB" dirty="0" err="1"/>
              <a:t>Entsorgen</a:t>
            </a:r>
            <a:endParaRPr lang="en-GB" dirty="0"/>
          </a:p>
        </p:txBody>
      </p:sp>
      <p:sp>
        <p:nvSpPr>
          <p:cNvPr id="93187" name="Content Placeholder 2"/>
          <p:cNvSpPr>
            <a:spLocks noGrp="1"/>
          </p:cNvSpPr>
          <p:nvPr>
            <p:ph idx="1"/>
          </p:nvPr>
        </p:nvSpPr>
        <p:spPr>
          <a:xfrm>
            <a:off x="457200" y="2438400"/>
            <a:ext cx="4572000" cy="3733800"/>
          </a:xfrm>
        </p:spPr>
        <p:txBody>
          <a:bodyPr>
            <a:normAutofit fontScale="92500" lnSpcReduction="10000"/>
          </a:bodyPr>
          <a:lstStyle/>
          <a:p>
            <a:r>
              <a:rPr lang="de-DE" dirty="0" smtClean="0"/>
              <a:t>Sortiere </a:t>
            </a:r>
            <a:r>
              <a:rPr lang="de-DE" dirty="0"/>
              <a:t>ihn zur Weiterverwertung (Recycling)</a:t>
            </a:r>
          </a:p>
          <a:p>
            <a:r>
              <a:rPr lang="de-DE" dirty="0" smtClean="0"/>
              <a:t>Kleine </a:t>
            </a:r>
            <a:r>
              <a:rPr lang="de-DE" dirty="0"/>
              <a:t>Mengen in Abfalleimer auf der </a:t>
            </a:r>
            <a:r>
              <a:rPr lang="de-DE" dirty="0" smtClean="0"/>
              <a:t>Straße werfen</a:t>
            </a:r>
            <a:endParaRPr lang="de-DE" dirty="0"/>
          </a:p>
          <a:p>
            <a:r>
              <a:rPr lang="de-DE" dirty="0" smtClean="0"/>
              <a:t>Die </a:t>
            </a:r>
            <a:r>
              <a:rPr lang="de-DE" dirty="0"/>
              <a:t>staatlichen Einrichtungen vor Ort holen ihn vielleicht ab</a:t>
            </a:r>
          </a:p>
          <a:p>
            <a:r>
              <a:rPr lang="de-DE" dirty="0" smtClean="0"/>
              <a:t>Bring </a:t>
            </a:r>
            <a:r>
              <a:rPr lang="de-DE" dirty="0"/>
              <a:t>ihn zu einer Mülldeponie</a:t>
            </a:r>
          </a:p>
          <a:p>
            <a:r>
              <a:rPr lang="de-DE" dirty="0" smtClean="0"/>
              <a:t>Informiere </a:t>
            </a:r>
            <a:r>
              <a:rPr lang="de-DE" dirty="0"/>
              <a:t>dich über die örtliche Gesetzgebung zur Müllentsorgung </a:t>
            </a:r>
          </a:p>
          <a:p>
            <a:pPr lvl="1"/>
            <a:r>
              <a:rPr lang="de-DE" dirty="0" smtClean="0"/>
              <a:t>Informiere </a:t>
            </a:r>
            <a:r>
              <a:rPr lang="de-DE" dirty="0"/>
              <a:t>dich über Verfahren zu Entsorgung von gefährlichen Gegenständen wie </a:t>
            </a:r>
            <a:r>
              <a:rPr lang="de-DE" dirty="0" err="1"/>
              <a:t>Fluo</a:t>
            </a:r>
            <a:r>
              <a:rPr lang="de-DE" dirty="0"/>
              <a:t>-Leuchtstäben, Leuchtstoffröhren,  Treibstoff- /</a:t>
            </a:r>
            <a:r>
              <a:rPr lang="de-DE" dirty="0" smtClean="0"/>
              <a:t>Ölkanistern </a:t>
            </a:r>
            <a:r>
              <a:rPr lang="de-DE" dirty="0"/>
              <a:t>usw.</a:t>
            </a:r>
          </a:p>
        </p:txBody>
      </p:sp>
      <p:sp>
        <p:nvSpPr>
          <p:cNvPr id="93188" name="Text Placeholder 3"/>
          <p:cNvSpPr>
            <a:spLocks noGrp="1"/>
          </p:cNvSpPr>
          <p:nvPr>
            <p:ph type="body" sz="quarter" idx="12"/>
          </p:nvPr>
        </p:nvSpPr>
        <p:spPr>
          <a:xfrm>
            <a:off x="457200" y="1676400"/>
            <a:ext cx="8153400" cy="685800"/>
          </a:xfrm>
        </p:spPr>
        <p:txBody>
          <a:bodyPr>
            <a:normAutofit lnSpcReduction="10000"/>
          </a:bodyPr>
          <a:lstStyle/>
          <a:p>
            <a:r>
              <a:rPr lang="de-DE" dirty="0"/>
              <a:t>Entsorge deinen Müll richtig und so, dass er nicht mehr ins Meer </a:t>
            </a:r>
            <a:r>
              <a:rPr lang="de-DE" dirty="0" smtClean="0"/>
              <a:t>zurückgelangen kann:</a:t>
            </a:r>
            <a:endParaRPr lang="en-GB" dirty="0" smtClean="0"/>
          </a:p>
        </p:txBody>
      </p:sp>
      <p:sp>
        <p:nvSpPr>
          <p:cNvPr id="93189"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3190"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41148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4: </a:t>
            </a:r>
            <a:r>
              <a:rPr lang="en-US" sz="1600" b="1" i="1" dirty="0" err="1">
                <a:solidFill>
                  <a:srgbClr val="376092"/>
                </a:solidFill>
                <a:latin typeface="Arial" panose="020B0604020202020204" pitchFamily="34" charset="0"/>
                <a:cs typeface="Arial" panose="020B0604020202020204" pitchFamily="34" charset="0"/>
              </a:rPr>
              <a:t>Entsorgen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5: </a:t>
            </a:r>
            <a:r>
              <a:rPr lang="en-GB" dirty="0" err="1"/>
              <a:t>Melden</a:t>
            </a:r>
            <a:endParaRPr lang="en-GB" dirty="0"/>
          </a:p>
        </p:txBody>
      </p:sp>
      <p:sp>
        <p:nvSpPr>
          <p:cNvPr id="95236" name="Text Placeholder 3"/>
          <p:cNvSpPr>
            <a:spLocks noGrp="1"/>
          </p:cNvSpPr>
          <p:nvPr>
            <p:ph type="body" sz="quarter" idx="12"/>
          </p:nvPr>
        </p:nvSpPr>
        <p:spPr>
          <a:xfrm>
            <a:off x="457200" y="1600200"/>
            <a:ext cx="8153400" cy="685800"/>
          </a:xfrm>
        </p:spPr>
        <p:txBody>
          <a:bodyPr/>
          <a:lstStyle/>
          <a:p>
            <a:r>
              <a:rPr lang="de-DE" dirty="0"/>
              <a:t>Jetzt melde bitte deine Daten </a:t>
            </a:r>
            <a:endParaRPr lang="en-GB" dirty="0" smtClean="0"/>
          </a:p>
        </p:txBody>
      </p:sp>
      <p:sp>
        <p:nvSpPr>
          <p:cNvPr id="95237"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5238"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a:solidFill>
                  <a:srgbClr val="376092"/>
                </a:solidFill>
                <a:latin typeface="Arial" panose="020B0604020202020204" pitchFamily="34" charset="0"/>
                <a:cs typeface="Arial" panose="020B0604020202020204" pitchFamily="34" charset="0"/>
              </a:rPr>
              <a:t>Melden</a:t>
            </a:r>
            <a:endParaRPr lang="en-GB" sz="2000" b="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133600"/>
            <a:ext cx="4376928" cy="3962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de-DE" u="sng" dirty="0"/>
              <a:t>Übermittlung von Daten in englischer </a:t>
            </a:r>
            <a:r>
              <a:rPr lang="de-DE" u="sng" dirty="0" smtClean="0"/>
              <a:t>Sprache:</a:t>
            </a:r>
          </a:p>
          <a:p>
            <a:pPr marL="0" indent="0">
              <a:lnSpc>
                <a:spcPct val="110000"/>
              </a:lnSpc>
              <a:buNone/>
            </a:pPr>
            <a:r>
              <a:rPr lang="de-DE" sz="1500" dirty="0"/>
              <a:t>Verwende das Online-Formular zur Datenübermittlung</a:t>
            </a:r>
            <a:endParaRPr lang="en-GB" sz="1500" dirty="0" smtClean="0"/>
          </a:p>
          <a:p>
            <a:pPr marL="0" indent="0">
              <a:lnSpc>
                <a:spcPct val="110000"/>
              </a:lnSpc>
              <a:buNone/>
            </a:pPr>
            <a:endParaRPr lang="de-DE" sz="1500" dirty="0" smtClean="0"/>
          </a:p>
          <a:p>
            <a:pPr marL="0" indent="0">
              <a:lnSpc>
                <a:spcPct val="110000"/>
              </a:lnSpc>
              <a:buNone/>
            </a:pPr>
            <a:r>
              <a:rPr lang="de-DE" sz="1500" dirty="0" smtClean="0"/>
              <a:t>Alle </a:t>
            </a:r>
            <a:r>
              <a:rPr lang="de-DE" sz="1500" dirty="0"/>
              <a:t>englischsprachigen Daten müssen über das Online-Formular zur Datenübermittlung eingereicht werden: </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a:lnSpc>
                <a:spcPct val="110000"/>
              </a:lnSpc>
            </a:pPr>
            <a:r>
              <a:rPr lang="de-DE" sz="1500" dirty="0" smtClean="0"/>
              <a:t>Dafür </a:t>
            </a:r>
            <a:r>
              <a:rPr lang="de-DE" sz="1500" dirty="0"/>
              <a:t>brauchst du ein Profil auf </a:t>
            </a:r>
            <a:r>
              <a:rPr lang="de-DE" sz="1500" dirty="0" err="1"/>
              <a:t>My</a:t>
            </a:r>
            <a:r>
              <a:rPr lang="de-DE" sz="1500" dirty="0"/>
              <a:t> Ocean </a:t>
            </a:r>
          </a:p>
          <a:p>
            <a:pPr lvl="1">
              <a:lnSpc>
                <a:spcPct val="110000"/>
              </a:lnSpc>
            </a:pPr>
            <a:r>
              <a:rPr lang="de-DE" sz="1500" dirty="0" smtClean="0"/>
              <a:t>Log </a:t>
            </a:r>
            <a:r>
              <a:rPr lang="de-DE" sz="1500" dirty="0"/>
              <a:t>dich ein oder erstelle ein neues Profil</a:t>
            </a:r>
          </a:p>
          <a:p>
            <a:pPr>
              <a:lnSpc>
                <a:spcPct val="110000"/>
              </a:lnSpc>
            </a:pPr>
            <a:r>
              <a:rPr lang="de-DE" sz="1500" dirty="0" smtClean="0"/>
              <a:t>Folge </a:t>
            </a:r>
            <a:r>
              <a:rPr lang="de-DE" sz="1500" dirty="0"/>
              <a:t>den Anweisungen auf dem Online-Formular </a:t>
            </a:r>
          </a:p>
          <a:p>
            <a:pPr>
              <a:lnSpc>
                <a:spcPct val="110000"/>
              </a:lnSpc>
            </a:pPr>
            <a:r>
              <a:rPr lang="de-DE" sz="1500" dirty="0" smtClean="0"/>
              <a:t>Lies im </a:t>
            </a:r>
            <a:r>
              <a:rPr lang="de-DE" sz="1500" dirty="0"/>
              <a:t>Dive Against </a:t>
            </a:r>
            <a:r>
              <a:rPr lang="de-DE" sz="1500" dirty="0" smtClean="0"/>
              <a:t>Debris</a:t>
            </a:r>
            <a:r>
              <a:rPr lang="de-DE" sz="1500" baseline="30000" dirty="0" smtClean="0"/>
              <a:t>®</a:t>
            </a:r>
            <a:r>
              <a:rPr lang="de-DE" sz="1500" dirty="0" smtClean="0"/>
              <a:t> </a:t>
            </a:r>
            <a:r>
              <a:rPr lang="de-DE" sz="1500" dirty="0"/>
              <a:t>Leitfaden zur Datenerhebung </a:t>
            </a:r>
            <a:r>
              <a:rPr lang="de-DE" sz="1500" dirty="0" smtClean="0"/>
              <a:t>nach, </a:t>
            </a:r>
            <a:r>
              <a:rPr lang="de-DE" sz="1500" dirty="0"/>
              <a:t>wenn dir etwas unklar ist</a:t>
            </a:r>
          </a:p>
        </p:txBody>
      </p:sp>
      <p:sp>
        <p:nvSpPr>
          <p:cNvPr id="11" name="Content Placeholder 2"/>
          <p:cNvSpPr txBox="1">
            <a:spLocks/>
          </p:cNvSpPr>
          <p:nvPr/>
        </p:nvSpPr>
        <p:spPr>
          <a:xfrm>
            <a:off x="4800600" y="21336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700" u="sng" dirty="0"/>
              <a:t>Übermittlung von Daten in anderen Sprachen</a:t>
            </a:r>
            <a:r>
              <a:rPr lang="en-GB" sz="1700" u="sng" dirty="0" smtClean="0"/>
              <a:t>: </a:t>
            </a:r>
          </a:p>
          <a:p>
            <a:pPr marL="0" indent="0">
              <a:buNone/>
            </a:pPr>
            <a:r>
              <a:rPr lang="de-DE" sz="1400" dirty="0"/>
              <a:t>Sende uns deine ausgefüllte Datenkarte per E-Mail</a:t>
            </a:r>
            <a:endParaRPr lang="en-GB" sz="1400" dirty="0" smtClean="0"/>
          </a:p>
          <a:p>
            <a:pPr marL="0" indent="0">
              <a:buNone/>
            </a:pPr>
            <a:endParaRPr lang="de-DE" sz="1400" dirty="0" smtClean="0"/>
          </a:p>
          <a:p>
            <a:pPr marL="0" indent="0">
              <a:buNone/>
            </a:pPr>
            <a:r>
              <a:rPr lang="de-DE" sz="1400" dirty="0" smtClean="0"/>
              <a:t>Für </a:t>
            </a:r>
            <a:r>
              <a:rPr lang="de-DE" sz="1400" dirty="0"/>
              <a:t>alle anderen Sprachen (außer Englisch) gilt: sende eine Kopie deiner ausgefüllten Dive Against </a:t>
            </a:r>
            <a:r>
              <a:rPr lang="de-DE" sz="1400" dirty="0" smtClean="0"/>
              <a:t>Debris</a:t>
            </a:r>
            <a:r>
              <a:rPr lang="de-DE" sz="1400" baseline="30000" dirty="0" smtClean="0"/>
              <a:t>®</a:t>
            </a:r>
            <a:r>
              <a:rPr lang="de-DE" sz="1400" dirty="0" smtClean="0"/>
              <a:t> </a:t>
            </a:r>
            <a:r>
              <a:rPr lang="de-DE" sz="1400" dirty="0"/>
              <a:t>Datenkarte an </a:t>
            </a:r>
            <a:r>
              <a:rPr lang="en-GB" sz="1400" dirty="0" smtClean="0">
                <a:hlinkClick r:id="rId5"/>
              </a:rPr>
              <a:t>diveagainstdebris@projectaware.org</a:t>
            </a:r>
            <a:r>
              <a:rPr lang="en-GB" sz="1400" dirty="0" smtClean="0"/>
              <a:t> </a:t>
            </a:r>
          </a:p>
          <a:p>
            <a:pPr marL="0" indent="0">
              <a:buNone/>
            </a:pPr>
            <a:endParaRPr lang="en-GB" sz="1400" dirty="0" smtClean="0"/>
          </a:p>
          <a:p>
            <a:pPr marL="0" indent="0">
              <a:buNone/>
            </a:pPr>
            <a:r>
              <a:rPr lang="de-DE" sz="1400" dirty="0"/>
              <a:t>Vergewissere dich, dass du alle Felder korrekt ausgefüllt hast. </a:t>
            </a:r>
            <a:endParaRPr lang="en-GB"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GB" dirty="0" err="1"/>
              <a:t>Schritt</a:t>
            </a:r>
            <a:r>
              <a:rPr lang="en-GB" dirty="0"/>
              <a:t> 5: </a:t>
            </a:r>
            <a:r>
              <a:rPr lang="en-GB" dirty="0" err="1"/>
              <a:t>Melden</a:t>
            </a:r>
            <a:endParaRPr lang="en-GB" dirty="0"/>
          </a:p>
        </p:txBody>
      </p:sp>
      <p:sp>
        <p:nvSpPr>
          <p:cNvPr id="97283" name="Content Placeholder 2"/>
          <p:cNvSpPr>
            <a:spLocks noGrp="1"/>
          </p:cNvSpPr>
          <p:nvPr>
            <p:ph idx="1"/>
          </p:nvPr>
        </p:nvSpPr>
        <p:spPr>
          <a:xfrm>
            <a:off x="685800" y="2484438"/>
            <a:ext cx="8001000" cy="2620962"/>
          </a:xfrm>
        </p:spPr>
        <p:txBody>
          <a:bodyPr>
            <a:normAutofit fontScale="85000" lnSpcReduction="10000"/>
          </a:bodyPr>
          <a:lstStyle/>
          <a:p>
            <a:pPr>
              <a:lnSpc>
                <a:spcPct val="120000"/>
              </a:lnSpc>
              <a:buNone/>
            </a:pPr>
            <a:r>
              <a:rPr lang="de-DE" dirty="0" smtClean="0"/>
              <a:t>	Ich </a:t>
            </a:r>
            <a:r>
              <a:rPr lang="de-DE" dirty="0"/>
              <a:t>habe den Dive Against </a:t>
            </a:r>
            <a:r>
              <a:rPr lang="de-DE" dirty="0" smtClean="0"/>
              <a:t>Debris</a:t>
            </a:r>
            <a:r>
              <a:rPr lang="de-DE" baseline="30000" dirty="0" smtClean="0"/>
              <a:t>®</a:t>
            </a:r>
            <a:r>
              <a:rPr lang="de-DE" dirty="0" smtClean="0"/>
              <a:t> </a:t>
            </a:r>
            <a:r>
              <a:rPr lang="de-DE" dirty="0"/>
              <a:t>Leitfaden zu Datenerhebung gelesen und bestätige, dass die von mir eingereichten Daten unter Wasser und während eines einzelnen Tauchgangs von einem oder mehreren Buddy-Teams gesammelt wurden. Ich verstehe, dass ich hier nur Müll auflisten soll, der unter Wasser gesammelt wurde. Daten von Wiederholungstauchgängen müssen separat gemeldet werden und über den an Land gesammeltem Müll kann man in der </a:t>
            </a:r>
            <a:r>
              <a:rPr lang="de-DE" dirty="0" err="1"/>
              <a:t>My</a:t>
            </a:r>
            <a:r>
              <a:rPr lang="de-DE" dirty="0"/>
              <a:t> Ocean-Community berichten. Ich verstehe, dass die Daten, die ich einreiche, nach ihrer Prüfung auf der Dive Against </a:t>
            </a:r>
            <a:r>
              <a:rPr lang="de-DE" dirty="0" smtClean="0"/>
              <a:t>Debris</a:t>
            </a:r>
            <a:r>
              <a:rPr lang="de-DE" baseline="30000" dirty="0" smtClean="0"/>
              <a:t>®</a:t>
            </a:r>
            <a:r>
              <a:rPr lang="de-DE" dirty="0" smtClean="0"/>
              <a:t>-</a:t>
            </a:r>
            <a:r>
              <a:rPr lang="de-DE" dirty="0"/>
              <a:t>Karte anschaulich dargestellt werden, sollten sie den Anforderungen des internen Qualitätskontrollprozesses von Project AWARE genügen.</a:t>
            </a:r>
            <a:endParaRPr lang="en-GB"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de-DE" dirty="0"/>
              <a:t>Bevor du Daten online übermittelst, wirst du aufgefordert, die Dive Against </a:t>
            </a:r>
            <a:r>
              <a:rPr lang="de-DE" dirty="0" smtClean="0"/>
              <a:t>Debris</a:t>
            </a:r>
            <a:r>
              <a:rPr lang="de-DE" baseline="30000" dirty="0" smtClean="0"/>
              <a:t>®</a:t>
            </a:r>
            <a:r>
              <a:rPr lang="de-DE" dirty="0" smtClean="0"/>
              <a:t> </a:t>
            </a:r>
            <a:r>
              <a:rPr lang="de-DE" dirty="0"/>
              <a:t>Meldeerklärung zu bestätigen:</a:t>
            </a:r>
            <a:endParaRPr lang="en-GB" dirty="0" smtClean="0"/>
          </a:p>
        </p:txBody>
      </p:sp>
      <p:sp>
        <p:nvSpPr>
          <p:cNvPr id="97285" name="Text Placeholder 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7286"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2578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de-DE" sz="2200" b="1" dirty="0">
                <a:solidFill>
                  <a:schemeClr val="accent2">
                    <a:lumMod val="75000"/>
                  </a:schemeClr>
                </a:solidFill>
                <a:latin typeface="Arial" panose="020B0604020202020204" pitchFamily="34" charset="0"/>
                <a:cs typeface="Arial" panose="020B0604020202020204" pitchFamily="34" charset="0"/>
              </a:rPr>
              <a:t>Nur Taucher haben die </a:t>
            </a:r>
            <a:r>
              <a:rPr lang="de-DE" sz="2200" b="1" dirty="0" smtClean="0">
                <a:solidFill>
                  <a:schemeClr val="accent2">
                    <a:lumMod val="75000"/>
                  </a:schemeClr>
                </a:solidFill>
                <a:latin typeface="Arial" panose="020B0604020202020204" pitchFamily="34" charset="0"/>
                <a:cs typeface="Arial" panose="020B0604020202020204" pitchFamily="34" charset="0"/>
              </a:rPr>
              <a:t>notwendigen Fertigkeiten</a:t>
            </a:r>
            <a:r>
              <a:rPr lang="de-DE" sz="2200" b="1" dirty="0">
                <a:solidFill>
                  <a:schemeClr val="accent2">
                    <a:lumMod val="75000"/>
                  </a:schemeClr>
                </a:solidFill>
                <a:latin typeface="Arial" panose="020B0604020202020204" pitchFamily="34" charset="0"/>
                <a:cs typeface="Arial" panose="020B0604020202020204" pitchFamily="34" charset="0"/>
              </a:rPr>
              <a:t>, </a:t>
            </a:r>
            <a:r>
              <a:rPr lang="de-DE" sz="2200" b="1" dirty="0" smtClean="0">
                <a:solidFill>
                  <a:schemeClr val="accent2">
                    <a:lumMod val="75000"/>
                  </a:schemeClr>
                </a:solidFill>
                <a:latin typeface="Arial" panose="020B0604020202020204" pitchFamily="34" charset="0"/>
                <a:cs typeface="Arial" panose="020B0604020202020204" pitchFamily="34" charset="0"/>
              </a:rPr>
              <a:t> </a:t>
            </a:r>
          </a:p>
          <a:p>
            <a:pPr algn="ctr">
              <a:spcBef>
                <a:spcPct val="20000"/>
              </a:spcBef>
              <a:buSzPct val="75000"/>
              <a:buFont typeface="Wingdings" pitchFamily="2" charset="2"/>
              <a:buNone/>
              <a:defRPr/>
            </a:pPr>
            <a:r>
              <a:rPr lang="de-DE" sz="2200" b="1" dirty="0" smtClean="0">
                <a:solidFill>
                  <a:schemeClr val="accent2">
                    <a:lumMod val="75000"/>
                  </a:schemeClr>
                </a:solidFill>
                <a:latin typeface="Arial" panose="020B0604020202020204" pitchFamily="34" charset="0"/>
                <a:cs typeface="Arial" panose="020B0604020202020204" pitchFamily="34" charset="0"/>
              </a:rPr>
              <a:t>den </a:t>
            </a:r>
            <a:r>
              <a:rPr lang="de-DE" sz="2200" b="1" dirty="0">
                <a:solidFill>
                  <a:schemeClr val="accent2">
                    <a:lumMod val="75000"/>
                  </a:schemeClr>
                </a:solidFill>
                <a:latin typeface="Arial" panose="020B0604020202020204" pitchFamily="34" charset="0"/>
                <a:cs typeface="Arial" panose="020B0604020202020204" pitchFamily="34" charset="0"/>
              </a:rPr>
              <a:t>Müll unter Wasser </a:t>
            </a:r>
            <a:r>
              <a:rPr lang="de-DE" sz="2200" b="1" dirty="0" smtClean="0">
                <a:solidFill>
                  <a:schemeClr val="accent2">
                    <a:lumMod val="75000"/>
                  </a:schemeClr>
                </a:solidFill>
                <a:latin typeface="Arial" panose="020B0604020202020204" pitchFamily="34" charset="0"/>
                <a:cs typeface="Arial" panose="020B0604020202020204" pitchFamily="34" charset="0"/>
              </a:rPr>
              <a:t>einzusammeln und </a:t>
            </a:r>
            <a:r>
              <a:rPr lang="de-DE" sz="2200" b="1" dirty="0">
                <a:solidFill>
                  <a:schemeClr val="accent2">
                    <a:lumMod val="75000"/>
                  </a:schemeClr>
                </a:solidFill>
                <a:latin typeface="Arial" panose="020B0604020202020204" pitchFamily="34" charset="0"/>
                <a:cs typeface="Arial" panose="020B0604020202020204" pitchFamily="34" charset="0"/>
              </a:rPr>
              <a:t>zu melden</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Schritt</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a:solidFill>
                  <a:srgbClr val="376092"/>
                </a:solidFill>
                <a:latin typeface="Arial" panose="020B0604020202020204" pitchFamily="34" charset="0"/>
                <a:cs typeface="Arial" panose="020B0604020202020204" pitchFamily="34" charset="0"/>
              </a:rPr>
              <a:t>Melden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lstStyle/>
          <a:p>
            <a:pPr>
              <a:defRPr/>
            </a:pPr>
            <a:r>
              <a:rPr lang="en-GB" dirty="0" err="1"/>
              <a:t>Hierüber</a:t>
            </a:r>
            <a:r>
              <a:rPr lang="en-GB" dirty="0"/>
              <a:t> </a:t>
            </a:r>
            <a:r>
              <a:rPr lang="en-GB" dirty="0" err="1"/>
              <a:t>haben</a:t>
            </a:r>
            <a:r>
              <a:rPr lang="en-GB" dirty="0"/>
              <a:t> </a:t>
            </a:r>
            <a:r>
              <a:rPr lang="en-GB" dirty="0" err="1"/>
              <a:t>wir</a:t>
            </a:r>
            <a:r>
              <a:rPr lang="en-GB" dirty="0"/>
              <a:t> </a:t>
            </a:r>
            <a:r>
              <a:rPr lang="en-GB" dirty="0" err="1"/>
              <a:t>gesprochen</a:t>
            </a:r>
            <a:endParaRPr lang="en-GB" dirty="0"/>
          </a:p>
        </p:txBody>
      </p:sp>
      <p:sp>
        <p:nvSpPr>
          <p:cNvPr id="99331" name="Content Placeholder 2"/>
          <p:cNvSpPr>
            <a:spLocks noGrp="1"/>
          </p:cNvSpPr>
          <p:nvPr>
            <p:ph idx="1"/>
          </p:nvPr>
        </p:nvSpPr>
        <p:spPr>
          <a:xfrm>
            <a:off x="685800" y="3246437"/>
            <a:ext cx="4495800" cy="2163763"/>
          </a:xfrm>
        </p:spPr>
        <p:txBody>
          <a:bodyPr/>
          <a:lstStyle/>
          <a:p>
            <a:r>
              <a:rPr lang="de-DE" dirty="0" smtClean="0"/>
              <a:t>Schritt </a:t>
            </a:r>
            <a:r>
              <a:rPr lang="de-DE" dirty="0"/>
              <a:t>1: Wiegen</a:t>
            </a:r>
          </a:p>
          <a:p>
            <a:r>
              <a:rPr lang="de-DE" dirty="0" smtClean="0"/>
              <a:t>Schritt </a:t>
            </a:r>
            <a:r>
              <a:rPr lang="de-DE" dirty="0"/>
              <a:t>2: Sortieren</a:t>
            </a:r>
          </a:p>
          <a:p>
            <a:r>
              <a:rPr lang="de-DE" dirty="0" smtClean="0"/>
              <a:t>Schritt </a:t>
            </a:r>
            <a:r>
              <a:rPr lang="de-DE" dirty="0"/>
              <a:t>3: Daten erfassen</a:t>
            </a:r>
          </a:p>
          <a:p>
            <a:r>
              <a:rPr lang="de-DE" dirty="0" smtClean="0"/>
              <a:t>Schritt </a:t>
            </a:r>
            <a:r>
              <a:rPr lang="de-DE" dirty="0"/>
              <a:t>4: Entsorgen</a:t>
            </a:r>
          </a:p>
          <a:p>
            <a:r>
              <a:rPr lang="de-DE" dirty="0" smtClean="0"/>
              <a:t>Schritt </a:t>
            </a:r>
            <a:r>
              <a:rPr lang="de-DE" dirty="0"/>
              <a:t>5: Melden</a:t>
            </a:r>
          </a:p>
        </p:txBody>
      </p:sp>
      <p:sp>
        <p:nvSpPr>
          <p:cNvPr id="99332" name="Text Placeholder 3"/>
          <p:cNvSpPr>
            <a:spLocks noGrp="1"/>
          </p:cNvSpPr>
          <p:nvPr>
            <p:ph type="body" sz="quarter" idx="12"/>
          </p:nvPr>
        </p:nvSpPr>
        <p:spPr>
          <a:xfrm>
            <a:off x="457200" y="1951038"/>
            <a:ext cx="8153400" cy="685800"/>
          </a:xfrm>
        </p:spPr>
        <p:txBody>
          <a:bodyPr>
            <a:normAutofit/>
          </a:bodyPr>
          <a:lstStyle/>
          <a:p>
            <a:r>
              <a:rPr lang="de-DE" dirty="0"/>
              <a:t>ABSCHNITT 3: Sorge dafür, dass deine Datenerhebung </a:t>
            </a:r>
            <a:r>
              <a:rPr lang="de-DE" dirty="0" smtClean="0"/>
              <a:t>zählt</a:t>
            </a:r>
            <a:endParaRPr lang="en-GB" dirty="0" smtClean="0"/>
          </a:p>
        </p:txBody>
      </p:sp>
      <p:sp>
        <p:nvSpPr>
          <p:cNvPr id="99333" name="Footer Placeholder 4"/>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r>
              <a:rPr lang="en-AU" dirty="0" err="1"/>
              <a:t>Leitfaden</a:t>
            </a:r>
            <a:r>
              <a:rPr lang="en-AU" dirty="0"/>
              <a:t> </a:t>
            </a:r>
            <a:r>
              <a:rPr lang="en-AU" dirty="0" err="1"/>
              <a:t>zur</a:t>
            </a:r>
            <a:r>
              <a:rPr lang="en-AU" dirty="0"/>
              <a:t> </a:t>
            </a:r>
            <a:r>
              <a:rPr lang="en-AU" dirty="0" err="1"/>
              <a:t>Datenerhebung</a:t>
            </a:r>
            <a:endParaRPr lang="en-US" dirty="0" smtClean="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en-US" dirty="0"/>
              <a:t>F3: </a:t>
            </a:r>
            <a:r>
              <a:rPr lang="en-US" dirty="0" err="1"/>
              <a:t>Daten</a:t>
            </a:r>
            <a:r>
              <a:rPr lang="en-US" dirty="0"/>
              <a:t> </a:t>
            </a:r>
            <a:r>
              <a:rPr lang="en-US" dirty="0" err="1"/>
              <a:t>melden</a:t>
            </a:r>
            <a:endParaRPr lang="en-GB" dirty="0" smtClean="0"/>
          </a:p>
        </p:txBody>
      </p:sp>
      <p:sp>
        <p:nvSpPr>
          <p:cNvPr id="99336" name="Text Placeholder 28"/>
          <p:cNvSpPr txBox="1">
            <a:spLocks/>
          </p:cNvSpPr>
          <p:nvPr/>
        </p:nvSpPr>
        <p:spPr bwMode="auto">
          <a:xfrm>
            <a:off x="685800" y="2789237"/>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Die </a:t>
            </a:r>
            <a:r>
              <a:rPr lang="en-AU" b="1" dirty="0" err="1">
                <a:solidFill>
                  <a:srgbClr val="376092"/>
                </a:solidFill>
                <a:latin typeface="Arial" panose="020B0604020202020204" pitchFamily="34" charset="0"/>
                <a:cs typeface="Arial" panose="020B0604020202020204" pitchFamily="34" charset="0"/>
              </a:rPr>
              <a:t>Meldung</a:t>
            </a:r>
            <a:r>
              <a:rPr lang="en-AU" b="1" dirty="0">
                <a:solidFill>
                  <a:srgbClr val="376092"/>
                </a:solidFill>
                <a:latin typeface="Arial" panose="020B0604020202020204" pitchFamily="34" charset="0"/>
                <a:cs typeface="Arial" panose="020B0604020202020204" pitchFamily="34" charset="0"/>
              </a:rPr>
              <a:t> der </a:t>
            </a:r>
            <a:r>
              <a:rPr lang="en-AU" b="1" dirty="0" err="1">
                <a:solidFill>
                  <a:srgbClr val="376092"/>
                </a:solidFill>
                <a:latin typeface="Arial" panose="020B0604020202020204" pitchFamily="34" charset="0"/>
                <a:cs typeface="Arial" panose="020B0604020202020204" pitchFamily="34" charset="0"/>
              </a:rPr>
              <a:t>Daten</a:t>
            </a:r>
            <a:endParaRPr lang="en-GB"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Noch</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Fragen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en-US" dirty="0" err="1"/>
              <a:t>Jetzt</a:t>
            </a:r>
            <a:r>
              <a:rPr lang="en-US" dirty="0"/>
              <a:t> </a:t>
            </a:r>
            <a:r>
              <a:rPr lang="en-US" dirty="0" err="1"/>
              <a:t>bist</a:t>
            </a:r>
            <a:r>
              <a:rPr lang="en-US" dirty="0"/>
              <a:t> du </a:t>
            </a:r>
            <a:r>
              <a:rPr lang="en-US" dirty="0" err="1"/>
              <a:t>dran</a:t>
            </a:r>
            <a:r>
              <a:rPr lang="en-US" dirty="0"/>
              <a:t>!</a:t>
            </a:r>
            <a:endParaRPr lang="en-GB" dirty="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GB" dirty="0" err="1" smtClean="0">
                <a:latin typeface="Arial" charset="0"/>
                <a:cs typeface="Arial" charset="0"/>
              </a:rPr>
              <a:t>ABSCHNITT</a:t>
            </a:r>
            <a:r>
              <a:rPr lang="en-GB" dirty="0" smtClean="0">
                <a:latin typeface="Arial" charset="0"/>
                <a:cs typeface="Arial" charset="0"/>
              </a:rPr>
              <a:t> </a:t>
            </a:r>
            <a:r>
              <a:rPr lang="en-GB" dirty="0">
                <a:latin typeface="Arial" charset="0"/>
                <a:cs typeface="Arial" charset="0"/>
              </a:rPr>
              <a:t>4:</a:t>
            </a:r>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867400" cy="990600"/>
          </a:xfrm>
        </p:spPr>
        <p:txBody>
          <a:bodyPr anchor="t"/>
          <a:lstStyle/>
          <a:p>
            <a:pPr>
              <a:defRPr/>
            </a:pPr>
            <a:r>
              <a:rPr lang="de-DE" dirty="0"/>
              <a:t>Ein paar abschließende Worte zu Dive Against </a:t>
            </a:r>
            <a:r>
              <a:rPr lang="de-DE" dirty="0" smtClean="0"/>
              <a:t>Debris</a:t>
            </a:r>
            <a:r>
              <a:rPr lang="de-DE" baseline="30000" dirty="0" smtClean="0"/>
              <a:t>®</a:t>
            </a:r>
            <a:r>
              <a:rPr lang="de-DE" dirty="0" smtClean="0"/>
              <a:t> </a:t>
            </a:r>
            <a:endParaRPr lang="en-GB" dirty="0"/>
          </a:p>
        </p:txBody>
      </p:sp>
      <p:sp>
        <p:nvSpPr>
          <p:cNvPr id="103427" name="Content Placeholder 2"/>
          <p:cNvSpPr>
            <a:spLocks noGrp="1"/>
          </p:cNvSpPr>
          <p:nvPr>
            <p:ph idx="1"/>
          </p:nvPr>
        </p:nvSpPr>
        <p:spPr>
          <a:xfrm>
            <a:off x="685800" y="2713038"/>
            <a:ext cx="4267200" cy="3459162"/>
          </a:xfrm>
        </p:spPr>
        <p:txBody>
          <a:bodyPr>
            <a:normAutofit fontScale="92500" lnSpcReduction="10000"/>
          </a:bodyPr>
          <a:lstStyle/>
          <a:p>
            <a:r>
              <a:rPr lang="de-DE" dirty="0" smtClean="0">
                <a:latin typeface="Arial" charset="0"/>
                <a:cs typeface="Arial" charset="0"/>
              </a:rPr>
              <a:t>Teile </a:t>
            </a:r>
            <a:r>
              <a:rPr lang="de-DE" dirty="0">
                <a:latin typeface="Arial" charset="0"/>
                <a:cs typeface="Arial" charset="0"/>
              </a:rPr>
              <a:t>die Infos zu deinen Aktionen mit anderen und hilf so dabei, dass sich das Verhalten der Menschen ändert</a:t>
            </a:r>
          </a:p>
          <a:p>
            <a:r>
              <a:rPr lang="de-DE" dirty="0" smtClean="0">
                <a:latin typeface="Arial" charset="0"/>
                <a:cs typeface="Arial" charset="0"/>
              </a:rPr>
              <a:t>Project </a:t>
            </a:r>
            <a:r>
              <a:rPr lang="de-DE" dirty="0">
                <a:latin typeface="Arial" charset="0"/>
                <a:cs typeface="Arial" charset="0"/>
              </a:rPr>
              <a:t>AWARE’s </a:t>
            </a:r>
            <a:r>
              <a:rPr lang="de-DE" dirty="0" err="1">
                <a:latin typeface="Arial" charset="0"/>
                <a:cs typeface="Arial" charset="0"/>
              </a:rPr>
              <a:t>My</a:t>
            </a:r>
            <a:r>
              <a:rPr lang="de-DE" dirty="0">
                <a:latin typeface="Arial" charset="0"/>
                <a:cs typeface="Arial" charset="0"/>
              </a:rPr>
              <a:t> Ocean </a:t>
            </a:r>
            <a:r>
              <a:rPr lang="de-DE" dirty="0">
                <a:solidFill>
                  <a:srgbClr val="FF0000"/>
                </a:solidFill>
                <a:latin typeface="Arial" charset="0"/>
                <a:cs typeface="Arial" charset="0"/>
              </a:rPr>
              <a:t>www.projectaware.org/MyOcean</a:t>
            </a:r>
          </a:p>
          <a:p>
            <a:pPr lvl="1"/>
            <a:r>
              <a:rPr lang="de-DE" dirty="0" smtClean="0">
                <a:latin typeface="Arial" charset="0"/>
                <a:cs typeface="Arial" charset="0"/>
              </a:rPr>
              <a:t>Berichte </a:t>
            </a:r>
            <a:r>
              <a:rPr lang="de-DE" dirty="0">
                <a:latin typeface="Arial" charset="0"/>
                <a:cs typeface="Arial" charset="0"/>
              </a:rPr>
              <a:t>in deinem Blog von deinen Aktionen</a:t>
            </a:r>
          </a:p>
          <a:p>
            <a:pPr lvl="1"/>
            <a:r>
              <a:rPr lang="de-DE" dirty="0" smtClean="0">
                <a:latin typeface="Arial" charset="0"/>
                <a:cs typeface="Arial" charset="0"/>
              </a:rPr>
              <a:t>Lade </a:t>
            </a:r>
            <a:r>
              <a:rPr lang="de-DE" dirty="0">
                <a:latin typeface="Arial" charset="0"/>
                <a:cs typeface="Arial" charset="0"/>
              </a:rPr>
              <a:t>Fotos und Videos hoch</a:t>
            </a:r>
          </a:p>
          <a:p>
            <a:pPr lvl="1"/>
            <a:r>
              <a:rPr lang="de-DE" dirty="0" smtClean="0">
                <a:latin typeface="Arial" charset="0"/>
                <a:cs typeface="Arial" charset="0"/>
              </a:rPr>
              <a:t>Suche </a:t>
            </a:r>
            <a:r>
              <a:rPr lang="de-DE" dirty="0">
                <a:latin typeface="Arial" charset="0"/>
                <a:cs typeface="Arial" charset="0"/>
              </a:rPr>
              <a:t>nach weiteren Teilnehmern für deine Events</a:t>
            </a:r>
          </a:p>
          <a:p>
            <a:pPr lvl="1"/>
            <a:r>
              <a:rPr lang="de-DE" dirty="0" smtClean="0">
                <a:latin typeface="Arial" charset="0"/>
                <a:cs typeface="Arial" charset="0"/>
              </a:rPr>
              <a:t>Suche </a:t>
            </a:r>
            <a:r>
              <a:rPr lang="de-DE" dirty="0">
                <a:latin typeface="Arial" charset="0"/>
                <a:cs typeface="Arial" charset="0"/>
              </a:rPr>
              <a:t>nach Events, an denen du teilnehmen kannst</a:t>
            </a:r>
          </a:p>
        </p:txBody>
      </p:sp>
      <p:sp>
        <p:nvSpPr>
          <p:cNvPr id="103428" name="Text Placeholder 3"/>
          <p:cNvSpPr>
            <a:spLocks noGrp="1"/>
          </p:cNvSpPr>
          <p:nvPr>
            <p:ph type="body" sz="quarter" idx="12"/>
          </p:nvPr>
        </p:nvSpPr>
        <p:spPr>
          <a:xfrm>
            <a:off x="457200" y="2057400"/>
            <a:ext cx="8153400" cy="685800"/>
          </a:xfrm>
        </p:spPr>
        <p:txBody>
          <a:bodyPr>
            <a:normAutofit lnSpcReduction="10000"/>
          </a:bodyPr>
          <a:lstStyle/>
          <a:p>
            <a:r>
              <a:rPr lang="de-DE" dirty="0">
                <a:latin typeface="Arial" charset="0"/>
                <a:cs typeface="Arial" charset="0"/>
              </a:rPr>
              <a:t>Starte deine regelmäßige Dive Against </a:t>
            </a:r>
            <a:r>
              <a:rPr lang="de-DE" dirty="0" smtClean="0">
                <a:latin typeface="Arial" charset="0"/>
                <a:cs typeface="Arial" charset="0"/>
              </a:rPr>
              <a:t>Debris</a:t>
            </a:r>
            <a:r>
              <a:rPr lang="de-DE" baseline="30000" dirty="0" smtClean="0">
                <a:latin typeface="Arial" charset="0"/>
                <a:cs typeface="Arial" charset="0"/>
              </a:rPr>
              <a:t>®</a:t>
            </a:r>
            <a:r>
              <a:rPr lang="de-DE" dirty="0" smtClean="0">
                <a:latin typeface="Arial" charset="0"/>
                <a:cs typeface="Arial" charset="0"/>
              </a:rPr>
              <a:t> </a:t>
            </a:r>
            <a:r>
              <a:rPr lang="de-DE" dirty="0">
                <a:latin typeface="Arial" charset="0"/>
                <a:cs typeface="Arial" charset="0"/>
              </a:rPr>
              <a:t>Datenerhebung und dann:</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US" dirty="0">
                <a:latin typeface="Arial" charset="0"/>
                <a:cs typeface="Arial" charset="0"/>
              </a:rPr>
              <a:t>F4: Du </a:t>
            </a:r>
            <a:r>
              <a:rPr lang="en-US" dirty="0" err="1">
                <a:latin typeface="Arial" charset="0"/>
                <a:cs typeface="Arial" charset="0"/>
              </a:rPr>
              <a:t>bist</a:t>
            </a:r>
            <a:r>
              <a:rPr lang="en-US" dirty="0">
                <a:latin typeface="Arial" charset="0"/>
                <a:cs typeface="Arial" charset="0"/>
              </a:rPr>
              <a:t> </a:t>
            </a:r>
            <a:r>
              <a:rPr lang="en-US" dirty="0" err="1">
                <a:latin typeface="Arial" charset="0"/>
                <a:cs typeface="Arial" charset="0"/>
              </a:rPr>
              <a:t>dran</a:t>
            </a:r>
            <a:r>
              <a:rPr lang="en-US" dirty="0">
                <a:latin typeface="Arial" charset="0"/>
                <a:cs typeface="Arial" charset="0"/>
              </a:rPr>
              <a:t>!</a:t>
            </a:r>
            <a:endParaRPr lang="en-GB" dirty="0" smtClean="0">
              <a:latin typeface="Arial" charset="0"/>
              <a:cs typeface="Arial" charset="0"/>
            </a:endParaRPr>
          </a:p>
        </p:txBody>
      </p:sp>
      <p:sp>
        <p:nvSpPr>
          <p:cNvPr id="103430"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91200" cy="990600"/>
          </a:xfrm>
        </p:spPr>
        <p:txBody>
          <a:bodyPr anchor="t"/>
          <a:lstStyle/>
          <a:p>
            <a:pPr>
              <a:defRPr/>
            </a:pPr>
            <a:r>
              <a:rPr lang="de-DE" dirty="0"/>
              <a:t>Ein paar abschließende Worte zu Dive Against </a:t>
            </a:r>
            <a:r>
              <a:rPr lang="de-DE" dirty="0" smtClean="0"/>
              <a:t>Debris</a:t>
            </a:r>
            <a:r>
              <a:rPr lang="de-DE" baseline="30000" dirty="0" smtClean="0"/>
              <a:t>®</a:t>
            </a:r>
            <a:r>
              <a:rPr lang="de-DE" dirty="0" smtClean="0"/>
              <a:t> </a:t>
            </a:r>
            <a:endParaRPr lang="en-GB" dirty="0"/>
          </a:p>
        </p:txBody>
      </p:sp>
      <p:sp>
        <p:nvSpPr>
          <p:cNvPr id="103427" name="Content Placeholder 2"/>
          <p:cNvSpPr>
            <a:spLocks noGrp="1"/>
          </p:cNvSpPr>
          <p:nvPr>
            <p:ph idx="1"/>
          </p:nvPr>
        </p:nvSpPr>
        <p:spPr>
          <a:xfrm>
            <a:off x="685800" y="2713038"/>
            <a:ext cx="3886200" cy="3459162"/>
          </a:xfrm>
        </p:spPr>
        <p:txBody>
          <a:bodyPr>
            <a:normAutofit lnSpcReduction="10000"/>
          </a:bodyPr>
          <a:lstStyle/>
          <a:p>
            <a:r>
              <a:rPr lang="de-DE" dirty="0" smtClean="0">
                <a:latin typeface="Arial" charset="0"/>
                <a:cs typeface="Arial" charset="0"/>
              </a:rPr>
              <a:t>Melde </a:t>
            </a:r>
            <a:r>
              <a:rPr lang="de-DE" dirty="0">
                <a:latin typeface="Arial" charset="0"/>
                <a:cs typeface="Arial" charset="0"/>
              </a:rPr>
              <a:t>saubere Orte</a:t>
            </a:r>
          </a:p>
          <a:p>
            <a:r>
              <a:rPr lang="de-DE" dirty="0" smtClean="0">
                <a:latin typeface="Arial" charset="0"/>
                <a:cs typeface="Arial" charset="0"/>
              </a:rPr>
              <a:t>Sammle Müll und melde ihn-bei </a:t>
            </a:r>
            <a:r>
              <a:rPr lang="de-DE" dirty="0">
                <a:latin typeface="Arial" charset="0"/>
                <a:cs typeface="Arial" charset="0"/>
              </a:rPr>
              <a:t>jedem Tauchgang, jederzeit</a:t>
            </a:r>
          </a:p>
          <a:p>
            <a:r>
              <a:rPr lang="de-DE" dirty="0" smtClean="0">
                <a:latin typeface="Arial" charset="0"/>
                <a:cs typeface="Arial" charset="0"/>
              </a:rPr>
              <a:t>Was </a:t>
            </a:r>
            <a:r>
              <a:rPr lang="de-DE" dirty="0">
                <a:latin typeface="Arial" charset="0"/>
                <a:cs typeface="Arial" charset="0"/>
              </a:rPr>
              <a:t>ist mit Aufräumaktionen an Land?</a:t>
            </a:r>
          </a:p>
          <a:p>
            <a:pPr lvl="1"/>
            <a:r>
              <a:rPr lang="de-DE" dirty="0" smtClean="0">
                <a:latin typeface="Arial" charset="0"/>
                <a:cs typeface="Arial" charset="0"/>
              </a:rPr>
              <a:t>Melde </a:t>
            </a:r>
            <a:r>
              <a:rPr lang="de-DE" dirty="0">
                <a:latin typeface="Arial" charset="0"/>
                <a:cs typeface="Arial" charset="0"/>
              </a:rPr>
              <a:t>nur Müll, der von Tauchern unter Wasser gefunden wurde</a:t>
            </a:r>
          </a:p>
          <a:p>
            <a:r>
              <a:rPr lang="de-DE" dirty="0" smtClean="0">
                <a:latin typeface="Arial" charset="0"/>
                <a:cs typeface="Arial" charset="0"/>
              </a:rPr>
              <a:t>Gib </a:t>
            </a:r>
            <a:r>
              <a:rPr lang="de-DE" dirty="0">
                <a:latin typeface="Arial" charset="0"/>
                <a:cs typeface="Arial" charset="0"/>
              </a:rPr>
              <a:t>uns </a:t>
            </a:r>
            <a:r>
              <a:rPr lang="de-DE" dirty="0" smtClean="0">
                <a:latin typeface="Arial" charset="0"/>
                <a:cs typeface="Arial" charset="0"/>
              </a:rPr>
              <a:t>dein Feedback</a:t>
            </a:r>
            <a:r>
              <a:rPr lang="de-DE" dirty="0">
                <a:latin typeface="Arial" charset="0"/>
                <a:cs typeface="Arial" charset="0"/>
              </a:rPr>
              <a:t>:</a:t>
            </a:r>
          </a:p>
          <a:p>
            <a:pPr>
              <a:buFont typeface="Wingdings" pitchFamily="2" charset="2"/>
              <a:buNone/>
            </a:pPr>
            <a:endParaRPr lang="en-AU" sz="800" dirty="0" smtClean="0">
              <a:latin typeface="Arial" charset="0"/>
              <a:cs typeface="Arial" charset="0"/>
            </a:endParaRPr>
          </a:p>
          <a:p>
            <a:pPr algn="ctr">
              <a:buNone/>
            </a:pPr>
            <a:r>
              <a:rPr lang="en-US" sz="1600" dirty="0" smtClean="0">
                <a:hlinkClick r:id="rId3"/>
              </a:rPr>
              <a:t>www.projectaware.org/contact</a:t>
            </a:r>
            <a:r>
              <a:rPr lang="en-US" sz="1600" dirty="0" smtClean="0"/>
              <a:t> </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US" dirty="0">
                <a:latin typeface="Arial" charset="0"/>
                <a:cs typeface="Arial" charset="0"/>
              </a:rPr>
              <a:t>F4: Du </a:t>
            </a:r>
            <a:r>
              <a:rPr lang="en-US" dirty="0" err="1">
                <a:latin typeface="Arial" charset="0"/>
                <a:cs typeface="Arial" charset="0"/>
              </a:rPr>
              <a:t>bist</a:t>
            </a:r>
            <a:r>
              <a:rPr lang="en-US" dirty="0">
                <a:latin typeface="Arial" charset="0"/>
                <a:cs typeface="Arial" charset="0"/>
              </a:rPr>
              <a:t> </a:t>
            </a:r>
            <a:r>
              <a:rPr lang="en-US" dirty="0" err="1">
                <a:latin typeface="Arial" charset="0"/>
                <a:cs typeface="Arial" charset="0"/>
              </a:rPr>
              <a:t>dran</a:t>
            </a:r>
            <a:r>
              <a:rPr lang="en-US" dirty="0">
                <a:latin typeface="Arial" charset="0"/>
                <a:cs typeface="Arial" charset="0"/>
              </a:rPr>
              <a:t>!</a:t>
            </a:r>
            <a:endParaRPr lang="en-GB" dirty="0" smtClean="0">
              <a:latin typeface="Arial" charset="0"/>
              <a:cs typeface="Arial" charset="0"/>
            </a:endParaRPr>
          </a:p>
        </p:txBody>
      </p:sp>
      <p:sp>
        <p:nvSpPr>
          <p:cNvPr id="103430"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err="1"/>
              <a:t>Wir</a:t>
            </a:r>
            <a:r>
              <a:rPr lang="en-GB" dirty="0"/>
              <a:t> </a:t>
            </a:r>
            <a:r>
              <a:rPr lang="en-GB" dirty="0" err="1"/>
              <a:t>sprechen</a:t>
            </a:r>
            <a:r>
              <a:rPr lang="en-GB" dirty="0"/>
              <a:t> </a:t>
            </a:r>
            <a:r>
              <a:rPr lang="en-GB" dirty="0" err="1"/>
              <a:t>über</a:t>
            </a:r>
            <a:r>
              <a:rPr lang="en-GB" dirty="0"/>
              <a:t> . </a:t>
            </a:r>
            <a:r>
              <a:rPr lang="en-GB" dirty="0" smtClean="0"/>
              <a:t>. .</a:t>
            </a:r>
            <a:endParaRPr lang="en-GB" dirty="0"/>
          </a:p>
        </p:txBody>
      </p:sp>
      <p:sp>
        <p:nvSpPr>
          <p:cNvPr id="17411" name="Content Placeholder 2"/>
          <p:cNvSpPr>
            <a:spLocks noGrp="1"/>
          </p:cNvSpPr>
          <p:nvPr>
            <p:ph idx="1"/>
          </p:nvPr>
        </p:nvSpPr>
        <p:spPr>
          <a:xfrm>
            <a:off x="685800" y="3475038"/>
            <a:ext cx="6553200" cy="2316162"/>
          </a:xfrm>
        </p:spPr>
        <p:txBody>
          <a:bodyPr/>
          <a:lstStyle/>
          <a:p>
            <a:r>
              <a:rPr lang="de-DE" dirty="0" smtClean="0">
                <a:latin typeface="Arial" charset="0"/>
                <a:cs typeface="Arial" charset="0"/>
              </a:rPr>
              <a:t>Ein </a:t>
            </a:r>
            <a:r>
              <a:rPr lang="de-DE" dirty="0">
                <a:latin typeface="Arial" charset="0"/>
                <a:cs typeface="Arial" charset="0"/>
              </a:rPr>
              <a:t>paar abschließende Worte zu Dive Against </a:t>
            </a:r>
            <a:r>
              <a:rPr lang="de-DE" dirty="0" smtClean="0">
                <a:latin typeface="Arial" charset="0"/>
                <a:cs typeface="Arial" charset="0"/>
              </a:rPr>
              <a:t>Debris</a:t>
            </a:r>
            <a:r>
              <a:rPr lang="de-DE" baseline="30000" dirty="0" smtClean="0">
                <a:latin typeface="Arial" charset="0"/>
                <a:cs typeface="Arial" charset="0"/>
              </a:rPr>
              <a:t>®</a:t>
            </a:r>
            <a:r>
              <a:rPr lang="de-DE" dirty="0" smtClean="0">
                <a:latin typeface="Arial" charset="0"/>
                <a:cs typeface="Arial" charset="0"/>
              </a:rPr>
              <a:t> </a:t>
            </a:r>
            <a:endParaRPr lang="de-DE" dirty="0">
              <a:latin typeface="Arial" charset="0"/>
              <a:cs typeface="Arial" charset="0"/>
            </a:endParaRPr>
          </a:p>
          <a:p>
            <a:r>
              <a:rPr lang="de-DE" dirty="0" smtClean="0">
                <a:latin typeface="Arial" charset="0"/>
                <a:cs typeface="Arial" charset="0"/>
              </a:rPr>
              <a:t>Schließe </a:t>
            </a:r>
            <a:r>
              <a:rPr lang="de-DE" dirty="0">
                <a:latin typeface="Arial" charset="0"/>
                <a:cs typeface="Arial" charset="0"/>
              </a:rPr>
              <a:t>dich der Project AWARE Bewegung an</a:t>
            </a:r>
          </a:p>
        </p:txBody>
      </p:sp>
      <p:sp>
        <p:nvSpPr>
          <p:cNvPr id="17412" name="Text Placeholder 3"/>
          <p:cNvSpPr>
            <a:spLocks noGrp="1"/>
          </p:cNvSpPr>
          <p:nvPr>
            <p:ph type="body" sz="quarter" idx="12"/>
          </p:nvPr>
        </p:nvSpPr>
        <p:spPr>
          <a:xfrm>
            <a:off x="457200" y="1951038"/>
            <a:ext cx="8153400" cy="685800"/>
          </a:xfrm>
        </p:spPr>
        <p:txBody>
          <a:bodyPr/>
          <a:lstStyle/>
          <a:p>
            <a:r>
              <a:rPr lang="de-DE" dirty="0">
                <a:latin typeface="Arial" charset="0"/>
                <a:cs typeface="Arial" charset="0"/>
              </a:rPr>
              <a:t>ABSCHNITT 4: Jetzt bist du dran!</a:t>
            </a:r>
            <a:endParaRPr lang="en-GB" dirty="0" smtClean="0">
              <a:latin typeface="Arial" charset="0"/>
              <a:cs typeface="Arial" charset="0"/>
            </a:endParaRPr>
          </a:p>
        </p:txBody>
      </p:sp>
      <p:sp>
        <p:nvSpPr>
          <p:cNvPr id="17413" name="Text Placeholder 4"/>
          <p:cNvSpPr>
            <a:spLocks noGrp="1"/>
          </p:cNvSpPr>
          <p:nvPr>
            <p:ph type="body" sz="quarter" idx="16"/>
          </p:nvPr>
        </p:nvSpPr>
        <p:spPr>
          <a:xfrm>
            <a:off x="76200" y="6418263"/>
            <a:ext cx="2590800" cy="304800"/>
          </a:xfrm>
        </p:spPr>
        <p:txBody>
          <a:bodyPr/>
          <a:lstStyle/>
          <a:p>
            <a:r>
              <a:rPr lang="en-US" dirty="0" err="1">
                <a:latin typeface="Arial" charset="0"/>
                <a:cs typeface="Arial" charset="0"/>
              </a:rPr>
              <a:t>Willkommen</a:t>
            </a:r>
            <a:endParaRPr lang="en-GB" dirty="0" smtClean="0">
              <a:latin typeface="Arial" charset="0"/>
              <a:cs typeface="Arial" charset="0"/>
            </a:endParaRPr>
          </a:p>
        </p:txBody>
      </p:sp>
      <p:sp>
        <p:nvSpPr>
          <p:cNvPr id="17414"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a:r>
              <a:rPr lang="de-DE" b="1" dirty="0">
                <a:solidFill>
                  <a:schemeClr val="tx2"/>
                </a:solidFill>
                <a:latin typeface="Arial" panose="020B0604020202020204" pitchFamily="34" charset="0"/>
                <a:cs typeface="Arial" panose="020B0604020202020204" pitchFamily="34" charset="0"/>
              </a:rPr>
              <a:t>ABSCHNITT 4</a:t>
            </a:r>
          </a:p>
          <a:p>
            <a:pPr algn="ctr"/>
            <a:r>
              <a:rPr lang="de-DE" b="1" dirty="0">
                <a:solidFill>
                  <a:schemeClr val="tx2"/>
                </a:solidFill>
                <a:latin typeface="Arial" panose="020B0604020202020204" pitchFamily="34" charset="0"/>
                <a:cs typeface="Arial" panose="020B0604020202020204" pitchFamily="34" charset="0"/>
              </a:rPr>
              <a:t>Du bist dran</a:t>
            </a:r>
            <a:r>
              <a:rPr lang="de-DE" b="1" dirty="0" smtClean="0">
                <a:solidFill>
                  <a:schemeClr val="tx2"/>
                </a:solidFill>
                <a:latin typeface="Arial" panose="020B0604020202020204" pitchFamily="34" charset="0"/>
                <a:cs typeface="Arial" panose="020B0604020202020204" pitchFamily="34" charset="0"/>
              </a:rPr>
              <a:t>!</a:t>
            </a:r>
            <a:endParaRPr lang="de-DE" b="1" dirty="0">
              <a:solidFill>
                <a:schemeClr val="tx2"/>
              </a:solidFill>
              <a:latin typeface="Arial" panose="020B0604020202020204" pitchFamily="34" charset="0"/>
              <a:cs typeface="Arial" panose="020B0604020202020204" pitchFamily="34" charset="0"/>
            </a:endParaRP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Schließe dich den AWARE Tauchern weltweit an und nimm den Kampf gegen den Müll im Meer auf</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de-DE" dirty="0"/>
              <a:t>Schließe dich der Project AWARE Bewegung an</a:t>
            </a:r>
            <a:endParaRPr lang="en-GB" dirty="0"/>
          </a:p>
        </p:txBody>
      </p:sp>
      <p:sp>
        <p:nvSpPr>
          <p:cNvPr id="105475" name="Content Placeholder 2"/>
          <p:cNvSpPr>
            <a:spLocks noGrp="1"/>
          </p:cNvSpPr>
          <p:nvPr>
            <p:ph idx="1"/>
          </p:nvPr>
        </p:nvSpPr>
        <p:spPr>
          <a:xfrm>
            <a:off x="685800" y="2713038"/>
            <a:ext cx="4191000" cy="609600"/>
          </a:xfrm>
        </p:spPr>
        <p:txBody>
          <a:bodyPr>
            <a:normAutofit lnSpcReduction="10000"/>
          </a:bodyPr>
          <a:lstStyle/>
          <a:p>
            <a:r>
              <a:rPr lang="de-DE" dirty="0" smtClean="0">
                <a:latin typeface="Arial" charset="0"/>
                <a:cs typeface="Arial" charset="0"/>
              </a:rPr>
              <a:t>Bekämpfe </a:t>
            </a:r>
            <a:r>
              <a:rPr lang="de-DE" dirty="0">
                <a:latin typeface="Arial" charset="0"/>
                <a:cs typeface="Arial" charset="0"/>
              </a:rPr>
              <a:t>die </a:t>
            </a:r>
            <a:r>
              <a:rPr lang="de-DE" dirty="0" smtClean="0">
                <a:latin typeface="Arial" charset="0"/>
                <a:cs typeface="Arial" charset="0"/>
              </a:rPr>
              <a:t>„Big </a:t>
            </a:r>
            <a:r>
              <a:rPr lang="de-DE" dirty="0" err="1" smtClean="0">
                <a:latin typeface="Arial" charset="0"/>
                <a:cs typeface="Arial" charset="0"/>
              </a:rPr>
              <a:t>Two</a:t>
            </a:r>
            <a:r>
              <a:rPr lang="de-DE" dirty="0" smtClean="0">
                <a:latin typeface="Arial" charset="0"/>
                <a:cs typeface="Arial" charset="0"/>
              </a:rPr>
              <a:t>“- die beiden </a:t>
            </a:r>
            <a:r>
              <a:rPr lang="de-DE" dirty="0">
                <a:latin typeface="Arial" charset="0"/>
                <a:cs typeface="Arial" charset="0"/>
              </a:rPr>
              <a:t>größten </a:t>
            </a:r>
            <a:r>
              <a:rPr lang="de-DE" dirty="0" smtClean="0">
                <a:latin typeface="Arial" charset="0"/>
                <a:cs typeface="Arial" charset="0"/>
              </a:rPr>
              <a:t>Bedrohungen:</a:t>
            </a:r>
            <a:endParaRPr lang="en-US"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fontScale="92500" lnSpcReduction="10000"/>
          </a:bodyPr>
          <a:lstStyle/>
          <a:p>
            <a:r>
              <a:rPr lang="de-DE" dirty="0">
                <a:latin typeface="Arial" charset="0"/>
                <a:cs typeface="Arial" charset="0"/>
              </a:rPr>
              <a:t>Project AWARE Taucher schützen unseren Blauen Planeten </a:t>
            </a:r>
            <a:endParaRPr lang="de-DE" dirty="0" smtClean="0">
              <a:latin typeface="Arial" charset="0"/>
              <a:cs typeface="Arial" charset="0"/>
            </a:endParaRPr>
          </a:p>
          <a:p>
            <a:r>
              <a:rPr lang="de-DE" dirty="0">
                <a:latin typeface="Arial" charset="0"/>
                <a:cs typeface="Arial" charset="0"/>
              </a:rPr>
              <a:t>	</a:t>
            </a:r>
            <a:r>
              <a:rPr lang="de-DE" dirty="0" smtClean="0">
                <a:latin typeface="Arial" charset="0"/>
                <a:cs typeface="Arial" charset="0"/>
              </a:rPr>
              <a:t>	- </a:t>
            </a:r>
            <a:r>
              <a:rPr lang="de-DE" dirty="0">
                <a:latin typeface="Arial" charset="0"/>
                <a:cs typeface="Arial" charset="0"/>
              </a:rPr>
              <a:t>bei jedem einzelnen Tauchgang</a:t>
            </a:r>
            <a:endParaRPr lang="en-GB" dirty="0" smtClean="0">
              <a:latin typeface="Arial" charset="0"/>
              <a:cs typeface="Arial" charset="0"/>
            </a:endParaRPr>
          </a:p>
        </p:txBody>
      </p:sp>
      <p:sp>
        <p:nvSpPr>
          <p:cNvPr id="105477" name="Text Placeholder 4"/>
          <p:cNvSpPr>
            <a:spLocks noGrp="1"/>
          </p:cNvSpPr>
          <p:nvPr>
            <p:ph type="body" sz="quarter" idx="16"/>
          </p:nvPr>
        </p:nvSpPr>
        <p:spPr>
          <a:xfrm>
            <a:off x="76200" y="6418263"/>
            <a:ext cx="2590800" cy="304800"/>
          </a:xfrm>
        </p:spPr>
        <p:txBody>
          <a:bodyPr/>
          <a:lstStyle/>
          <a:p>
            <a:r>
              <a:rPr lang="en-US" dirty="0">
                <a:latin typeface="Arial" charset="0"/>
                <a:cs typeface="Arial" charset="0"/>
              </a:rPr>
              <a:t>F4: Du </a:t>
            </a:r>
            <a:r>
              <a:rPr lang="en-US" dirty="0" err="1">
                <a:latin typeface="Arial" charset="0"/>
                <a:cs typeface="Arial" charset="0"/>
              </a:rPr>
              <a:t>bist</a:t>
            </a:r>
            <a:r>
              <a:rPr lang="en-US" dirty="0">
                <a:latin typeface="Arial" charset="0"/>
                <a:cs typeface="Arial" charset="0"/>
              </a:rPr>
              <a:t> </a:t>
            </a:r>
            <a:r>
              <a:rPr lang="en-US" dirty="0" err="1">
                <a:latin typeface="Arial" charset="0"/>
                <a:cs typeface="Arial" charset="0"/>
              </a:rPr>
              <a:t>dran</a:t>
            </a:r>
            <a:r>
              <a:rPr lang="en-US" dirty="0">
                <a:latin typeface="Arial" charset="0"/>
                <a:cs typeface="Arial" charset="0"/>
              </a:rPr>
              <a:t>!</a:t>
            </a:r>
            <a:endParaRPr lang="en-GB" dirty="0" smtClean="0">
              <a:latin typeface="Arial" charset="0"/>
              <a:cs typeface="Arial" charset="0"/>
            </a:endParaRPr>
          </a:p>
        </p:txBody>
      </p:sp>
      <p:sp>
        <p:nvSpPr>
          <p:cNvPr id="105478" name="Footer Placeholder 5"/>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1143000" y="3322638"/>
            <a:ext cx="3657600" cy="1754326"/>
          </a:xfrm>
          <a:prstGeom prst="rect">
            <a:avLst/>
          </a:prstGeom>
          <a:noFill/>
        </p:spPr>
        <p:txBody>
          <a:bodyPr>
            <a:spAutoFit/>
          </a:bodyPr>
          <a:lstStyle/>
          <a:p>
            <a:pPr marL="342900" indent="-342900">
              <a:buFont typeface="+mj-lt"/>
              <a:buAutoNum type="arabicPeriod"/>
              <a:defRPr/>
            </a:pPr>
            <a:r>
              <a:rPr lang="de-DE" b="1" dirty="0" smtClean="0">
                <a:solidFill>
                  <a:srgbClr val="376092"/>
                </a:solidFill>
                <a:latin typeface="Arial" panose="020B0604020202020204" pitchFamily="34" charset="0"/>
                <a:cs typeface="Arial" panose="020B0604020202020204" pitchFamily="34" charset="0"/>
              </a:rPr>
              <a:t>Haie </a:t>
            </a:r>
            <a:r>
              <a:rPr lang="de-DE" b="1" dirty="0">
                <a:solidFill>
                  <a:srgbClr val="376092"/>
                </a:solidFill>
                <a:latin typeface="Arial" panose="020B0604020202020204" pitchFamily="34" charset="0"/>
                <a:cs typeface="Arial" panose="020B0604020202020204" pitchFamily="34" charset="0"/>
              </a:rPr>
              <a:t>und Rochen </a:t>
            </a:r>
            <a:r>
              <a:rPr lang="de-DE" b="1" dirty="0" smtClean="0">
                <a:solidFill>
                  <a:srgbClr val="376092"/>
                </a:solidFill>
                <a:latin typeface="Arial" panose="020B0604020202020204" pitchFamily="34" charset="0"/>
                <a:cs typeface="Arial" panose="020B0604020202020204" pitchFamily="34" charset="0"/>
              </a:rPr>
              <a:t>sind in Gefahr - Werde </a:t>
            </a:r>
            <a:r>
              <a:rPr lang="de-DE" b="1" dirty="0">
                <a:solidFill>
                  <a:srgbClr val="FF0000"/>
                </a:solidFill>
                <a:latin typeface="Arial" panose="020B0604020202020204" pitchFamily="34" charset="0"/>
                <a:cs typeface="Arial" panose="020B0604020202020204" pitchFamily="34" charset="0"/>
              </a:rPr>
              <a:t>AWARE </a:t>
            </a:r>
            <a:r>
              <a:rPr lang="de-DE" b="1" dirty="0" err="1">
                <a:solidFill>
                  <a:srgbClr val="FF0000"/>
                </a:solidFill>
                <a:latin typeface="Arial" panose="020B0604020202020204" pitchFamily="34" charset="0"/>
                <a:cs typeface="Arial" panose="020B0604020202020204" pitchFamily="34" charset="0"/>
              </a:rPr>
              <a:t>Shark</a:t>
            </a:r>
            <a:r>
              <a:rPr lang="de-DE" b="1" dirty="0">
                <a:solidFill>
                  <a:srgbClr val="FF0000"/>
                </a:solidFill>
                <a:latin typeface="Arial" panose="020B0604020202020204" pitchFamily="34" charset="0"/>
                <a:cs typeface="Arial" panose="020B0604020202020204" pitchFamily="34" charset="0"/>
              </a:rPr>
              <a:t> </a:t>
            </a:r>
            <a:r>
              <a:rPr lang="de-DE" b="1" dirty="0" err="1">
                <a:solidFill>
                  <a:srgbClr val="FF0000"/>
                </a:solidFill>
                <a:latin typeface="Arial" panose="020B0604020202020204" pitchFamily="34" charset="0"/>
                <a:cs typeface="Arial" panose="020B0604020202020204" pitchFamily="34" charset="0"/>
              </a:rPr>
              <a:t>Conservation</a:t>
            </a:r>
            <a:r>
              <a:rPr lang="de-DE" b="1" dirty="0">
                <a:solidFill>
                  <a:srgbClr val="FF0000"/>
                </a:solidFill>
                <a:latin typeface="Arial" panose="020B0604020202020204" pitchFamily="34" charset="0"/>
                <a:cs typeface="Arial" panose="020B0604020202020204" pitchFamily="34" charset="0"/>
              </a:rPr>
              <a:t> </a:t>
            </a:r>
            <a:r>
              <a:rPr lang="de-DE" b="1" dirty="0" smtClean="0">
                <a:solidFill>
                  <a:srgbClr val="376092"/>
                </a:solidFill>
                <a:latin typeface="Arial" panose="020B0604020202020204" pitchFamily="34" charset="0"/>
                <a:cs typeface="Arial" panose="020B0604020202020204" pitchFamily="34" charset="0"/>
              </a:rPr>
              <a:t>Taucher</a:t>
            </a:r>
          </a:p>
          <a:p>
            <a:pPr marL="342900" indent="-342900">
              <a:buFont typeface="+mj-lt"/>
              <a:buAutoNum type="arabicPeriod"/>
              <a:defRPr/>
            </a:pPr>
            <a:endParaRPr lang="de-DE" b="1" dirty="0">
              <a:solidFill>
                <a:srgbClr val="376092"/>
              </a:solidFill>
              <a:latin typeface="Arial" panose="020B0604020202020204" pitchFamily="34" charset="0"/>
              <a:cs typeface="Arial" panose="020B0604020202020204" pitchFamily="34" charset="0"/>
            </a:endParaRPr>
          </a:p>
          <a:p>
            <a:pPr marL="342900" indent="-342900">
              <a:buFont typeface="+mj-lt"/>
              <a:buAutoNum type="arabicPeriod"/>
              <a:defRPr/>
            </a:pPr>
            <a:r>
              <a:rPr lang="de-DE" b="1" dirty="0" smtClean="0">
                <a:solidFill>
                  <a:srgbClr val="376092"/>
                </a:solidFill>
                <a:latin typeface="Arial" panose="020B0604020202020204" pitchFamily="34" charset="0"/>
                <a:cs typeface="Arial" panose="020B0604020202020204" pitchFamily="34" charset="0"/>
              </a:rPr>
              <a:t>Der Müll </a:t>
            </a:r>
            <a:r>
              <a:rPr lang="de-DE" b="1" dirty="0">
                <a:solidFill>
                  <a:srgbClr val="376092"/>
                </a:solidFill>
                <a:latin typeface="Arial" panose="020B0604020202020204" pitchFamily="34" charset="0"/>
                <a:cs typeface="Arial" panose="020B0604020202020204" pitchFamily="34" charset="0"/>
              </a:rPr>
              <a:t>im Meer </a:t>
            </a:r>
            <a:r>
              <a:rPr lang="de-DE" b="1" dirty="0" smtClean="0">
                <a:solidFill>
                  <a:srgbClr val="376092"/>
                </a:solidFill>
                <a:latin typeface="Arial" panose="020B0604020202020204" pitchFamily="34" charset="0"/>
                <a:cs typeface="Arial" panose="020B0604020202020204" pitchFamily="34" charset="0"/>
              </a:rPr>
              <a:t/>
            </a:r>
            <a:br>
              <a:rPr lang="de-DE" b="1" dirty="0" smtClean="0">
                <a:solidFill>
                  <a:srgbClr val="376092"/>
                </a:solidFill>
                <a:latin typeface="Arial" panose="020B0604020202020204" pitchFamily="34" charset="0"/>
                <a:cs typeface="Arial" panose="020B0604020202020204" pitchFamily="34" charset="0"/>
              </a:rPr>
            </a:br>
            <a:r>
              <a:rPr lang="de-DE" b="1" dirty="0" smtClean="0">
                <a:solidFill>
                  <a:srgbClr val="376092"/>
                </a:solidFill>
                <a:latin typeface="Arial" panose="020B0604020202020204" pitchFamily="34" charset="0"/>
                <a:cs typeface="Arial" panose="020B0604020202020204" pitchFamily="34" charset="0"/>
              </a:rPr>
              <a:t>Dive </a:t>
            </a:r>
            <a:r>
              <a:rPr lang="de-DE" b="1" dirty="0">
                <a:solidFill>
                  <a:srgbClr val="376092"/>
                </a:solidFill>
                <a:latin typeface="Arial" panose="020B0604020202020204" pitchFamily="34" charset="0"/>
                <a:cs typeface="Arial" panose="020B0604020202020204" pitchFamily="34" charset="0"/>
              </a:rPr>
              <a:t>Against </a:t>
            </a:r>
            <a:r>
              <a:rPr lang="de-DE" b="1" dirty="0" smtClean="0">
                <a:solidFill>
                  <a:srgbClr val="376092"/>
                </a:solidFill>
                <a:latin typeface="Arial" panose="020B0604020202020204" pitchFamily="34" charset="0"/>
                <a:cs typeface="Arial" panose="020B0604020202020204" pitchFamily="34" charset="0"/>
              </a:rPr>
              <a:t>Debris</a:t>
            </a:r>
            <a:r>
              <a:rPr lang="de-DE" b="1" baseline="30000" dirty="0" smtClean="0">
                <a:solidFill>
                  <a:srgbClr val="376092"/>
                </a:solidFill>
                <a:latin typeface="Arial" panose="020B0604020202020204" pitchFamily="34" charset="0"/>
                <a:cs typeface="Arial" panose="020B0604020202020204" pitchFamily="34" charset="0"/>
              </a:rPr>
              <a:t>®</a:t>
            </a:r>
            <a:endParaRPr lang="de-DE" b="1" baseline="30000"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846638"/>
            <a:ext cx="4038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lvl="0" indent="-342900">
              <a:spcBef>
                <a:spcPct val="20000"/>
              </a:spcBef>
              <a:buSzPct val="75000"/>
              <a:buFont typeface="Wingdings" pitchFamily="2" charset="2"/>
              <a:buChar char="l"/>
              <a:defRPr/>
            </a:pPr>
            <a:r>
              <a:rPr lang="de-DE" b="1" dirty="0" smtClean="0">
                <a:solidFill>
                  <a:schemeClr val="accent1">
                    <a:lumMod val="75000"/>
                  </a:schemeClr>
                </a:solidFill>
                <a:latin typeface="Arial" charset="0"/>
                <a:cs typeface="Arial" charset="0"/>
              </a:rPr>
              <a:t>Sein </a:t>
            </a:r>
            <a:r>
              <a:rPr lang="de-DE" b="1" dirty="0">
                <a:solidFill>
                  <a:schemeClr val="accent1">
                    <a:lumMod val="75000"/>
                  </a:schemeClr>
                </a:solidFill>
                <a:latin typeface="Arial" charset="0"/>
                <a:cs typeface="Arial" charset="0"/>
              </a:rPr>
              <a:t>ein AWARE Taucher</a:t>
            </a:r>
          </a:p>
          <a:p>
            <a:pPr marL="800100" lvl="1" indent="-342900">
              <a:spcBef>
                <a:spcPct val="20000"/>
              </a:spcBef>
              <a:buSzPct val="75000"/>
              <a:buFont typeface="Wingdings" pitchFamily="2" charset="2"/>
              <a:buChar char="l"/>
              <a:defRPr/>
            </a:pPr>
            <a:r>
              <a:rPr lang="de-DE" b="1" dirty="0" smtClean="0">
                <a:solidFill>
                  <a:schemeClr val="accent1">
                    <a:lumMod val="75000"/>
                  </a:schemeClr>
                </a:solidFill>
                <a:latin typeface="Arial" charset="0"/>
                <a:cs typeface="Arial" charset="0"/>
              </a:rPr>
              <a:t>10 </a:t>
            </a:r>
            <a:r>
              <a:rPr lang="de-DE" b="1" dirty="0">
                <a:solidFill>
                  <a:schemeClr val="accent1">
                    <a:lumMod val="75000"/>
                  </a:schemeClr>
                </a:solidFill>
                <a:latin typeface="Arial" charset="0"/>
                <a:cs typeface="Arial" charset="0"/>
              </a:rPr>
              <a:t>Tipps für Taucher zum Schutz der Meeresumwelt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638800" cy="639762"/>
          </a:xfrm>
        </p:spPr>
        <p:txBody>
          <a:bodyPr anchor="t"/>
          <a:lstStyle/>
          <a:p>
            <a:pPr>
              <a:defRPr/>
            </a:pPr>
            <a:r>
              <a:rPr lang="en-GB" dirty="0" err="1"/>
              <a:t>Hierüber</a:t>
            </a:r>
            <a:r>
              <a:rPr lang="en-GB" dirty="0"/>
              <a:t> </a:t>
            </a:r>
            <a:r>
              <a:rPr lang="en-GB" dirty="0" err="1"/>
              <a:t>haben</a:t>
            </a:r>
            <a:r>
              <a:rPr lang="en-GB" dirty="0"/>
              <a:t> </a:t>
            </a:r>
            <a:r>
              <a:rPr lang="en-GB" dirty="0" err="1"/>
              <a:t>wir</a:t>
            </a:r>
            <a:r>
              <a:rPr lang="en-GB" dirty="0"/>
              <a:t> </a:t>
            </a:r>
            <a:r>
              <a:rPr lang="en-GB" dirty="0" err="1"/>
              <a:t>gesprochen</a:t>
            </a:r>
            <a:endParaRPr lang="en-GB" dirty="0"/>
          </a:p>
        </p:txBody>
      </p:sp>
      <p:sp>
        <p:nvSpPr>
          <p:cNvPr id="109571" name="Content Placeholder 2"/>
          <p:cNvSpPr>
            <a:spLocks noGrp="1"/>
          </p:cNvSpPr>
          <p:nvPr>
            <p:ph idx="1"/>
          </p:nvPr>
        </p:nvSpPr>
        <p:spPr>
          <a:xfrm>
            <a:off x="685800" y="3475038"/>
            <a:ext cx="6705600" cy="1782762"/>
          </a:xfrm>
        </p:spPr>
        <p:txBody>
          <a:bodyPr/>
          <a:lstStyle/>
          <a:p>
            <a:r>
              <a:rPr lang="de-DE" dirty="0" smtClean="0"/>
              <a:t>Ein </a:t>
            </a:r>
            <a:r>
              <a:rPr lang="de-DE" dirty="0"/>
              <a:t>paar abschließende Worte zu Dive Against </a:t>
            </a:r>
            <a:r>
              <a:rPr lang="de-DE" dirty="0" smtClean="0"/>
              <a:t>Debris</a:t>
            </a:r>
            <a:r>
              <a:rPr lang="de-DE" baseline="30000" dirty="0" smtClean="0"/>
              <a:t>®</a:t>
            </a:r>
            <a:r>
              <a:rPr lang="de-DE" dirty="0" smtClean="0"/>
              <a:t> </a:t>
            </a:r>
            <a:endParaRPr lang="de-DE" dirty="0"/>
          </a:p>
          <a:p>
            <a:r>
              <a:rPr lang="de-DE" dirty="0" smtClean="0"/>
              <a:t>Schließe </a:t>
            </a:r>
            <a:r>
              <a:rPr lang="de-DE" dirty="0"/>
              <a:t>dich der Project AWARE Bewegung an</a:t>
            </a:r>
          </a:p>
          <a:p>
            <a:endParaRPr lang="en-GB" dirty="0" smtClean="0"/>
          </a:p>
        </p:txBody>
      </p:sp>
      <p:sp>
        <p:nvSpPr>
          <p:cNvPr id="109572" name="Text Placeholder 3"/>
          <p:cNvSpPr>
            <a:spLocks noGrp="1"/>
          </p:cNvSpPr>
          <p:nvPr>
            <p:ph type="body" sz="quarter" idx="12"/>
          </p:nvPr>
        </p:nvSpPr>
        <p:spPr>
          <a:xfrm>
            <a:off x="457200" y="1981200"/>
            <a:ext cx="8153400" cy="457200"/>
          </a:xfrm>
        </p:spPr>
        <p:txBody>
          <a:bodyPr/>
          <a:lstStyle/>
          <a:p>
            <a:r>
              <a:rPr lang="de-DE" dirty="0"/>
              <a:t>ABSCHNITT 4: Jetzt bist du dran!</a:t>
            </a:r>
            <a:endParaRPr lang="en-GB" dirty="0" smtClean="0"/>
          </a:p>
        </p:txBody>
      </p:sp>
      <p:sp>
        <p:nvSpPr>
          <p:cNvPr id="109573" name="Text Placeholder 4"/>
          <p:cNvSpPr>
            <a:spLocks noGrp="1"/>
          </p:cNvSpPr>
          <p:nvPr>
            <p:ph type="body" sz="quarter" idx="16"/>
          </p:nvPr>
        </p:nvSpPr>
        <p:spPr>
          <a:xfrm>
            <a:off x="76200" y="6418263"/>
            <a:ext cx="2590800" cy="304800"/>
          </a:xfrm>
        </p:spPr>
        <p:txBody>
          <a:bodyPr/>
          <a:lstStyle/>
          <a:p>
            <a:r>
              <a:rPr lang="en-US" dirty="0"/>
              <a:t>F4: Du </a:t>
            </a:r>
            <a:r>
              <a:rPr lang="en-US" dirty="0" err="1"/>
              <a:t>bist</a:t>
            </a:r>
            <a:r>
              <a:rPr lang="en-US" dirty="0"/>
              <a:t> </a:t>
            </a:r>
            <a:r>
              <a:rPr lang="en-US" dirty="0" err="1"/>
              <a:t>dran</a:t>
            </a:r>
            <a:r>
              <a:rPr lang="en-US" dirty="0"/>
              <a:t>!</a:t>
            </a:r>
            <a:endParaRPr lang="en-GB" dirty="0" smtClean="0"/>
          </a:p>
        </p:txBody>
      </p:sp>
      <p:sp>
        <p:nvSpPr>
          <p:cNvPr id="109574" name="Footer Placeholder 5"/>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a:t>
            </a:r>
          </a:p>
          <a:p>
            <a:pPr fontAlgn="base">
              <a:spcBef>
                <a:spcPct val="0"/>
              </a:spcBef>
              <a:spcAft>
                <a:spcPct val="0"/>
              </a:spcAft>
            </a:pPr>
            <a:r>
              <a:rPr lang="en-AU" dirty="0" err="1" smtClean="0"/>
              <a:t>Leitfaden</a:t>
            </a:r>
            <a:r>
              <a:rPr lang="en-AU" dirty="0" smtClean="0"/>
              <a:t> </a:t>
            </a:r>
            <a:r>
              <a:rPr lang="en-AU" dirty="0" err="1"/>
              <a:t>zur</a:t>
            </a:r>
            <a:r>
              <a:rPr lang="en-AU" dirty="0"/>
              <a:t> </a:t>
            </a:r>
            <a:r>
              <a:rPr lang="en-AU" dirty="0" err="1"/>
              <a:t>Datenerhebung</a:t>
            </a:r>
            <a:endParaRPr lang="en-US" dirty="0" smtClean="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de-DE" b="1" dirty="0">
                <a:solidFill>
                  <a:srgbClr val="376092"/>
                </a:solidFill>
                <a:latin typeface="Arial" panose="020B0604020202020204" pitchFamily="34" charset="0"/>
                <a:cs typeface="Arial" panose="020B0604020202020204" pitchFamily="34" charset="0"/>
              </a:rPr>
              <a:t>Schließe dich den AWARE Tauchern weltweit an und nimm den Kampf gegen den Müll im Meer auf</a:t>
            </a:r>
            <a:endParaRPr lang="en-GB"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Noch</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Fragen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lvl="0" algn="ctr">
              <a:spcBef>
                <a:spcPct val="0"/>
              </a:spcBef>
              <a:defRPr/>
            </a:pPr>
            <a:r>
              <a:rPr lang="en-AU" sz="4400" b="1"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Vielen</a:t>
            </a:r>
            <a:r>
              <a:rPr lang="en-AU"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Dank!</a:t>
            </a: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defRPr/>
            </a:pPr>
            <a:r>
              <a:rPr lang="en-AU" sz="2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Noch</a:t>
            </a: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r>
              <a:rPr lang="en-AU" sz="2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Fragen</a:t>
            </a: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de-DE" dirty="0">
                <a:latin typeface="Arial" charset="0"/>
                <a:cs typeface="Arial" charset="0"/>
              </a:rPr>
              <a:t>Das üble Problem mit dem </a:t>
            </a:r>
            <a:r>
              <a:rPr lang="de-DE" dirty="0" smtClean="0">
                <a:latin typeface="Arial" charset="0"/>
                <a:cs typeface="Arial" charset="0"/>
              </a:rPr>
              <a:t/>
            </a:r>
            <a:br>
              <a:rPr lang="de-DE" dirty="0" smtClean="0">
                <a:latin typeface="Arial" charset="0"/>
                <a:cs typeface="Arial" charset="0"/>
              </a:rPr>
            </a:br>
            <a:r>
              <a:rPr lang="de-DE" dirty="0" smtClean="0">
                <a:latin typeface="Arial" charset="0"/>
                <a:cs typeface="Arial" charset="0"/>
              </a:rPr>
              <a:t>Müll </a:t>
            </a:r>
            <a:r>
              <a:rPr lang="de-DE" dirty="0">
                <a:latin typeface="Arial" charset="0"/>
                <a:cs typeface="Arial" charset="0"/>
              </a:rPr>
              <a:t>im Meer</a:t>
            </a:r>
            <a:endParaRPr lang="en-GB"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dirty="0" err="1" smtClean="0">
                <a:latin typeface="Arial" charset="0"/>
                <a:cs typeface="Arial" charset="0"/>
              </a:rPr>
              <a:t>ABSCHNITT</a:t>
            </a:r>
            <a:r>
              <a:rPr lang="en-US" dirty="0" smtClean="0">
                <a:latin typeface="Arial" charset="0"/>
                <a:cs typeface="Arial" charset="0"/>
              </a:rPr>
              <a:t> </a:t>
            </a:r>
            <a:r>
              <a:rPr lang="en-US" dirty="0">
                <a:latin typeface="Arial" charset="0"/>
                <a:cs typeface="Arial" charset="0"/>
              </a:rPr>
              <a:t>1:</a:t>
            </a:r>
            <a:endParaRPr lang="en-GB" dirty="0" smtClean="0">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de-DE" dirty="0"/>
              <a:t>Müll im Meer - Der Schaden</a:t>
            </a:r>
            <a:endParaRPr dirty="0" smtClean="0"/>
          </a:p>
        </p:txBody>
      </p:sp>
      <p:sp>
        <p:nvSpPr>
          <p:cNvPr id="21507" name="Content Placeholder 2"/>
          <p:cNvSpPr>
            <a:spLocks noGrp="1"/>
          </p:cNvSpPr>
          <p:nvPr>
            <p:ph idx="1"/>
          </p:nvPr>
        </p:nvSpPr>
        <p:spPr>
          <a:xfrm>
            <a:off x="685800" y="2286000"/>
            <a:ext cx="4114800" cy="3657600"/>
          </a:xfrm>
        </p:spPr>
        <p:txBody>
          <a:bodyPr>
            <a:normAutofit lnSpcReduction="10000"/>
          </a:bodyPr>
          <a:lstStyle/>
          <a:p>
            <a:r>
              <a:rPr lang="de-DE" dirty="0" smtClean="0">
                <a:latin typeface="Arial" charset="0"/>
                <a:cs typeface="Arial" charset="0"/>
              </a:rPr>
              <a:t>Zehntausende </a:t>
            </a:r>
            <a:r>
              <a:rPr lang="de-DE" dirty="0">
                <a:latin typeface="Arial" charset="0"/>
                <a:cs typeface="Arial" charset="0"/>
              </a:rPr>
              <a:t>Meerestiere und Seevögel sterben jedes Jahr</a:t>
            </a:r>
          </a:p>
          <a:p>
            <a:r>
              <a:rPr lang="de-DE" dirty="0" smtClean="0">
                <a:latin typeface="Arial" charset="0"/>
                <a:cs typeface="Arial" charset="0"/>
              </a:rPr>
              <a:t>693 </a:t>
            </a:r>
            <a:r>
              <a:rPr lang="de-DE" dirty="0">
                <a:latin typeface="Arial" charset="0"/>
                <a:cs typeface="Arial" charset="0"/>
              </a:rPr>
              <a:t>Meerestierarten sind betroffen </a:t>
            </a:r>
          </a:p>
          <a:p>
            <a:pPr lvl="1"/>
            <a:r>
              <a:rPr lang="de-DE" dirty="0" smtClean="0">
                <a:latin typeface="Arial" charset="0"/>
                <a:cs typeface="Arial" charset="0"/>
              </a:rPr>
              <a:t>Alle </a:t>
            </a:r>
            <a:r>
              <a:rPr lang="de-DE" dirty="0">
                <a:latin typeface="Arial" charset="0"/>
                <a:cs typeface="Arial" charset="0"/>
              </a:rPr>
              <a:t>bekannten Meeresschildkrötenarten</a:t>
            </a:r>
          </a:p>
          <a:p>
            <a:pPr lvl="1"/>
            <a:r>
              <a:rPr lang="de-DE" dirty="0" smtClean="0">
                <a:latin typeface="Arial" charset="0"/>
                <a:cs typeface="Arial" charset="0"/>
              </a:rPr>
              <a:t>Über </a:t>
            </a:r>
            <a:r>
              <a:rPr lang="de-DE" dirty="0">
                <a:latin typeface="Arial" charset="0"/>
                <a:cs typeface="Arial" charset="0"/>
              </a:rPr>
              <a:t>die Hälfte aller Meeressäugetierarten</a:t>
            </a:r>
          </a:p>
          <a:p>
            <a:pPr lvl="1"/>
            <a:r>
              <a:rPr lang="de-DE" dirty="0" smtClean="0">
                <a:latin typeface="Arial" charset="0"/>
                <a:cs typeface="Arial" charset="0"/>
              </a:rPr>
              <a:t>Nahezu </a:t>
            </a:r>
            <a:r>
              <a:rPr lang="de-DE" dirty="0">
                <a:latin typeface="Arial" charset="0"/>
                <a:cs typeface="Arial" charset="0"/>
              </a:rPr>
              <a:t>zwei Drittel aller Seevogelarten</a:t>
            </a:r>
          </a:p>
          <a:p>
            <a:r>
              <a:rPr lang="de-DE" dirty="0" smtClean="0">
                <a:latin typeface="Arial" charset="0"/>
                <a:cs typeface="Arial" charset="0"/>
              </a:rPr>
              <a:t>Die </a:t>
            </a:r>
            <a:r>
              <a:rPr lang="de-DE" dirty="0">
                <a:latin typeface="Arial" charset="0"/>
                <a:cs typeface="Arial" charset="0"/>
              </a:rPr>
              <a:t>Tiere sterben hauptsächlich, weil sie Müll fressen oder sich darin verfangen</a:t>
            </a:r>
          </a:p>
          <a:p>
            <a:pPr lvl="1"/>
            <a:endParaRPr lang="en-AU" dirty="0" smtClean="0">
              <a:latin typeface="Arial" charset="0"/>
              <a:cs typeface="Arial" charset="0"/>
            </a:endParaRPr>
          </a:p>
        </p:txBody>
      </p:sp>
      <p:sp>
        <p:nvSpPr>
          <p:cNvPr id="21508" name="Text Placeholder 12"/>
          <p:cNvSpPr>
            <a:spLocks noGrp="1"/>
          </p:cNvSpPr>
          <p:nvPr>
            <p:ph type="body" sz="quarter" idx="12"/>
          </p:nvPr>
        </p:nvSpPr>
        <p:spPr>
          <a:xfrm>
            <a:off x="457200" y="1676400"/>
            <a:ext cx="8153400" cy="685800"/>
          </a:xfrm>
        </p:spPr>
        <p:txBody>
          <a:bodyPr/>
          <a:lstStyle/>
          <a:p>
            <a:r>
              <a:rPr lang="de-DE" dirty="0">
                <a:latin typeface="Arial" charset="0"/>
                <a:cs typeface="Arial" charset="0"/>
              </a:rPr>
              <a:t>Wilde Tiere und Pflanzen werden getötet</a:t>
            </a:r>
            <a:endParaRPr lang="en-GB" dirty="0" smtClean="0">
              <a:latin typeface="Arial" charset="0"/>
              <a:cs typeface="Arial" charset="0"/>
            </a:endParaRPr>
          </a:p>
        </p:txBody>
      </p:sp>
      <p:sp>
        <p:nvSpPr>
          <p:cNvPr id="21509" name="Text Placeholder 8"/>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sp>
        <p:nvSpPr>
          <p:cNvPr id="21510" name="Footer Placeholder 9"/>
          <p:cNvSpPr>
            <a:spLocks noGrp="1"/>
          </p:cNvSpPr>
          <p:nvPr>
            <p:ph type="ftr" sz="quarter" idx="17"/>
          </p:nvPr>
        </p:nvSpPr>
        <p:spPr bwMode="auto">
          <a:xfrm>
            <a:off x="3352800" y="6356350"/>
            <a:ext cx="2438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p>
          <a:p>
            <a:pPr fontAlgn="base">
              <a:spcBef>
                <a:spcPct val="0"/>
              </a:spcBef>
              <a:spcAft>
                <a:spcPct val="0"/>
              </a:spcAft>
            </a:pPr>
            <a:r>
              <a:rPr lang="de-DE" dirty="0" smtClean="0"/>
              <a:t>Leitfaden </a:t>
            </a:r>
            <a:r>
              <a:rPr lang="de-DE" dirty="0"/>
              <a:t>zur Datenerhebung</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de-DE" dirty="0"/>
              <a:t>Müll im Meer - Der Schaden </a:t>
            </a:r>
            <a:endParaRPr dirty="0"/>
          </a:p>
        </p:txBody>
      </p:sp>
      <p:sp>
        <p:nvSpPr>
          <p:cNvPr id="23555" name="Content Placeholder 2"/>
          <p:cNvSpPr>
            <a:spLocks noGrp="1"/>
          </p:cNvSpPr>
          <p:nvPr>
            <p:ph idx="1"/>
          </p:nvPr>
        </p:nvSpPr>
        <p:spPr>
          <a:xfrm>
            <a:off x="685800" y="2057400"/>
            <a:ext cx="4125912" cy="1782762"/>
          </a:xfrm>
        </p:spPr>
        <p:txBody>
          <a:bodyPr>
            <a:noAutofit/>
          </a:bodyPr>
          <a:lstStyle/>
          <a:p>
            <a:r>
              <a:rPr lang="de-DE" sz="1600" dirty="0" smtClean="0">
                <a:latin typeface="Arial" charset="0"/>
                <a:cs typeface="Arial" charset="0"/>
              </a:rPr>
              <a:t>Große </a:t>
            </a:r>
            <a:r>
              <a:rPr lang="de-DE" sz="1600" dirty="0">
                <a:latin typeface="Arial" charset="0"/>
                <a:cs typeface="Arial" charset="0"/>
              </a:rPr>
              <a:t>Gegenstände scheuern an Riffen entlang</a:t>
            </a:r>
          </a:p>
          <a:p>
            <a:r>
              <a:rPr lang="de-DE" sz="1600" dirty="0" smtClean="0">
                <a:latin typeface="Arial" charset="0"/>
                <a:cs typeface="Arial" charset="0"/>
              </a:rPr>
              <a:t>Plastiktüten </a:t>
            </a:r>
            <a:r>
              <a:rPr lang="de-DE" sz="1600" dirty="0">
                <a:latin typeface="Arial" charset="0"/>
                <a:cs typeface="Arial" charset="0"/>
              </a:rPr>
              <a:t>ersticken Seegras und Mangroven</a:t>
            </a:r>
          </a:p>
          <a:p>
            <a:r>
              <a:rPr lang="de-DE" sz="1600" dirty="0" smtClean="0">
                <a:latin typeface="Arial" charset="0"/>
                <a:cs typeface="Arial" charset="0"/>
              </a:rPr>
              <a:t>Fischernetze </a:t>
            </a:r>
            <a:r>
              <a:rPr lang="de-DE" sz="1600" dirty="0">
                <a:latin typeface="Arial" charset="0"/>
                <a:cs typeface="Arial" charset="0"/>
              </a:rPr>
              <a:t>und Leinen schneiden in Korallen, Schwämme und Anemonen</a:t>
            </a:r>
          </a:p>
        </p:txBody>
      </p:sp>
      <p:sp>
        <p:nvSpPr>
          <p:cNvPr id="23556" name="Text Placeholder 11"/>
          <p:cNvSpPr>
            <a:spLocks noGrp="1"/>
          </p:cNvSpPr>
          <p:nvPr>
            <p:ph type="body" sz="quarter" idx="12"/>
          </p:nvPr>
        </p:nvSpPr>
        <p:spPr>
          <a:xfrm>
            <a:off x="457200" y="1600200"/>
            <a:ext cx="8153400" cy="411162"/>
          </a:xfrm>
        </p:spPr>
        <p:txBody>
          <a:bodyPr/>
          <a:lstStyle/>
          <a:p>
            <a:r>
              <a:rPr lang="en-US" dirty="0" smtClean="0">
                <a:latin typeface="Arial" charset="0"/>
                <a:cs typeface="Arial" charset="0"/>
              </a:rPr>
              <a:t>Der </a:t>
            </a:r>
            <a:r>
              <a:rPr lang="en-US" dirty="0" err="1" smtClean="0">
                <a:latin typeface="Arial" charset="0"/>
                <a:cs typeface="Arial" charset="0"/>
              </a:rPr>
              <a:t>Müll</a:t>
            </a:r>
            <a:r>
              <a:rPr lang="en-US" dirty="0" smtClean="0">
                <a:latin typeface="Arial" charset="0"/>
                <a:cs typeface="Arial" charset="0"/>
              </a:rPr>
              <a:t> </a:t>
            </a:r>
            <a:r>
              <a:rPr lang="en-US" dirty="0" err="1" smtClean="0">
                <a:latin typeface="Arial" charset="0"/>
                <a:cs typeface="Arial" charset="0"/>
              </a:rPr>
              <a:t>schadet</a:t>
            </a:r>
            <a:r>
              <a:rPr lang="en-US" dirty="0" smtClean="0">
                <a:latin typeface="Arial" charset="0"/>
                <a:cs typeface="Arial" charset="0"/>
              </a:rPr>
              <a:t> der </a:t>
            </a:r>
            <a:r>
              <a:rPr lang="en-US" dirty="0">
                <a:latin typeface="Arial" charset="0"/>
                <a:cs typeface="Arial" charset="0"/>
              </a:rPr>
              <a:t>Umwelt</a:t>
            </a:r>
            <a:endParaRPr lang="en-GB" dirty="0" smtClean="0">
              <a:latin typeface="Arial" charset="0"/>
              <a:cs typeface="Arial" charset="0"/>
            </a:endParaRPr>
          </a:p>
        </p:txBody>
      </p:sp>
      <p:sp>
        <p:nvSpPr>
          <p:cNvPr id="23557" name="Text Placeholder 8"/>
          <p:cNvSpPr>
            <a:spLocks noGrp="1"/>
          </p:cNvSpPr>
          <p:nvPr>
            <p:ph type="body" sz="quarter" idx="16"/>
          </p:nvPr>
        </p:nvSpPr>
        <p:spPr>
          <a:xfrm>
            <a:off x="76200" y="6418263"/>
            <a:ext cx="2590800" cy="304800"/>
          </a:xfrm>
        </p:spPr>
        <p:txBody>
          <a:bodyPr/>
          <a:lstStyle/>
          <a:p>
            <a:r>
              <a:rPr lang="de-DE" dirty="0">
                <a:latin typeface="Arial" charset="0"/>
                <a:cs typeface="Arial" charset="0"/>
              </a:rPr>
              <a:t>F1: Der Müll im Meer</a:t>
            </a:r>
            <a:endParaRPr lang="en-GB" dirty="0" smtClean="0">
              <a:latin typeface="Arial" charset="0"/>
              <a:cs typeface="Arial" charset="0"/>
            </a:endParaRPr>
          </a:p>
        </p:txBody>
      </p:sp>
      <p:sp>
        <p:nvSpPr>
          <p:cNvPr id="23558" name="Footer Placeholder 9"/>
          <p:cNvSpPr>
            <a:spLocks noGrp="1"/>
          </p:cNvSpPr>
          <p:nvPr>
            <p:ph type="ftr" sz="quarter" idx="17"/>
          </p:nvPr>
        </p:nvSpPr>
        <p:spPr bwMode="auto">
          <a:xfrm>
            <a:off x="3390900" y="6356350"/>
            <a:ext cx="2362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a:t>
            </a:r>
            <a:r>
              <a:rPr lang="en-AU" dirty="0" err="1">
                <a:latin typeface="Arial" charset="0"/>
                <a:cs typeface="Arial" charset="0"/>
              </a:rPr>
              <a:t>Leitfaden</a:t>
            </a:r>
            <a:r>
              <a:rPr lang="en-AU" dirty="0">
                <a:latin typeface="Arial" charset="0"/>
                <a:cs typeface="Arial" charset="0"/>
              </a:rPr>
              <a:t> </a:t>
            </a:r>
            <a:r>
              <a:rPr lang="en-AU" dirty="0" err="1">
                <a:latin typeface="Arial" charset="0"/>
                <a:cs typeface="Arial" charset="0"/>
              </a:rPr>
              <a:t>zur</a:t>
            </a:r>
            <a:r>
              <a:rPr lang="en-AU" dirty="0">
                <a:latin typeface="Arial" charset="0"/>
                <a:cs typeface="Arial" charset="0"/>
              </a:rPr>
              <a:t> </a:t>
            </a:r>
            <a:r>
              <a:rPr lang="en-AU" dirty="0" err="1">
                <a:latin typeface="Arial" charset="0"/>
                <a:cs typeface="Arial" charset="0"/>
              </a:rPr>
              <a:t>Datenerhebung</a:t>
            </a:r>
            <a:endParaRPr lang="en-US" dirty="0" smtClean="0">
              <a:latin typeface="Arial" charset="0"/>
              <a:cs typeface="Arial" charset="0"/>
            </a:endParaRP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638800"/>
            <a:ext cx="8501856"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de-DE" b="1" dirty="0">
                <a:solidFill>
                  <a:schemeClr val="accent2">
                    <a:lumMod val="75000"/>
                  </a:schemeClr>
                </a:solidFill>
                <a:latin typeface="Arial" panose="020B0604020202020204" pitchFamily="34" charset="0"/>
                <a:cs typeface="Arial" panose="020B0604020202020204" pitchFamily="34" charset="0"/>
              </a:rPr>
              <a:t>Nur Taucher haben die </a:t>
            </a:r>
            <a:r>
              <a:rPr lang="de-DE" b="1" dirty="0" smtClean="0">
                <a:solidFill>
                  <a:schemeClr val="accent2">
                    <a:lumMod val="75000"/>
                  </a:schemeClr>
                </a:solidFill>
                <a:latin typeface="Arial" panose="020B0604020202020204" pitchFamily="34" charset="0"/>
                <a:cs typeface="Arial" panose="020B0604020202020204" pitchFamily="34" charset="0"/>
              </a:rPr>
              <a:t>Fähigkeiten</a:t>
            </a:r>
            <a:r>
              <a:rPr lang="de-DE" b="1" dirty="0">
                <a:solidFill>
                  <a:schemeClr val="accent2">
                    <a:lumMod val="75000"/>
                  </a:schemeClr>
                </a:solidFill>
                <a:latin typeface="Arial" panose="020B0604020202020204" pitchFamily="34" charset="0"/>
                <a:cs typeface="Arial" panose="020B0604020202020204" pitchFamily="34" charset="0"/>
              </a:rPr>
              <a:t>, </a:t>
            </a:r>
            <a:r>
              <a:rPr lang="de-DE" b="1" dirty="0" smtClean="0">
                <a:solidFill>
                  <a:schemeClr val="accent2">
                    <a:lumMod val="75000"/>
                  </a:schemeClr>
                </a:solidFill>
                <a:latin typeface="Arial" panose="020B0604020202020204" pitchFamily="34" charset="0"/>
                <a:cs typeface="Arial" panose="020B0604020202020204" pitchFamily="34" charset="0"/>
              </a:rPr>
              <a:t>die nötig sind, um den </a:t>
            </a:r>
            <a:r>
              <a:rPr lang="de-DE" b="1" dirty="0">
                <a:solidFill>
                  <a:schemeClr val="accent2">
                    <a:lumMod val="75000"/>
                  </a:schemeClr>
                </a:solidFill>
                <a:latin typeface="Arial" panose="020B0604020202020204" pitchFamily="34" charset="0"/>
                <a:cs typeface="Arial" panose="020B0604020202020204" pitchFamily="34" charset="0"/>
              </a:rPr>
              <a:t>Müll unter Wasser </a:t>
            </a:r>
            <a:r>
              <a:rPr lang="de-DE" b="1" dirty="0" smtClean="0">
                <a:solidFill>
                  <a:schemeClr val="accent2">
                    <a:lumMod val="75000"/>
                  </a:schemeClr>
                </a:solidFill>
                <a:latin typeface="Arial" panose="020B0604020202020204" pitchFamily="34" charset="0"/>
                <a:cs typeface="Arial" panose="020B0604020202020204" pitchFamily="34" charset="0"/>
              </a:rPr>
              <a:t>einzusammeln und </a:t>
            </a:r>
            <a:r>
              <a:rPr lang="de-DE" b="1" dirty="0">
                <a:solidFill>
                  <a:schemeClr val="accent2">
                    <a:lumMod val="75000"/>
                  </a:schemeClr>
                </a:solidFill>
                <a:latin typeface="Arial" panose="020B0604020202020204" pitchFamily="34" charset="0"/>
                <a:cs typeface="Arial" panose="020B0604020202020204" pitchFamily="34" charset="0"/>
              </a:rPr>
              <a:t>zu melden</a:t>
            </a:r>
            <a:endParaRPr lang="en-GB"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3886200"/>
            <a:ext cx="4365624" cy="685800"/>
          </a:xfrm>
          <a:prstGeom prst="rect">
            <a:avLst/>
          </a:prstGeom>
          <a:noFill/>
          <a:ln w="9525">
            <a:noFill/>
            <a:miter lim="800000"/>
            <a:headEnd/>
            <a:tailEnd/>
          </a:ln>
        </p:spPr>
        <p:txBody>
          <a:bodyPr/>
          <a:lstStyle/>
          <a:p>
            <a:pPr>
              <a:spcBef>
                <a:spcPct val="20000"/>
              </a:spcBef>
              <a:buSzPct val="75000"/>
            </a:pPr>
            <a:r>
              <a:rPr lang="de-DE" sz="2000" b="1" dirty="0" smtClean="0">
                <a:solidFill>
                  <a:srgbClr val="376092"/>
                </a:solidFill>
                <a:latin typeface="Arial" pitchFamily="34" charset="0"/>
                <a:cs typeface="Arial" pitchFamily="34" charset="0"/>
              </a:rPr>
              <a:t>Er hat direkte Auswirkungen </a:t>
            </a:r>
            <a:r>
              <a:rPr lang="de-DE" sz="2000" b="1" dirty="0">
                <a:solidFill>
                  <a:srgbClr val="376092"/>
                </a:solidFill>
                <a:latin typeface="Arial" pitchFamily="34" charset="0"/>
                <a:cs typeface="Arial" pitchFamily="34" charset="0"/>
              </a:rPr>
              <a:t>auf die Menschen</a:t>
            </a:r>
            <a:endParaRPr lang="en-US"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5720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de-DE" sz="1600" b="1" dirty="0" smtClean="0">
                <a:solidFill>
                  <a:srgbClr val="376092"/>
                </a:solidFill>
                <a:latin typeface="Arial" pitchFamily="34" charset="0"/>
                <a:cs typeface="Arial" pitchFamily="34" charset="0"/>
              </a:rPr>
              <a:t>Einfach hässlich</a:t>
            </a:r>
          </a:p>
          <a:p>
            <a:pPr marL="342900" indent="-342900">
              <a:spcBef>
                <a:spcPct val="20000"/>
              </a:spcBef>
              <a:buSzPct val="75000"/>
              <a:buFont typeface="Wingdings" pitchFamily="2" charset="2"/>
              <a:buChar char="l"/>
            </a:pPr>
            <a:r>
              <a:rPr lang="de-DE" sz="1600" b="1" dirty="0" smtClean="0">
                <a:solidFill>
                  <a:srgbClr val="376092"/>
                </a:solidFill>
                <a:latin typeface="Arial" pitchFamily="34" charset="0"/>
                <a:cs typeface="Arial" pitchFamily="34" charset="0"/>
              </a:rPr>
              <a:t>Schlecht für die Gesundheit</a:t>
            </a:r>
          </a:p>
          <a:p>
            <a:pPr marL="342900" indent="-342900">
              <a:spcBef>
                <a:spcPct val="20000"/>
              </a:spcBef>
              <a:buSzPct val="75000"/>
              <a:buFont typeface="Wingdings" pitchFamily="2" charset="2"/>
              <a:buChar char="l"/>
            </a:pPr>
            <a:r>
              <a:rPr lang="de-DE" sz="1600" b="1" dirty="0" smtClean="0">
                <a:solidFill>
                  <a:srgbClr val="376092"/>
                </a:solidFill>
                <a:latin typeface="Arial" pitchFamily="34" charset="0"/>
                <a:cs typeface="Arial" pitchFamily="34" charset="0"/>
              </a:rPr>
              <a:t>Seine Entfernung ist teuer</a:t>
            </a:r>
          </a:p>
          <a:p>
            <a:pPr marL="342900" indent="-342900">
              <a:spcBef>
                <a:spcPct val="20000"/>
              </a:spcBef>
              <a:buSzPct val="75000"/>
              <a:buFont typeface="Wingdings" pitchFamily="2" charset="2"/>
              <a:buChar char="l"/>
            </a:pPr>
            <a:endParaRPr lang="en-US"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92175"/>
            <a:ext cx="5181600" cy="990600"/>
          </a:xfrm>
        </p:spPr>
        <p:txBody>
          <a:bodyPr anchor="t"/>
          <a:lstStyle/>
          <a:p>
            <a:pPr>
              <a:defRPr/>
            </a:pPr>
            <a:r>
              <a:rPr lang="de-DE" dirty="0"/>
              <a:t>Was ist das für Müll im Meer?</a:t>
            </a:r>
            <a:endParaRPr dirty="0" smtClean="0"/>
          </a:p>
        </p:txBody>
      </p:sp>
      <p:sp>
        <p:nvSpPr>
          <p:cNvPr id="25603" name="Content Placeholder 2"/>
          <p:cNvSpPr>
            <a:spLocks noGrp="1"/>
          </p:cNvSpPr>
          <p:nvPr>
            <p:ph idx="1"/>
          </p:nvPr>
        </p:nvSpPr>
        <p:spPr>
          <a:xfrm>
            <a:off x="609600" y="2133600"/>
            <a:ext cx="5029200" cy="3992563"/>
          </a:xfrm>
        </p:spPr>
        <p:txBody>
          <a:bodyPr>
            <a:noAutofit/>
          </a:bodyPr>
          <a:lstStyle/>
          <a:p>
            <a:r>
              <a:rPr lang="de-DE" sz="1800" b="1" dirty="0" smtClean="0">
                <a:ea typeface="Calibri" pitchFamily="34" charset="0"/>
              </a:rPr>
              <a:t>Unser </a:t>
            </a:r>
            <a:r>
              <a:rPr lang="de-DE" sz="1800" b="1" dirty="0">
                <a:ea typeface="Calibri" pitchFamily="34" charset="0"/>
              </a:rPr>
              <a:t>Müll im Meer</a:t>
            </a:r>
          </a:p>
          <a:p>
            <a:pPr lvl="1"/>
            <a:r>
              <a:rPr lang="de-DE" sz="1800" b="1" dirty="0" smtClean="0">
                <a:ea typeface="Calibri" pitchFamily="34" charset="0"/>
              </a:rPr>
              <a:t>Alltäglicher </a:t>
            </a:r>
            <a:r>
              <a:rPr lang="de-DE" sz="1800" b="1" dirty="0">
                <a:ea typeface="Calibri" pitchFamily="34" charset="0"/>
              </a:rPr>
              <a:t>Abfall wie Plastiktüten, Lebensmittelverpackungen, Getränkeflaschen, Zigarettenstummel</a:t>
            </a:r>
          </a:p>
          <a:p>
            <a:pPr lvl="1"/>
            <a:r>
              <a:rPr lang="de-DE" sz="1800" b="1" dirty="0" smtClean="0">
                <a:ea typeface="Calibri" pitchFamily="34" charset="0"/>
              </a:rPr>
              <a:t>Autobatterien</a:t>
            </a:r>
            <a:r>
              <a:rPr lang="de-DE" sz="1800" b="1" dirty="0">
                <a:ea typeface="Calibri" pitchFamily="34" charset="0"/>
              </a:rPr>
              <a:t>, Küchengeräte, Fischernetze, industrielle Abfälle und vieles mehr</a:t>
            </a:r>
          </a:p>
          <a:p>
            <a:r>
              <a:rPr lang="de-DE" sz="1800" b="1" dirty="0" smtClean="0">
                <a:ea typeface="Calibri" pitchFamily="34" charset="0"/>
              </a:rPr>
              <a:t>Das </a:t>
            </a:r>
            <a:r>
              <a:rPr lang="de-DE" sz="1800" b="1" dirty="0">
                <a:ea typeface="Calibri" pitchFamily="34" charset="0"/>
              </a:rPr>
              <a:t>Meiste ist nicht biologisch abbaubar</a:t>
            </a:r>
          </a:p>
          <a:p>
            <a:pPr lvl="1"/>
            <a:r>
              <a:rPr lang="de-DE" sz="1800" b="1" dirty="0" smtClean="0">
                <a:ea typeface="Calibri" pitchFamily="34" charset="0"/>
              </a:rPr>
              <a:t>Plastik </a:t>
            </a:r>
            <a:r>
              <a:rPr lang="de-DE" sz="1800" b="1" dirty="0">
                <a:ea typeface="Calibri" pitchFamily="34" charset="0"/>
              </a:rPr>
              <a:t>zerbricht in kleine Teile</a:t>
            </a:r>
          </a:p>
          <a:p>
            <a:r>
              <a:rPr lang="de-DE" sz="1800" b="1" dirty="0" smtClean="0">
                <a:ea typeface="Calibri" pitchFamily="34" charset="0"/>
              </a:rPr>
              <a:t>Der </a:t>
            </a:r>
            <a:r>
              <a:rPr lang="de-DE" sz="1800" b="1" dirty="0">
                <a:ea typeface="Calibri" pitchFamily="34" charset="0"/>
              </a:rPr>
              <a:t>Müll der immer weiter wachsenden Weltbevölkerung erstickt unseren Blauen Planeten</a:t>
            </a:r>
          </a:p>
          <a:p>
            <a:pPr lvl="2"/>
            <a:endParaRPr lang="en-AU" dirty="0" smtClean="0"/>
          </a:p>
        </p:txBody>
      </p:sp>
      <p:sp>
        <p:nvSpPr>
          <p:cNvPr id="25604" name="Footer Placeholder 9"/>
          <p:cNvSpPr>
            <a:spLocks noGrp="1"/>
          </p:cNvSpPr>
          <p:nvPr>
            <p:ph type="ftr" sz="quarter" idx="4294967295"/>
          </p:nvPr>
        </p:nvSpPr>
        <p:spPr bwMode="auto">
          <a:xfrm>
            <a:off x="3390900" y="6356350"/>
            <a:ext cx="2362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a:t>
            </a:r>
            <a:r>
              <a:rPr lang="en-AU" b="1" dirty="0" err="1">
                <a:solidFill>
                  <a:srgbClr val="FFFFFF"/>
                </a:solidFill>
                <a:latin typeface="Arial" charset="0"/>
                <a:cs typeface="Arial" charset="0"/>
              </a:rPr>
              <a:t>Leitfaden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zur</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Datenerhebung</a:t>
            </a:r>
            <a:endParaRPr lang="en-US" b="1" dirty="0" smtClean="0">
              <a:solidFill>
                <a:srgbClr val="FFFFFF"/>
              </a:solidFill>
              <a:latin typeface="Arial" charset="0"/>
              <a:cs typeface="Arial" charset="0"/>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de-DE" sz="1200" b="1" dirty="0">
                <a:solidFill>
                  <a:srgbClr val="FFFFFF"/>
                </a:solidFill>
                <a:latin typeface="Arial" charset="0"/>
                <a:cs typeface="Arial" charset="0"/>
              </a:rPr>
              <a:t>F1: Der Müll im Meer</a:t>
            </a:r>
            <a:endParaRPr lang="en-GB" sz="1200" b="1" dirty="0" smtClean="0">
              <a:solidFill>
                <a:srgbClr val="FFFFFF"/>
              </a:solidFill>
              <a:latin typeface="Arial" charset="0"/>
              <a:cs typeface="Arial" charset="0"/>
            </a:endParaRP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7912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5963</Words>
  <Application>Microsoft Office PowerPoint</Application>
  <PresentationFormat>On-screen Show (4:3)</PresentationFormat>
  <Paragraphs>1051</Paragraphs>
  <Slides>52</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Unterrichtsleitfaden für Datenerhebungen   Eine Datenerhebung des Mülls unter Wasser  für Gerätetaucher</vt:lpstr>
      <vt:lpstr>Wir sprechen über . . .</vt:lpstr>
      <vt:lpstr>Wir sprechen über . . .</vt:lpstr>
      <vt:lpstr>Wir sprechen über . . .</vt:lpstr>
      <vt:lpstr>Wir sprechen über . . .</vt:lpstr>
      <vt:lpstr>Das üble Problem mit dem  Müll im Meer</vt:lpstr>
      <vt:lpstr>Müll im Meer - Der Schaden</vt:lpstr>
      <vt:lpstr>Müll im Meer - Der Schaden </vt:lpstr>
      <vt:lpstr>Was ist das für Müll im Meer?</vt:lpstr>
      <vt:lpstr>Wo kommt er her?</vt:lpstr>
      <vt:lpstr>Wo kommt er her?</vt:lpstr>
      <vt:lpstr>Wo kommt er her?</vt:lpstr>
      <vt:lpstr>Können wir etwas dagegen tun?</vt:lpstr>
      <vt:lpstr>Dive Against Debris®                             - Für Veränderung tauchen</vt:lpstr>
      <vt:lpstr>Nur für Taucher</vt:lpstr>
      <vt:lpstr>Hierüber haben wir gesprochen</vt:lpstr>
      <vt:lpstr>Zeit für  Dive Against Debris®</vt:lpstr>
      <vt:lpstr>Plane deinen Tauchgang</vt:lpstr>
      <vt:lpstr>Wähle den Ort deiner Datenerhebung aus</vt:lpstr>
      <vt:lpstr>Tauchprofile bei Datenerhebungen</vt:lpstr>
      <vt:lpstr>Tauche deinen Plan</vt:lpstr>
      <vt:lpstr>Ausrüstung</vt:lpstr>
      <vt:lpstr>Tarierung von Gegenständen</vt:lpstr>
      <vt:lpstr>Scharfe Gegenstände</vt:lpstr>
      <vt:lpstr>Mache Fotos  und erzähle die Geschichte</vt:lpstr>
      <vt:lpstr>Dinge, die man besser da lassen sollte</vt:lpstr>
      <vt:lpstr>Dinge, die man besser da lassen sollte</vt:lpstr>
      <vt:lpstr>Hierüber haben wir gesprochen</vt:lpstr>
      <vt:lpstr>Sorge dafür, dass deine Datenerhebung zählt</vt:lpstr>
      <vt:lpstr>Fünf einfache Schritte und  deine Datenerhebung zählt</vt:lpstr>
      <vt:lpstr>Schritt 1: Wiegen</vt:lpstr>
      <vt:lpstr>Schritt 2: Sortieren</vt:lpstr>
      <vt:lpstr>Schritt 3: Daten  erfassen</vt:lpstr>
      <vt:lpstr>Schritt 3: Daten  erfassen</vt:lpstr>
      <vt:lpstr>Schritt 3: Daten  erfassen</vt:lpstr>
      <vt:lpstr>Schritt 3: Daten  erfassen</vt:lpstr>
      <vt:lpstr>Schritt 3: Daten  erfassen</vt:lpstr>
      <vt:lpstr>Schritt 3: Daten  erfassen</vt:lpstr>
      <vt:lpstr>Schritt 3: Daten  erfassen</vt:lpstr>
      <vt:lpstr>Schritt 3: Daten  erfassen</vt:lpstr>
      <vt:lpstr>Schritt 3: Daten  erfassen</vt:lpstr>
      <vt:lpstr>Schritt 3: Daten  erfassen</vt:lpstr>
      <vt:lpstr>Schritt 4: Entsorgen</vt:lpstr>
      <vt:lpstr>Schritt 5: Melden</vt:lpstr>
      <vt:lpstr>Schritt 5: Melden</vt:lpstr>
      <vt:lpstr>Hierüber haben wir gesprochen</vt:lpstr>
      <vt:lpstr>Jetzt bist du dran!</vt:lpstr>
      <vt:lpstr>Ein paar abschließende Worte zu Dive Against Debris® </vt:lpstr>
      <vt:lpstr>Ein paar abschließende Worte zu Dive Against Debris® </vt:lpstr>
      <vt:lpstr>Schließe dich der Project AWARE Bewegung an</vt:lpstr>
      <vt:lpstr>Hierüber haben wir gesprochen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308</cp:revision>
  <dcterms:created xsi:type="dcterms:W3CDTF">2011-04-14T22:29:16Z</dcterms:created>
  <dcterms:modified xsi:type="dcterms:W3CDTF">2017-06-28T11:54:00Z</dcterms:modified>
</cp:coreProperties>
</file>