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60661" autoAdjust="0"/>
  </p:normalViewPr>
  <p:slideViewPr>
    <p:cSldViewPr>
      <p:cViewPr varScale="1">
        <p:scale>
          <a:sx n="70" d="100"/>
          <a:sy n="70" d="100"/>
        </p:scale>
        <p:origin x="2958" y="72"/>
      </p:cViewPr>
      <p:guideLst>
        <p:guide orient="horz" pos="2160"/>
        <p:guide pos="2880"/>
      </p:guideLst>
    </p:cSldViewPr>
  </p:slideViewPr>
  <p:outlineViewPr>
    <p:cViewPr>
      <p:scale>
        <a:sx n="33" d="100"/>
        <a:sy n="33" d="100"/>
      </p:scale>
      <p:origin x="0" y="-456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785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spazzatura arriva nei mari sia da terra sia dal mare stesso, ma la maggioranza dei rifiuti nei nostri oceani arriva dalla terra ferma: ma … non importa da dove provengono, perché sono gli uomini a produrli – per un incidente, per mancanza di attenzione o volontariamente.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rifiuti finiscono in mare a causa di una loro scarsa o mancante gestione: contribuiscono le discariche cittadine poste vicino al mare, i liquami fognari non depurati e scaricati direttamente in mare, e una cattiva gestione di macerie edilizie e di rifiuti industriali. </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Sebbene la maggior parte dei rifiuti inizi il suo viaggio sulla terraferma, sempre di più ne vengono persi, se non gettati volontariamente in mare, da barche e navi, da condotte di gas/petrolio e da aziende di acquacoltura.</a:t>
            </a: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227642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kern="1200" baseline="0" noProof="0" dirty="0" smtClean="0">
                <a:solidFill>
                  <a:schemeClr val="tx1"/>
                </a:solidFill>
                <a:latin typeface="+mn-lt"/>
                <a:ea typeface="+mn-ea"/>
                <a:cs typeface="+mn-cs"/>
              </a:rPr>
              <a:t>Anche la nettezza urbana costituisce uno dei problemi principali: arriva in mare, anche da chilometri di distanza, a causa del drenaggio di piogge/temporali. E, spesso, siamo noi ad accorciarne il tragitto, lasciando la nostra spazzatura su spiagge o vicino ad un fiume.</a:t>
            </a:r>
            <a:endParaRPr lang="it-IT" noProof="0" dirty="0" smtClean="0">
              <a:ea typeface="Calibri" pitchFamily="34" charset="0"/>
              <a:cs typeface="Times New Roman" pitchFamily="18"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43097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kern="1200" dirty="0" smtClean="0">
                <a:solidFill>
                  <a:schemeClr val="tx1"/>
                </a:solidFill>
                <a:effectLst/>
                <a:latin typeface="+mn-lt"/>
                <a:ea typeface="+mn-ea"/>
                <a:cs typeface="+mn-cs"/>
              </a:rPr>
              <a:t>Una volta arrivati in mare, ogni anno causano la morte di decine di migliaia di animali e uccelli marini che li scambiano per cibo o ne restano impigliati; ma danneggiano anche ambienti quali le barriere coralline</a:t>
            </a:r>
            <a:r>
              <a:rPr lang="en-AU" dirty="0" smtClean="0">
                <a:ea typeface="Calibri" pitchFamily="34" charset="0"/>
                <a:cs typeface="Times New Roman" pitchFamily="18" charset="0"/>
              </a:rPr>
              <a:t>.</a:t>
            </a: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91173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problema dei rifiuti marini sembra davvero gigantesco: i subacquei, possono realmente fare la differenza? </a:t>
            </a:r>
          </a:p>
          <a:p>
            <a:endParaRPr lang="en-AU" dirty="0" smtClean="0">
              <a:ea typeface="Calibri" pitchFamily="34" charset="0"/>
              <a:cs typeface="Times New Roman" pitchFamily="18" charset="0"/>
            </a:endParaRPr>
          </a:p>
          <a:p>
            <a:r>
              <a:rPr lang="it-IT" sz="1200" kern="1200" dirty="0" smtClean="0">
                <a:solidFill>
                  <a:schemeClr val="tx1"/>
                </a:solidFill>
                <a:effectLst/>
                <a:latin typeface="+mn-lt"/>
                <a:ea typeface="+mn-ea"/>
                <a:cs typeface="+mn-cs"/>
              </a:rPr>
              <a:t>Ma sicuro</a:t>
            </a:r>
            <a:r>
              <a:rPr lang="it-IT" sz="1200" kern="1200" baseline="0" dirty="0" smtClean="0">
                <a:solidFill>
                  <a:schemeClr val="tx1"/>
                </a:solidFill>
                <a:effectLst/>
                <a:latin typeface="+mn-lt"/>
                <a:ea typeface="+mn-ea"/>
                <a:cs typeface="+mn-cs"/>
              </a:rPr>
              <a:t> che</a:t>
            </a:r>
            <a:r>
              <a:rPr lang="it-IT" sz="1200" kern="1200" dirty="0" smtClean="0">
                <a:solidFill>
                  <a:schemeClr val="tx1"/>
                </a:solidFill>
                <a:effectLst/>
                <a:latin typeface="+mn-lt"/>
                <a:ea typeface="+mn-ea"/>
                <a:cs typeface="+mn-cs"/>
              </a:rPr>
              <a:t> possiamo! Lavorando insieme localmente, nazionalmente e internazionalmente sui molti cambiamenti necessari a risolvere questo scempio:</a:t>
            </a:r>
          </a:p>
          <a:p>
            <a:endParaRPr lang="it-IT"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Cambiamenti politici, che portino ad una miglior gestione dei rifiuti da parte delle persone, delle aziende e dei governi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Cambiamenti delle infrastrutture, per bloccare fisicamente la spazzatura prima che raggiunga il mare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Cambiamenti nei regolamenti, per gestire meglio le cose che facciamo e il modo in cui le facciamo – dalla produzione all'uso, al riciclaggio ed all'eliminazione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Cambiamenti nelle attitudini e nei comportamenti, in modo da poter ripensare, ridurre, riutilizzare e riciclare, mettendo così fine a questo scempio.</a:t>
            </a:r>
          </a:p>
          <a:p>
            <a:pPr marL="0" lvl="0" indent="0">
              <a:buFontTx/>
              <a:buNone/>
            </a:pPr>
            <a:endParaRPr lang="it-IT" sz="1200" kern="1200" dirty="0" smtClean="0">
              <a:solidFill>
                <a:schemeClr val="tx1"/>
              </a:solidFill>
              <a:effectLst/>
              <a:latin typeface="+mn-lt"/>
              <a:ea typeface="+mn-ea"/>
              <a:cs typeface="+mn-cs"/>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2357683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a:bodyPr>
          <a:lstStyle/>
          <a:p>
            <a:r>
              <a:rPr lang="it-IT" sz="1200" kern="1200" dirty="0" smtClean="0">
                <a:solidFill>
                  <a:schemeClr val="tx1"/>
                </a:solidFill>
                <a:effectLst/>
                <a:latin typeface="+mn-lt"/>
                <a:ea typeface="+mn-ea"/>
                <a:cs typeface="+mn-cs"/>
              </a:rPr>
              <a:t>Quando tu ... Dive Against Debris®, ti stai immergendo per far cambiare le cose. Ecco come:</a:t>
            </a:r>
          </a:p>
          <a:p>
            <a:endParaRPr lang="it-IT" sz="1200" kern="1200" dirty="0" smtClean="0">
              <a:solidFill>
                <a:schemeClr val="tx1"/>
              </a:solidFill>
              <a:effectLst/>
              <a:latin typeface="+mn-lt"/>
              <a:ea typeface="+mn-ea"/>
              <a:cs typeface="+mn-cs"/>
            </a:endParaRPr>
          </a:p>
          <a:p>
            <a:pPr lvl="0"/>
            <a:r>
              <a:rPr lang="it-IT" sz="1200" b="1" kern="1200" dirty="0" smtClean="0">
                <a:solidFill>
                  <a:schemeClr val="tx1"/>
                </a:solidFill>
                <a:effectLst/>
                <a:latin typeface="+mn-lt"/>
                <a:ea typeface="+mn-ea"/>
                <a:cs typeface="+mn-cs"/>
              </a:rPr>
              <a:t>Rendendo l'oceano più sicuro per le forme di vita</a:t>
            </a:r>
          </a:p>
          <a:p>
            <a:pPr marL="171450" indent="-171450">
              <a:buFont typeface="Arial" panose="020B0604020202020204" pitchFamily="34" charset="0"/>
              <a:buChar char="•"/>
            </a:pPr>
            <a:r>
              <a:rPr lang="it-IT" sz="1200" kern="1200" dirty="0" smtClean="0">
                <a:solidFill>
                  <a:schemeClr val="tx1"/>
                </a:solidFill>
                <a:effectLst/>
                <a:latin typeface="+mn-lt"/>
                <a:ea typeface="+mn-ea"/>
                <a:cs typeface="+mn-cs"/>
              </a:rPr>
              <a:t>I rifiuti marini che rimuovi non potranno più nuocere ad animali  o all'ambiente marino</a:t>
            </a:r>
            <a:endParaRPr lang="en-AU" dirty="0" smtClean="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Raccogliendo dati che: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Migliorano la gestione della spazzatura aiutando a convincere persone, governi e aziende ad agire contro quella che finisce in mare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Espandono ciò che sappiamo su tipi e quantità di rifiuti nei nostri mari</a:t>
            </a:r>
            <a:endParaRPr lang="en-AU" dirty="0" smtClean="0">
              <a:ea typeface="Calibri" pitchFamily="34" charset="0"/>
              <a:cs typeface="Times New Roman" pitchFamily="18"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Costruiscono la conoscenza sugli impatti che i rifiuti marini hanno sugli ambienti sommersi</a:t>
            </a:r>
            <a:endParaRPr lang="en-AU" dirty="0" smtClean="0">
              <a:ea typeface="Calibri" pitchFamily="34" charset="0"/>
              <a:cs typeface="Times New Roman" pitchFamily="18" charset="0"/>
            </a:endParaRPr>
          </a:p>
          <a:p>
            <a:pPr>
              <a:buFontTx/>
              <a:buNone/>
            </a:pPr>
            <a:endParaRPr lang="it-IT" b="1" noProof="0" dirty="0" smtClean="0">
              <a:ea typeface="Calibri" pitchFamily="34" charset="0"/>
              <a:cs typeface="Times New Roman" pitchFamily="18" charset="0"/>
            </a:endParaRPr>
          </a:p>
          <a:p>
            <a:pPr>
              <a:buFontTx/>
              <a:buNone/>
            </a:pPr>
            <a:r>
              <a:rPr lang="it-IT" b="1" noProof="0" dirty="0" smtClean="0">
                <a:ea typeface="Calibri" pitchFamily="34" charset="0"/>
                <a:cs typeface="Times New Roman" pitchFamily="18" charset="0"/>
              </a:rPr>
              <a:t>Sostenendo i leader Project AWARE che operano nelle loro comunità</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I Leader della Project AWARE stanno lavorando, nelle loro comunità, </a:t>
            </a:r>
            <a:r>
              <a:rPr lang="it-IT" sz="1200" kern="1200" dirty="0" smtClean="0">
                <a:solidFill>
                  <a:schemeClr val="tx1"/>
                </a:solidFill>
                <a:effectLst/>
                <a:latin typeface="+mn-lt"/>
                <a:ea typeface="+mn-ea"/>
                <a:cs typeface="+mn-cs"/>
              </a:rPr>
              <a:t>su cambiamenti che possano impedire alla spazzatura di arrivare in mare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Se ritenete di essere in grado di guidare un'azione contro i rifiuti marini nella vostra comunità, mettetevi in contatto con la Project AWARE</a:t>
            </a:r>
            <a:endParaRPr lang="en-AU" dirty="0" smtClean="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Convincendo gli altri della necessità di cambiare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Parlate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a tutti dei vostri interventi Dive Against Debris® e della spazzatura che vedete sott'acqua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La vostra voce può cambiare l'opinione pubblica, e far sì che tutti chiedano un intervento per i rifiuti marini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Potete aiutare a cambiare le abitudini delle persone, in modo che gettino meno rifiuti nell'ambiente</a:t>
            </a: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1247340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Dive Against Debris® è stato realizzato da subacquei per i subacquei: infatti, solo loro hanno l'addestramento, le conoscenze e le capacità necessarie a rimuovere i rifiuti marini sommersi. </a:t>
            </a:r>
          </a:p>
          <a:p>
            <a:endParaRPr lang="en-AU" dirty="0" smtClean="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Si ritiene che oltre il 70% della spazzatura che entra in mare giaccia sui fondali e, sebbene moltissima sia fuori della portata dei subacquei ricreativi, abbiamo comunque il potere di rimuovere direttamente quella che troviamo. </a:t>
            </a:r>
          </a:p>
          <a:p>
            <a:endParaRPr lang="en-AU" dirty="0" smtClean="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problema dei rifiuti marini è davvero grande, ma la potenza mondiale dei subacquei Project AWARE è notevole: attraverso il Dive Against Debris®, i subacquei stanno giocando un ruolo di primo piano nel mantenere i nostri mari puliti e sani.</a:t>
            </a:r>
            <a:endParaRPr lang="en-US" dirty="0" smtClean="0">
              <a:ea typeface="Calibri" pitchFamily="34" charset="0"/>
              <a:cs typeface="Times New Roman" pitchFamily="18"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22841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301244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Nella Sezione 2 impareremo a pianificare e completare un’indagine Dive Against Debris®.</a:t>
            </a: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150295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Le vostre indagini acquisiranno ancor più valore se raccogliete i dati di uno stesso sito con regolarità, in un certo periodo di tempo. Indagini regolari permetteranno di:</a:t>
            </a:r>
            <a:endParaRPr lang="en-AU" dirty="0" smtClean="0">
              <a:ea typeface="Calibri" pitchFamily="34" charset="0"/>
              <a:cs typeface="Times New Roman" pitchFamily="18" charset="0"/>
            </a:endParaRPr>
          </a:p>
          <a:p>
            <a:pPr marL="171450" lvl="0" indent="-171450">
              <a:buFont typeface="Arial" panose="020B0604020202020204" pitchFamily="34" charset="0"/>
              <a:buChar char="•"/>
            </a:pPr>
            <a:r>
              <a:rPr lang="it-IT" sz="1200" kern="1200" baseline="0" noProof="0" dirty="0" smtClean="0">
                <a:solidFill>
                  <a:schemeClr val="tx1"/>
                </a:solidFill>
                <a:effectLst/>
                <a:latin typeface="+mn-lt"/>
                <a:ea typeface="+mn-ea"/>
                <a:cs typeface="Times New Roman" pitchFamily="18" charset="0"/>
              </a:rPr>
              <a:t>Disporre</a:t>
            </a:r>
            <a:r>
              <a:rPr lang="en-AU" sz="1200" kern="1200" baseline="0" dirty="0" smtClean="0">
                <a:solidFill>
                  <a:schemeClr val="tx1"/>
                </a:solidFill>
                <a:effectLst/>
                <a:latin typeface="+mn-lt"/>
                <a:ea typeface="+mn-ea"/>
                <a:cs typeface="Times New Roman" pitchFamily="18" charset="0"/>
              </a:rPr>
              <a:t> di</a:t>
            </a:r>
            <a:r>
              <a:rPr lang="it-IT" sz="1200" kern="1200" dirty="0" smtClean="0">
                <a:solidFill>
                  <a:schemeClr val="tx1"/>
                </a:solidFill>
                <a:effectLst/>
                <a:latin typeface="+mn-lt"/>
                <a:ea typeface="+mn-ea"/>
                <a:cs typeface="+mn-cs"/>
              </a:rPr>
              <a:t> argomentazioni più potenti per ottenere un cambiamento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Aiutare a identificare i locali andamenti stagionali, come quelli causati dal tempo meteorologico o dalla stagione turistica</a:t>
            </a:r>
          </a:p>
          <a:p>
            <a:pPr marL="171450" lvl="0" indent="-171450">
              <a:buFontTx/>
              <a:buChar char="-"/>
            </a:pPr>
            <a:endParaRPr lang="en-AU" dirty="0" smtClean="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Non ci sono requisiti su quanto spesso si debba ripetere un'indagine: tutti i dati sui rifiuti marini sommersi hanno il loro valore. Tuttavia, per massimizzare i risultati, valutate di condurne una al mese – o una ogni due mesi -  nello stesso sito. Come minimo, nello stesso sito e alla stessa ora, cercate di condurre almeno un rilevamento a stagione</a:t>
            </a:r>
            <a:r>
              <a:rPr lang="en-AU" dirty="0" smtClean="0">
                <a:ea typeface="Calibri" pitchFamily="34" charset="0"/>
                <a:cs typeface="Times New Roman" pitchFamily="18" charset="0"/>
              </a:rPr>
              <a:t>.</a:t>
            </a:r>
          </a:p>
          <a:p>
            <a:endParaRPr lang="en-AU" dirty="0" smtClean="0">
              <a:ea typeface="Calibri" pitchFamily="34" charset="0"/>
              <a:cs typeface="Times New Roman" pitchFamily="18" charset="0"/>
            </a:endParaRPr>
          </a:p>
          <a:p>
            <a:r>
              <a:rPr lang="it-IT" sz="1200" kern="1200" dirty="0" smtClean="0">
                <a:solidFill>
                  <a:schemeClr val="tx1"/>
                </a:solidFill>
                <a:effectLst/>
                <a:latin typeface="+mn-lt"/>
                <a:ea typeface="+mn-ea"/>
                <a:cs typeface="+mn-cs"/>
              </a:rPr>
              <a:t>Ovviamente, se durante una qualsiasi altra immersione trovate un qualche rifiuto, potete rimuoverlo e farne rapporto attraverso il Dive Against Debris®. Non ci vuole molto per aiutare l'ambiente marino.</a:t>
            </a: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319957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kern="1200" noProof="0" dirty="0" smtClean="0">
                <a:solidFill>
                  <a:schemeClr val="tx1"/>
                </a:solidFill>
                <a:effectLst/>
                <a:latin typeface="+mn-lt"/>
                <a:ea typeface="+mn-ea"/>
                <a:cs typeface="+mn-cs"/>
              </a:rPr>
              <a:t>Per scegliere il sito del rilevamento, considerate ciò che segue: </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Scegliete un sito ove si possa tornare con regolarità </a:t>
            </a:r>
          </a:p>
          <a:p>
            <a:pPr marL="628650" lvl="1" indent="-171450">
              <a:buFont typeface="Arial" panose="020B0604020202020204" pitchFamily="34" charset="0"/>
              <a:buChar char="•"/>
            </a:pPr>
            <a:r>
              <a:rPr lang="it-IT" sz="1200" kern="1200" noProof="0" dirty="0" smtClean="0">
                <a:solidFill>
                  <a:schemeClr val="tx1"/>
                </a:solidFill>
                <a:effectLst/>
                <a:latin typeface="+mn-lt"/>
                <a:ea typeface="+mn-ea"/>
                <a:cs typeface="+mn-cs"/>
              </a:rPr>
              <a:t>Le vostre indagini acquisiranno più valore se, per un certo tempo, raccogliete dati dallo stesso sito</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Scegliete</a:t>
            </a:r>
            <a:r>
              <a:rPr lang="it-IT" sz="1200" kern="1200" baseline="0" noProof="0" dirty="0" smtClean="0">
                <a:solidFill>
                  <a:schemeClr val="tx1"/>
                </a:solidFill>
                <a:effectLst/>
                <a:latin typeface="+mn-lt"/>
                <a:ea typeface="+mn-ea"/>
                <a:cs typeface="+mn-cs"/>
              </a:rPr>
              <a:t> </a:t>
            </a:r>
            <a:r>
              <a:rPr lang="it-IT" sz="1200" kern="1200" noProof="0" dirty="0" smtClean="0">
                <a:solidFill>
                  <a:schemeClr val="tx1"/>
                </a:solidFill>
                <a:effectLst/>
                <a:latin typeface="+mn-lt"/>
                <a:ea typeface="+mn-ea"/>
                <a:cs typeface="+mn-cs"/>
              </a:rPr>
              <a:t>un sito adatto alle capacità ed all'esperienza di tutti i partecipanti</a:t>
            </a:r>
          </a:p>
          <a:p>
            <a:pPr marL="171450" indent="-171450">
              <a:buFont typeface="Arial" panose="020B0604020202020204" pitchFamily="34" charset="0"/>
              <a:buChar char="•"/>
            </a:pPr>
            <a:r>
              <a:rPr lang="it-IT" baseline="0" noProof="0" dirty="0" smtClean="0"/>
              <a:t>Eseguite rilevamenti in laghi e fiumi d’acqua dolce</a:t>
            </a:r>
          </a:p>
          <a:p>
            <a:pPr marL="628650" lvl="1" indent="-171450">
              <a:buFont typeface="Arial" panose="020B0604020202020204" pitchFamily="34" charset="0"/>
              <a:buChar char="•"/>
            </a:pPr>
            <a:r>
              <a:rPr lang="it-IT" baseline="0" noProof="0" dirty="0" smtClean="0"/>
              <a:t>Eseguite rilevamenti Dive Against Debris®. Sono altrettanto importanti</a:t>
            </a:r>
            <a:endParaRPr lang="it-IT" noProof="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Se necessario, ottenete - dal proprietario terriero o altre autorità - il permesso di immergervi e rimuovere rifiuti marini</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noProof="0" dirty="0" smtClean="0"/>
              <a:t>Ciò include indagini Dive Against Debris® </a:t>
            </a:r>
            <a:r>
              <a:rPr lang="it-IT" sz="1200" kern="1200" noProof="0" dirty="0" smtClean="0">
                <a:solidFill>
                  <a:schemeClr val="tx1"/>
                </a:solidFill>
                <a:effectLst/>
                <a:latin typeface="+mn-lt"/>
                <a:ea typeface="+mn-ea"/>
                <a:cs typeface="+mn-cs"/>
              </a:rPr>
              <a:t>all'interno di aree marine protette, ad esempio i parchi marini, dove i regolamenti locali possono proibire la rimozione dei rifiuti</a:t>
            </a:r>
            <a:endParaRPr lang="it-IT" noProof="0" dirty="0" smtClean="0"/>
          </a:p>
          <a:p>
            <a:endParaRPr lang="it-IT" noProof="0" dirty="0" smtClean="0"/>
          </a:p>
          <a:p>
            <a:r>
              <a:rPr lang="it-IT" b="1" noProof="0" dirty="0" smtClean="0"/>
              <a:t>Cleanup subacqueo o terrestre?</a:t>
            </a:r>
          </a:p>
          <a:p>
            <a:r>
              <a:rPr lang="it-IT" noProof="0" dirty="0" smtClean="0"/>
              <a:t>I rifiuti marini sono ovunque: sott’acqua, sulle</a:t>
            </a:r>
            <a:r>
              <a:rPr lang="it-IT" baseline="0" noProof="0" dirty="0" smtClean="0"/>
              <a:t> spiagge, in acque basse e in mezzo alle mangrovie: perciò, come potete sapere quali dati riportare tramite una</a:t>
            </a:r>
            <a:r>
              <a:rPr lang="it-IT" noProof="0" dirty="0" smtClean="0"/>
              <a:t> Dive Against Debris®? La facile risposta sta nel fatto che,</a:t>
            </a:r>
            <a:r>
              <a:rPr lang="it-IT" baseline="0" noProof="0" dirty="0" smtClean="0"/>
              <a:t> per raccogliere i rifiuti marini da riportare attraverso una Dive Against Debris®, basta essere subacquei</a:t>
            </a:r>
            <a:r>
              <a:rPr lang="it-IT" noProof="0" dirty="0" smtClean="0"/>
              <a:t>.</a:t>
            </a: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367739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Nella Sezione 1 daremo un’occhiata al danno provocato dai rifiuti marini e a come i subacquei possano aiutare a fermare lo scempio.</a:t>
            </a:r>
          </a:p>
        </p:txBody>
      </p:sp>
    </p:spTree>
    <p:extLst>
      <p:ext uri="{BB962C8B-B14F-4D97-AF65-F5344CB8AC3E}">
        <p14:creationId xmlns:p14="http://schemas.microsoft.com/office/powerpoint/2010/main" val="93844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noProof="0" dirty="0" smtClean="0">
                <a:solidFill>
                  <a:schemeClr val="tx1"/>
                </a:solidFill>
                <a:effectLst/>
                <a:latin typeface="+mn-lt"/>
                <a:ea typeface="+mn-ea"/>
                <a:cs typeface="+mn-cs"/>
              </a:rPr>
              <a:t>Pianificate il vostro rilevamento Dive Against Debris® in modo che sia sicuro e divertente: prendete in considerazione i livelli di esperienza di tutti i subacquei.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noProof="0" dirty="0" smtClean="0">
                <a:solidFill>
                  <a:schemeClr val="tx1"/>
                </a:solidFill>
                <a:effectLst/>
                <a:latin typeface="+mn-lt"/>
                <a:ea typeface="+mn-ea"/>
                <a:cs typeface="+mn-cs"/>
              </a:rPr>
              <a:t>La considerazione primaria è la sicurezza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Seguite tutte le normali regole dell'immersione sicura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Immergetevi entro i limiti di capacità ed esperienza vostra e del compagno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Considerate di impiegare un sub di sicurezza – in barca o sulla spiaggia</a:t>
            </a:r>
          </a:p>
          <a:p>
            <a:pPr lvl="0"/>
            <a:endParaRPr lang="it-IT" sz="1200" b="1" kern="1200" noProof="0" dirty="0" smtClean="0">
              <a:solidFill>
                <a:schemeClr val="tx1"/>
              </a:solidFill>
              <a:effectLst/>
              <a:latin typeface="+mn-lt"/>
              <a:ea typeface="+mn-ea"/>
              <a:cs typeface="+mn-cs"/>
            </a:endParaRPr>
          </a:p>
          <a:p>
            <a:pPr lvl="0"/>
            <a:r>
              <a:rPr lang="it-IT" sz="1200" b="1" kern="1200" noProof="0" dirty="0" smtClean="0">
                <a:solidFill>
                  <a:schemeClr val="tx1"/>
                </a:solidFill>
                <a:effectLst/>
                <a:latin typeface="+mn-lt"/>
                <a:ea typeface="+mn-ea"/>
                <a:cs typeface="+mn-cs"/>
              </a:rPr>
              <a:t>Tempo di fondo e profondità</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Impostate il vostro personale limite di fondo e la vostra profondità in base alle condizioni locali e all'esperienza dei subacquei</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Restate ben entro i limiti di non decompressione della tabella o computer subacqueo</a:t>
            </a:r>
          </a:p>
          <a:p>
            <a:pPr>
              <a:buFontTx/>
              <a:buNone/>
              <a:defRPr/>
            </a:pPr>
            <a:endParaRPr lang="it-IT" sz="1200" b="1" kern="1200" baseline="0" noProof="0" dirty="0" smtClean="0">
              <a:solidFill>
                <a:schemeClr val="tx1"/>
              </a:solidFill>
              <a:latin typeface="+mn-lt"/>
              <a:ea typeface="+mn-ea"/>
              <a:cs typeface="+mn-cs"/>
            </a:endParaRPr>
          </a:p>
          <a:p>
            <a:pPr>
              <a:buFontTx/>
              <a:buNone/>
              <a:defRPr/>
            </a:pPr>
            <a:r>
              <a:rPr lang="it-IT" sz="1200" b="1" kern="1200" baseline="0" noProof="0" dirty="0" smtClean="0">
                <a:solidFill>
                  <a:schemeClr val="tx1"/>
                </a:solidFill>
                <a:latin typeface="+mn-lt"/>
                <a:ea typeface="+mn-ea"/>
                <a:cs typeface="+mn-cs"/>
              </a:rPr>
              <a:t>Assetto</a:t>
            </a:r>
          </a:p>
          <a:p>
            <a:pPr marL="171450" indent="-171450">
              <a:buFont typeface="Arial" panose="020B0604020202020204" pitchFamily="34" charset="0"/>
              <a:buChar char="•"/>
            </a:pPr>
            <a:r>
              <a:rPr lang="it-IT" sz="1200" kern="1200" baseline="0" noProof="0" dirty="0" smtClean="0">
                <a:solidFill>
                  <a:schemeClr val="tx1"/>
                </a:solidFill>
                <a:latin typeface="+mn-lt"/>
                <a:ea typeface="+mn-ea"/>
                <a:cs typeface="+mn-cs"/>
              </a:rPr>
              <a:t>Controllate che voi ed il compagno siate adeguatamente zavorrati per restare in assetto neutro durante l’intera immersione.</a:t>
            </a:r>
          </a:p>
          <a:p>
            <a:pPr marL="171450" indent="-171450">
              <a:buFont typeface="Arial" panose="020B0604020202020204" pitchFamily="34" charset="0"/>
              <a:buChar char="•"/>
            </a:pPr>
            <a:r>
              <a:rPr lang="it-IT" sz="1200" kern="1200" baseline="0" noProof="0" dirty="0" smtClean="0">
                <a:solidFill>
                  <a:schemeClr val="tx1"/>
                </a:solidFill>
                <a:latin typeface="+mn-lt"/>
                <a:ea typeface="+mn-ea"/>
                <a:cs typeface="+mn-cs"/>
              </a:rPr>
              <a:t>Assicuratevi che tutte le attrezzature siano ben fissate e idrodinamiche.</a:t>
            </a:r>
            <a:endParaRPr lang="it-IT" b="1" noProof="0" dirty="0" smtClean="0"/>
          </a:p>
          <a:p>
            <a:pPr>
              <a:defRPr/>
            </a:pPr>
            <a:endParaRPr lang="it-IT" b="1" noProof="0" dirty="0" smtClean="0"/>
          </a:p>
          <a:p>
            <a:pPr>
              <a:defRPr/>
            </a:pPr>
            <a:r>
              <a:rPr lang="it-IT" b="1" noProof="0" dirty="0" smtClean="0"/>
              <a:t>Area</a:t>
            </a:r>
            <a:r>
              <a:rPr lang="it-IT" b="1" baseline="0" noProof="0" dirty="0" smtClean="0"/>
              <a:t> del rilevamento</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Non stabilite un'area da scandagliare: provate a coprire la stessa zona ogni volta che svolgete un rilevamento in quel luogo</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Considerate l'uso di bandierine segna-sub, per delimitare la vostra zona (seguire i protocolli locali per l'utilizzo di una bandiera segna-sub).</a:t>
            </a:r>
          </a:p>
          <a:p>
            <a:pPr>
              <a:defRPr/>
            </a:pPr>
            <a:endParaRPr lang="it-IT" b="1" noProof="0" dirty="0" smtClean="0"/>
          </a:p>
          <a:p>
            <a:pPr>
              <a:defRPr/>
            </a:pPr>
            <a:r>
              <a:rPr lang="it-IT" b="1" noProof="0" dirty="0" smtClean="0"/>
              <a:t>Numero di</a:t>
            </a:r>
            <a:r>
              <a:rPr lang="it-IT" b="1" baseline="0" noProof="0" dirty="0" smtClean="0"/>
              <a:t> partecipanti</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Non ci sono limiti al numero di subacquei</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Tutti i subacquei lavoreranno in coppia</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Riportate ciò che hanno rilevato i subacquei partecipanti alla medesima immersione di rilevamento su di una sola Data Card</a:t>
            </a:r>
          </a:p>
          <a:p>
            <a:pPr>
              <a:defRPr/>
            </a:pPr>
            <a:endParaRPr lang="it-IT" b="1" noProof="0" dirty="0" smtClean="0"/>
          </a:p>
          <a:p>
            <a:pPr>
              <a:defRPr/>
            </a:pPr>
            <a:r>
              <a:rPr lang="it-IT" b="1" noProof="0" dirty="0" smtClean="0"/>
              <a:t>Strategie di coppia</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Ambedue i subacquei della coppia hanno la responsabilità di monitorare l'immersione</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Prima dell'immersione, ripassare le comunicazioni e la procedura in caso di separazione della coppia</a:t>
            </a:r>
          </a:p>
          <a:p>
            <a:pPr marL="171450"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Discutete il ruolo dei subacquei, ad esempio: </a:t>
            </a:r>
          </a:p>
          <a:p>
            <a:pPr marL="628650" lvl="1"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Il Sub 1 porta il retino</a:t>
            </a:r>
          </a:p>
          <a:p>
            <a:pPr marL="628650" lvl="1" indent="-171450">
              <a:buFont typeface="Arial" panose="020B0604020202020204" pitchFamily="34" charset="0"/>
              <a:buChar char="•"/>
              <a:defRPr/>
            </a:pPr>
            <a:r>
              <a:rPr lang="it-IT" sz="1200" kern="1200" noProof="0" dirty="0" smtClean="0">
                <a:solidFill>
                  <a:schemeClr val="tx1"/>
                </a:solidFill>
                <a:effectLst/>
                <a:latin typeface="+mn-lt"/>
                <a:ea typeface="+mn-ea"/>
                <a:cs typeface="+mn-cs"/>
              </a:rPr>
              <a:t>Il Sub 2 rimuove i rifiuti/scatta fotografie</a:t>
            </a: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2714025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kern="1200" dirty="0" smtClean="0">
                <a:solidFill>
                  <a:schemeClr val="tx1"/>
                </a:solidFill>
                <a:effectLst/>
                <a:latin typeface="+mn-lt"/>
                <a:ea typeface="+mn-ea"/>
                <a:cs typeface="+mn-cs"/>
              </a:rPr>
              <a:t>Durante l’immersione raccogliete i rifiuti marini, ma quando tornate a terra dovete smistare, catalogare e registrare solo ciò che avete rimosso dal fondo.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Per sistemare i rifiuti marini nel retino, lavorate col compagno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Non usate il GAV come mezzo per sollevare oggetti pesanti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Non riempite eccessivamente il retino e non trasportate più di 4 kg/7 libbre senza impiegare un pallone. Oggetti più pesanti di 4 kg/7 libbre devono essere rimossi esclusivamente</a:t>
            </a:r>
            <a:r>
              <a:rPr lang="it-IT" sz="1200" kern="1200" baseline="0" dirty="0" smtClean="0">
                <a:solidFill>
                  <a:schemeClr val="tx1"/>
                </a:solidFill>
                <a:effectLst/>
                <a:latin typeface="+mn-lt"/>
                <a:ea typeface="+mn-ea"/>
                <a:cs typeface="+mn-cs"/>
              </a:rPr>
              <a:t> da subacquei addestrati all’uso di palloni da sollevamento come quelli certificati</a:t>
            </a:r>
            <a:r>
              <a:rPr lang="en-US" sz="1200" kern="1200" baseline="0" dirty="0" smtClean="0">
                <a:solidFill>
                  <a:schemeClr val="tx1"/>
                </a:solidFill>
                <a:latin typeface="+mn-lt"/>
                <a:ea typeface="+mn-ea"/>
                <a:cs typeface="+mn-cs"/>
              </a:rPr>
              <a:t> PADI Search and Recovery Specialists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Non usate palloni da sollevamento senza addestramento/esperienza: rimuovere oggetti pesanti richiede un addestramento adeguato all’uso di detti palloni</a:t>
            </a:r>
            <a:r>
              <a:rPr lang="en-US" sz="1200" kern="1200" baseline="0" dirty="0" smtClean="0">
                <a:solidFill>
                  <a:schemeClr val="tx1"/>
                </a:solidFill>
                <a:latin typeface="+mn-lt"/>
                <a:ea typeface="+mn-ea"/>
                <a:cs typeface="+mn-cs"/>
              </a:rPr>
              <a:t>.</a:t>
            </a:r>
            <a:endParaRPr lang="en-US" b="1" dirty="0" smtClean="0">
              <a:ea typeface="Calibri" pitchFamily="34" charset="0"/>
              <a:cs typeface="Times New Roman" pitchFamily="18" charset="0"/>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419987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noProof="0" dirty="0" smtClean="0">
                <a:solidFill>
                  <a:schemeClr val="tx1"/>
                </a:solidFill>
                <a:effectLst/>
                <a:latin typeface="+mn-lt"/>
                <a:ea typeface="+mn-ea"/>
                <a:cs typeface="+mn-cs"/>
              </a:rPr>
              <a:t>La giusta attrezzatura aiuterà a rendere la vostra immersione sicura e divertente. </a:t>
            </a:r>
            <a:endParaRPr lang="it-IT" noProof="0" dirty="0" smtClean="0"/>
          </a:p>
          <a:p>
            <a:endParaRPr lang="it-IT" b="1" noProof="0" dirty="0" smtClean="0"/>
          </a:p>
          <a:p>
            <a:r>
              <a:rPr lang="it-IT" b="1" noProof="0" dirty="0" smtClean="0"/>
              <a:t>Attrezzatura obbligatoria</a:t>
            </a:r>
          </a:p>
          <a:p>
            <a:pPr marL="171450" indent="-171450">
              <a:buFont typeface="Arial" panose="020B0604020202020204" pitchFamily="34" charset="0"/>
              <a:buChar char="•"/>
            </a:pPr>
            <a:r>
              <a:rPr lang="it-IT" noProof="0" dirty="0" smtClean="0"/>
              <a:t>Retini per la raccolta dei rifiuti marini</a:t>
            </a:r>
          </a:p>
          <a:p>
            <a:pPr marL="628650" lvl="1" indent="-171450">
              <a:buFont typeface="Arial" panose="020B0604020202020204" pitchFamily="34" charset="0"/>
              <a:buChar char="•"/>
            </a:pPr>
            <a:r>
              <a:rPr lang="it-IT" noProof="0" dirty="0" smtClean="0"/>
              <a:t>In rete, appunto, per consentire all’acqua di fuoriuscire</a:t>
            </a:r>
          </a:p>
          <a:p>
            <a:pPr marL="171450" indent="-171450">
              <a:buFont typeface="Arial" panose="020B0604020202020204" pitchFamily="34" charset="0"/>
              <a:buChar char="•"/>
            </a:pPr>
            <a:r>
              <a:rPr lang="it-IT" noProof="0" dirty="0" smtClean="0"/>
              <a:t>Attrezzo/coltello subacqueo</a:t>
            </a:r>
          </a:p>
          <a:p>
            <a:pPr marL="171450" indent="-171450">
              <a:buFont typeface="Arial" panose="020B0604020202020204" pitchFamily="34" charset="0"/>
              <a:buChar char="•"/>
            </a:pPr>
            <a:r>
              <a:rPr lang="it-IT" noProof="0" dirty="0" smtClean="0"/>
              <a:t>Guanti per proteggere le mani</a:t>
            </a:r>
          </a:p>
          <a:p>
            <a:pPr marL="628650" lvl="1" indent="-171450">
              <a:buFont typeface="Arial" panose="020B0604020202020204" pitchFamily="34" charset="0"/>
              <a:buChar char="•"/>
            </a:pPr>
            <a:r>
              <a:rPr lang="it-IT" noProof="0" dirty="0" smtClean="0"/>
              <a:t>Assicuratevi che l’uso dei guanti sia consentito ove svolgete il rilevamento</a:t>
            </a:r>
          </a:p>
          <a:p>
            <a:pPr marL="628650" lvl="1" indent="-171450">
              <a:buFont typeface="Arial" panose="020B0604020202020204" pitchFamily="34" charset="0"/>
              <a:buChar char="•"/>
            </a:pPr>
            <a:r>
              <a:rPr lang="it-IT" noProof="0" dirty="0" smtClean="0"/>
              <a:t>Se non avete guanti subacquei, vanno bene anche quelli</a:t>
            </a:r>
            <a:r>
              <a:rPr lang="it-IT" baseline="0" noProof="0" dirty="0" smtClean="0"/>
              <a:t> da cucina/giardinaggio</a:t>
            </a:r>
            <a:endParaRPr lang="it-IT" noProof="0" dirty="0" smtClean="0"/>
          </a:p>
          <a:p>
            <a:endParaRPr lang="it-IT" noProof="0" dirty="0" smtClean="0"/>
          </a:p>
          <a:p>
            <a:r>
              <a:rPr lang="it-IT" b="1" noProof="0" dirty="0" smtClean="0"/>
              <a:t>Attrezzatura raccomandata</a:t>
            </a:r>
          </a:p>
          <a:p>
            <a:pPr marL="171450" indent="-171450">
              <a:buFont typeface="Arial" panose="020B0604020202020204" pitchFamily="34" charset="0"/>
              <a:buChar char="•"/>
            </a:pPr>
            <a:r>
              <a:rPr lang="it-IT" noProof="0" dirty="0" smtClean="0"/>
              <a:t>Forbici</a:t>
            </a:r>
          </a:p>
          <a:p>
            <a:pPr marL="171450" indent="-171450">
              <a:buFont typeface="Arial" panose="020B0604020202020204" pitchFamily="34" charset="0"/>
              <a:buChar char="•"/>
            </a:pPr>
            <a:r>
              <a:rPr lang="it-IT" noProof="0" dirty="0" smtClean="0"/>
              <a:t>GPS</a:t>
            </a:r>
          </a:p>
          <a:p>
            <a:pPr marL="171450" indent="-171450">
              <a:buFont typeface="Arial" panose="020B0604020202020204" pitchFamily="34" charset="0"/>
              <a:buChar char="•"/>
            </a:pPr>
            <a:r>
              <a:rPr lang="it-IT" noProof="0" dirty="0" smtClean="0"/>
              <a:t>Bilance</a:t>
            </a:r>
          </a:p>
          <a:p>
            <a:pPr marL="171450" indent="-171450">
              <a:buFont typeface="Arial" panose="020B0604020202020204" pitchFamily="34" charset="0"/>
              <a:buChar char="•"/>
            </a:pPr>
            <a:r>
              <a:rPr lang="it-IT" noProof="0" dirty="0" smtClean="0"/>
              <a:t>Fotocamera subacquea</a:t>
            </a:r>
          </a:p>
          <a:p>
            <a:pPr marL="171450" indent="-171450">
              <a:buFont typeface="Arial" panose="020B0604020202020204" pitchFamily="34" charset="0"/>
              <a:buChar char="•"/>
            </a:pPr>
            <a:r>
              <a:rPr lang="it-IT" noProof="0" dirty="0" smtClean="0"/>
              <a:t>Contenitore per oggetti taglienti</a:t>
            </a:r>
          </a:p>
          <a:p>
            <a:pPr marL="171450" indent="-171450">
              <a:buFont typeface="Arial" panose="020B0604020202020204" pitchFamily="34" charset="0"/>
              <a:buChar char="•"/>
            </a:pPr>
            <a:r>
              <a:rPr lang="it-IT" noProof="0" dirty="0" smtClean="0"/>
              <a:t>Una lavagnetta pulita con matita</a:t>
            </a: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3945741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noProof="0" dirty="0" smtClean="0">
                <a:solidFill>
                  <a:schemeClr val="tx1"/>
                </a:solidFill>
                <a:latin typeface="+mn-lt"/>
                <a:ea typeface="+mn-ea"/>
                <a:cs typeface="+mn-cs"/>
              </a:rPr>
              <a:t>Durante un’indagine Dive Against Debris® è particolarmente importante prestare attenzione al vostro assetto ed alla vostra inclinazione (trim). Mantenete attrezzatura, corpo e pinne distanti dal fondale. Ancor più importante, quando asportate i rifiuti e li sistemate nel retino, siate sempre consci della posizione del vostro corpo: se il caso correggetela. </a:t>
            </a:r>
            <a:endParaRPr lang="it-IT" noProof="0"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802773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kern="1200" dirty="0" smtClean="0">
                <a:solidFill>
                  <a:schemeClr val="tx1"/>
                </a:solidFill>
                <a:effectLst/>
                <a:latin typeface="+mn-lt"/>
                <a:ea typeface="+mn-ea"/>
                <a:cs typeface="+mn-cs"/>
              </a:rPr>
              <a:t>State attenti agli oggetti che potrebbero tagliarvi o pungervi, ad esempio siringhe, bottiglie rotte e lattine metalliche. </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Prima di rimuoverli, considerate attentamente la sicurezza di tutti i partecipanti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Per riporre oggetti taglienti, usate un robusto contenitore dotato di coperchio sicuro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Rimuovete articoli medici affilati solo se addestrati a farlo: siringhe, aghi, scalpelli, bisturi  e aghi da sutura.</a:t>
            </a: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235137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Scattare fotografie non è un requisito dell'indagine, ma queste sono eccellenti per convincere i non subacquei - e chi prende le decisioni – che quello dei rifiuti marini è un problema reale: le vostre foto possono illustrare l'impatto sugli ambienti e sulla vita marina, ed aiutano a realizzare una galleria  immagini che mostri alla gente la portata del problema.</a:t>
            </a:r>
            <a:endParaRPr lang="en-AU" dirty="0" smtClean="0">
              <a:ea typeface="Calibri" pitchFamily="34" charset="0"/>
              <a:cs typeface="Times New Roman" pitchFamily="18" charset="0"/>
            </a:endParaRPr>
          </a:p>
          <a:p>
            <a:pPr>
              <a:defRPr/>
            </a:pPr>
            <a:endParaRPr lang="it-IT" sz="1200" kern="1200" dirty="0" smtClean="0">
              <a:solidFill>
                <a:schemeClr val="tx1"/>
              </a:solidFill>
              <a:effectLst/>
              <a:latin typeface="+mn-lt"/>
              <a:ea typeface="+mn-ea"/>
              <a:cs typeface="+mn-cs"/>
            </a:endParaRPr>
          </a:p>
          <a:p>
            <a:pPr>
              <a:defRPr/>
            </a:pPr>
            <a:r>
              <a:rPr lang="it-IT" sz="1200" kern="1200" dirty="0" smtClean="0">
                <a:solidFill>
                  <a:schemeClr val="tx1"/>
                </a:solidFill>
                <a:effectLst/>
                <a:latin typeface="+mn-lt"/>
                <a:ea typeface="+mn-ea"/>
                <a:cs typeface="+mn-cs"/>
              </a:rPr>
              <a:t>Ci sono due tipi di foto che potete scattare</a:t>
            </a:r>
            <a:r>
              <a:rPr lang="en-AU" dirty="0" smtClean="0">
                <a:ea typeface="Calibri" pitchFamily="34" charset="0"/>
                <a:cs typeface="Times New Roman" pitchFamily="18" charset="0"/>
              </a:rPr>
              <a:t>:</a:t>
            </a:r>
          </a:p>
          <a:p>
            <a:r>
              <a:rPr lang="en-AU" b="1" dirty="0" smtClean="0">
                <a:ea typeface="Calibri" pitchFamily="34" charset="0"/>
                <a:cs typeface="Times New Roman" pitchFamily="18" charset="0"/>
              </a:rPr>
              <a:t>1. </a:t>
            </a:r>
            <a:r>
              <a:rPr lang="it-IT" sz="1200" b="1" kern="1200" dirty="0" smtClean="0">
                <a:solidFill>
                  <a:schemeClr val="tx1"/>
                </a:solidFill>
                <a:effectLst/>
                <a:latin typeface="+mn-lt"/>
                <a:ea typeface="+mn-ea"/>
                <a:cs typeface="+mn-cs"/>
              </a:rPr>
              <a:t>Fotografie che aiutino a spiegare i vostri dati:</a:t>
            </a:r>
          </a:p>
          <a:p>
            <a:r>
              <a:rPr lang="it-IT" sz="1200" kern="1200" dirty="0" smtClean="0">
                <a:solidFill>
                  <a:schemeClr val="tx1"/>
                </a:solidFill>
                <a:effectLst/>
                <a:latin typeface="+mn-lt"/>
                <a:ea typeface="+mn-ea"/>
                <a:cs typeface="+mn-cs"/>
              </a:rPr>
              <a:t>Queste foto ci aiutano a identificare il rifiuto visto; allegatele ai dati della vostra indagine quando li riportate online. Se possibile, forniteci un riferimento visivo come riferimento, ad esempio un metro o uno snorkel. Esempi di questo tipo di foto sono: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Rifiuti marini che danneggiano l'ambiente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Animali impigliati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Oggetti che non riuscite a identificare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Rifiuti marini sommersi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Oggetti che non avete rimosso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Quando inviate i dati, condividete dette foto</a:t>
            </a:r>
          </a:p>
          <a:p>
            <a:endParaRPr lang="en-AU" b="1" dirty="0" smtClean="0">
              <a:ea typeface="Calibri" pitchFamily="34" charset="0"/>
              <a:cs typeface="Times New Roman" pitchFamily="18" charset="0"/>
            </a:endParaRPr>
          </a:p>
          <a:p>
            <a:r>
              <a:rPr lang="en-AU" b="1" dirty="0" smtClean="0">
                <a:ea typeface="Calibri" pitchFamily="34" charset="0"/>
                <a:cs typeface="Times New Roman" pitchFamily="18" charset="0"/>
              </a:rPr>
              <a:t>2. </a:t>
            </a:r>
            <a:r>
              <a:rPr lang="it-IT" sz="1200" b="1" kern="1200" dirty="0" smtClean="0">
                <a:solidFill>
                  <a:schemeClr val="tx1"/>
                </a:solidFill>
                <a:effectLst/>
                <a:latin typeface="+mn-lt"/>
                <a:ea typeface="+mn-ea"/>
                <a:cs typeface="+mn-cs"/>
              </a:rPr>
              <a:t>Fotografie che raccontino la vostra storia:</a:t>
            </a:r>
          </a:p>
          <a:p>
            <a:r>
              <a:rPr lang="it-IT" sz="1200" kern="1200" dirty="0" smtClean="0">
                <a:solidFill>
                  <a:schemeClr val="tx1"/>
                </a:solidFill>
                <a:effectLst/>
                <a:latin typeface="+mn-lt"/>
                <a:ea typeface="+mn-ea"/>
                <a:cs typeface="+mn-cs"/>
              </a:rPr>
              <a:t>Usate questo tipo di fotografie per pubblicizzare ancor più i vostri interventi, ringraziare i partecipanti e reclutare volontari. Caricate queste foto sul vostro blog My Ocean che si occupa dell'indagine (vedere pagina 25), condividetele su Facebook o servitevene per illustrare un racconto sul giornale della vostra zona: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Foto di gruppo – tutti i vostri compagni, assieme alla spazzatura che avete raccolto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Subacquei in azione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Subacquei che contano e registrano i rifiuti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Uno scatto sulla riva, con tutta l'immondizia raccolta</a:t>
            </a:r>
            <a:endParaRPr lang="en-AU" dirty="0" smtClean="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Suggerimenti per scattare (buone) foto: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Non sprecate troppo tempo per scattare foto, così evitate di alterare ciò che significa Durata dell'Indagine</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Seguite</a:t>
            </a:r>
            <a:r>
              <a:rPr lang="en-US" sz="1200" kern="1200" dirty="0" smtClean="0">
                <a:solidFill>
                  <a:schemeClr val="tx1"/>
                </a:solidFill>
                <a:effectLst/>
                <a:latin typeface="+mn-lt"/>
                <a:ea typeface="+mn-ea"/>
                <a:cs typeface="+mn-cs"/>
              </a:rPr>
              <a:t> i “</a:t>
            </a:r>
            <a:r>
              <a:rPr lang="it-IT" sz="1200" i="1" kern="1200" dirty="0" smtClean="0">
                <a:solidFill>
                  <a:schemeClr val="tx1"/>
                </a:solidFill>
                <a:effectLst/>
                <a:latin typeface="+mn-lt"/>
                <a:ea typeface="+mn-ea"/>
                <a:cs typeface="+mn-cs"/>
              </a:rPr>
              <a:t>10 Consigli per Aiutare i Subacquei a Proteggere l’Ambiente Sottomarino</a:t>
            </a:r>
            <a:r>
              <a:rPr lang="en-US" sz="1200" i="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88136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Spesso, sui rifiuti marini cresce rapidamente vita marina e, altrettanto spesso, animali marini trovano casa dentro qualche rifiuto. In questi casi, dovreste decidere se asportare o no il rifiuto: a volte, vale la pena di arrecare un piccolo disturbo per breve tempo, e rimuovere un rifiuto marino potenzialmente pericoloso; in altri, è decisamente meglio lasciare l'oggetto dove si trova … sul fondo. Ecco qualche punto da considerare quando decidete se rimuovere o no un rifiuto marino</a:t>
            </a:r>
            <a:r>
              <a:rPr lang="en-AU" dirty="0" smtClean="0"/>
              <a:t>:</a:t>
            </a:r>
          </a:p>
          <a:p>
            <a:pPr lvl="0"/>
            <a:r>
              <a:rPr lang="it-IT" sz="1200" b="1" kern="1200" dirty="0" smtClean="0">
                <a:solidFill>
                  <a:schemeClr val="tx1"/>
                </a:solidFill>
                <a:effectLst/>
                <a:latin typeface="+mn-lt"/>
                <a:ea typeface="+mn-ea"/>
                <a:cs typeface="+mn-cs"/>
              </a:rPr>
              <a:t>Se non siete sicuri, lasciatelo lì</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La vostra considerazione primaria è la sicurezza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Se non siete più che sicuri che è possibile rimuovere qualcosa in totale sicurezza, lasciatelo lì</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Non toccate o rimuovete armi o munizioni: segnalate il punto e informate le autorità</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Fate molta attenzione – o lasciate in loco -  oggetti che perdono sostanze chimiche, e che potrebbero farvi male qualora entrassero in contatto con pelle o attrezzatura; meglio lasciarli in loco.</a:t>
            </a: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606864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fontScale="92500" lnSpcReduction="10000"/>
          </a:bodyPr>
          <a:lstStyle/>
          <a:p>
            <a:r>
              <a:rPr lang="it-IT" sz="1100" b="1" noProof="0" dirty="0" smtClean="0"/>
              <a:t>Materiale di costruzione</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Oggetti quali bottiglie di vetro e lattine in acciaio non provocano alcun danno all'ambiente quindi, se rimuoverle significa disturbare la vita marina,  potete lasciarle sul posto</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Considerate di rimuovere oggetti non naturali che, rompendosi in pezzetti sempre più piccoli, potrebbero danneggiare animali marini anche se, facendolo, provocherete un disturbo temporaneo: in questi casi, sarà il vostro buon senso a farvi fare ciò che è meglio. Tra gli oggetti di questa categoria ci sono plastica rigida, nasse e materiali da imballaggio.</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Se ad un rifiuto marino sono attaccate uova, marcatene la posizione e tornate per rimuoverlo (sempre che le uova si siano già schiuse)</a:t>
            </a:r>
          </a:p>
          <a:p>
            <a:endParaRPr lang="it-IT" sz="1100" b="1" noProof="0" dirty="0" smtClean="0"/>
          </a:p>
          <a:p>
            <a:r>
              <a:rPr lang="it-IT" sz="1100" b="1" noProof="0" dirty="0" smtClean="0"/>
              <a:t>Contenuto degli oggetti</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Se un oggetto contiene sostanze chimiche, potrebbe perdere e – di conseguenza – farvi male, dovrebbe essere rimosso solo se è possibile farlo in sicurezza: </a:t>
            </a:r>
          </a:p>
          <a:p>
            <a:pPr marL="628650" lvl="1" indent="-171450">
              <a:buFont typeface="Arial" panose="020B0604020202020204" pitchFamily="34" charset="0"/>
              <a:buChar char="•"/>
            </a:pPr>
            <a:r>
              <a:rPr lang="it-IT" sz="1200" kern="1200" noProof="0" dirty="0" smtClean="0">
                <a:solidFill>
                  <a:schemeClr val="tx1"/>
                </a:solidFill>
                <a:effectLst/>
                <a:latin typeface="+mn-lt"/>
                <a:ea typeface="+mn-ea"/>
                <a:cs typeface="+mn-cs"/>
              </a:rPr>
              <a:t>tra gli esempi batterie d'auto, di camion e di imbarcazioni; contenitori di oli, carburanti e sostanze chimiche; latte di vernice; filtri carburante e apparecchiature elettroniche</a:t>
            </a:r>
            <a:endParaRPr lang="it-IT" sz="1100"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Se rimuovere un oggetto potenzialmente pericoloso non è più che sicuro, segnalatene la posizione e fate rapporto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b="1"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noProof="0" dirty="0" smtClean="0">
                <a:solidFill>
                  <a:schemeClr val="tx1"/>
                </a:solidFill>
                <a:effectLst/>
                <a:latin typeface="+mn-lt"/>
                <a:ea typeface="+mn-ea"/>
                <a:cs typeface="+mn-cs"/>
              </a:rPr>
              <a:t>Reti da pesca, lenze e corde </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Rimuovere reti da pesca, lenze e cime può rivelarsi pericoloso</a:t>
            </a:r>
          </a:p>
          <a:p>
            <a:pPr marL="628650" lvl="1" indent="-171450">
              <a:buFont typeface="Arial" panose="020B0604020202020204" pitchFamily="34" charset="0"/>
              <a:buChar char="•"/>
            </a:pPr>
            <a:r>
              <a:rPr lang="it-IT" sz="1200" kern="1200" noProof="0" dirty="0" smtClean="0">
                <a:solidFill>
                  <a:schemeClr val="tx1"/>
                </a:solidFill>
                <a:effectLst/>
                <a:latin typeface="+mn-lt"/>
                <a:ea typeface="+mn-ea"/>
                <a:cs typeface="+mn-cs"/>
              </a:rPr>
              <a:t>Se entra in gioco la vostra sicurezza, non provate a farlo</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Rimuovere oggetti come questi può essere difficile, soprattutto se si sono avvolti a coralli o ci sono coralli che sono cresciuti su di loro</a:t>
            </a:r>
          </a:p>
          <a:p>
            <a:pPr marL="628650" lvl="1" indent="-171450">
              <a:buFont typeface="Arial" panose="020B0604020202020204" pitchFamily="34" charset="0"/>
              <a:buChar char="•"/>
            </a:pPr>
            <a:r>
              <a:rPr lang="it-IT" sz="1200" kern="1200" noProof="0" dirty="0" smtClean="0">
                <a:solidFill>
                  <a:schemeClr val="tx1"/>
                </a:solidFill>
                <a:effectLst/>
                <a:latin typeface="+mn-lt"/>
                <a:ea typeface="+mn-ea"/>
                <a:cs typeface="+mn-cs"/>
              </a:rPr>
              <a:t>L'approccio migliore potrebbe essere quello di rimuovere selettivamente le parti accessibili, e lasciare sul posto quelle che sono state ricoperte</a:t>
            </a:r>
          </a:p>
          <a:p>
            <a:pPr marL="628650" lvl="1" indent="-171450">
              <a:buFont typeface="Arial" panose="020B0604020202020204" pitchFamily="34" charset="0"/>
              <a:buChar char="•"/>
            </a:pPr>
            <a:r>
              <a:rPr lang="it-IT" sz="1200" kern="1200" noProof="0" dirty="0" smtClean="0">
                <a:solidFill>
                  <a:schemeClr val="tx1"/>
                </a:solidFill>
                <a:effectLst/>
                <a:latin typeface="+mn-lt"/>
                <a:ea typeface="+mn-ea"/>
                <a:cs typeface="+mn-cs"/>
              </a:rPr>
              <a:t>Forbici robuste ed affilate tagliano lenze e reti leggere provocando meno disturbo di un coltello subacqueo, in quanto </a:t>
            </a:r>
            <a:r>
              <a:rPr lang="it-IT" sz="1200" kern="1200" dirty="0" smtClean="0">
                <a:solidFill>
                  <a:schemeClr val="tx1"/>
                </a:solidFill>
                <a:effectLst/>
                <a:latin typeface="+mn-lt"/>
                <a:ea typeface="+mn-ea"/>
                <a:cs typeface="+mn-cs"/>
              </a:rPr>
              <a:t>non bisogna segare nulla.</a:t>
            </a:r>
            <a:endParaRPr lang="en-US" sz="1100"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1782152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3437131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Nella Sezione 3 esamineremo come riportare i dati.</a:t>
            </a: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13348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Nella </a:t>
            </a:r>
            <a:r>
              <a:rPr lang="en-US" dirty="0" err="1" smtClean="0"/>
              <a:t>Sezione</a:t>
            </a:r>
            <a:r>
              <a:rPr lang="en-US" dirty="0" smtClean="0"/>
              <a:t> 2 </a:t>
            </a:r>
            <a:r>
              <a:rPr lang="en-US" dirty="0" err="1" smtClean="0"/>
              <a:t>apprenderemo</a:t>
            </a:r>
            <a:r>
              <a:rPr lang="en-US" dirty="0" smtClean="0"/>
              <a:t> a </a:t>
            </a:r>
            <a:r>
              <a:rPr lang="en-US" dirty="0" err="1" smtClean="0"/>
              <a:t>pianificare</a:t>
            </a:r>
            <a:r>
              <a:rPr lang="en-US" dirty="0" smtClean="0"/>
              <a:t> e </a:t>
            </a:r>
            <a:r>
              <a:rPr lang="en-US" dirty="0" err="1" smtClean="0"/>
              <a:t>completare</a:t>
            </a:r>
            <a:r>
              <a:rPr lang="en-US" baseline="0" dirty="0" smtClean="0"/>
              <a:t> </a:t>
            </a:r>
            <a:r>
              <a:rPr lang="en-US" baseline="0" dirty="0" err="1" smtClean="0"/>
              <a:t>un’indagine</a:t>
            </a:r>
            <a:r>
              <a:rPr lang="en-US" dirty="0" smtClean="0"/>
              <a:t> Dive Against Debris®.</a:t>
            </a:r>
          </a:p>
          <a:p>
            <a:endParaRPr lang="en-US" dirty="0" smtClean="0"/>
          </a:p>
        </p:txBody>
      </p:sp>
    </p:spTree>
    <p:extLst>
      <p:ext uri="{BB962C8B-B14F-4D97-AF65-F5344CB8AC3E}">
        <p14:creationId xmlns:p14="http://schemas.microsoft.com/office/powerpoint/2010/main" val="1888813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pPr indent="-228600"/>
            <a:r>
              <a:rPr lang="it-IT" b="1" noProof="0" dirty="0" smtClean="0"/>
              <a:t>NOTA PER</a:t>
            </a:r>
            <a:r>
              <a:rPr lang="it-IT" b="1" baseline="0" noProof="0" dirty="0" smtClean="0"/>
              <a:t> IL PRESENTATORE</a:t>
            </a:r>
            <a:r>
              <a:rPr lang="it-IT" b="1" noProof="0" dirty="0" smtClean="0"/>
              <a:t>:</a:t>
            </a:r>
            <a:r>
              <a:rPr lang="it-IT" noProof="0" dirty="0" smtClean="0"/>
              <a:t> per aiutarli a seguire questa sezione, fornisci ai partecipanti una copia della </a:t>
            </a:r>
            <a:r>
              <a:rPr lang="it-IT" b="1" noProof="0" dirty="0" smtClean="0"/>
              <a:t>Dive Against Debris® Data Card</a:t>
            </a:r>
            <a:r>
              <a:rPr lang="it-IT" noProof="0" dirty="0" smtClean="0"/>
              <a:t>.</a:t>
            </a: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387597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it-IT" sz="1200" kern="1200" dirty="0" smtClean="0">
                <a:solidFill>
                  <a:schemeClr val="tx1"/>
                </a:solidFill>
                <a:effectLst/>
                <a:latin typeface="+mn-lt"/>
                <a:ea typeface="+mn-ea"/>
                <a:cs typeface="+mn-cs"/>
              </a:rPr>
              <a:t>Pesate tutti i rifiuti marini mentre li avete ancora nel retino: se quest'ultimo - di per sé - pesasse eccessivamente, pesatelo quando è vuoto, e poi sottraete questa cifra dal peso totale (rete + rifiuti): così arriverete al peso reale della sola spazzatura</a:t>
            </a:r>
            <a:r>
              <a:rPr lang="en-AU" dirty="0" smtClean="0"/>
              <a:t>.</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Per pesare i rifiuti, vanno benissimo bilance per pesca o da cucina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Se non avete una bilancia, potete sempre stimare il peso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Registrate il peso in chilogrammi o libbre</a:t>
            </a: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838860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Per rendere più facile la trascrizione dei rifiuti marini sulla Data Card del Dive Against Debris®, li abbiamo raggruppati in base al materiale con cui sono realizzati: vuotate il retino, poi sistemate i rifiuti  in mucchietti secondo queste nove categorie: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Plastica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Vetro &amp; Ceramica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Metallo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Gomma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Legno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Tessuto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Carta/Cartone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Materiali misti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Altri rifiuti che non rientrino in altra categoria</a:t>
            </a:r>
          </a:p>
          <a:p>
            <a:pPr>
              <a:buFontTx/>
              <a:buNone/>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Smistate i  rifiuti al riparo dal vento, per evitare che questi possano rientrare in acqua, e svuotate il retino su di una stuoia robusta: ciò vi permetterà di tenerli raggruppati.</a:t>
            </a:r>
            <a:endParaRPr lang="en-AU"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485168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Per registrare ogni oggetto che trovate nella Data Card del Dive Against Debris®, lavorate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per mucchietti: per un aiuto a identificarlo correttamente, usate la Guida all'Identificazione dei Rifiuti Marini Dive Against Debris®</a:t>
            </a:r>
            <a:r>
              <a:rPr lang="en-AU" dirty="0" smtClean="0"/>
              <a:t>.</a:t>
            </a:r>
          </a:p>
          <a:p>
            <a:pPr>
              <a:defRPr/>
            </a:pPr>
            <a:endParaRPr lang="en-AU" dirty="0" smtClean="0"/>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Ogni rifiuto conta per uno, non importa la sua dimensione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Cercatelo nelle categorie per </a:t>
            </a:r>
            <a:r>
              <a:rPr lang="it-IT" sz="1200" b="0" kern="1200" dirty="0" smtClean="0">
                <a:solidFill>
                  <a:schemeClr val="tx1"/>
                </a:solidFill>
                <a:effectLst/>
                <a:latin typeface="+mn-lt"/>
                <a:ea typeface="+mn-ea"/>
                <a:cs typeface="+mn-cs"/>
              </a:rPr>
              <a:t>materiale di costruzione, ad esempio:</a:t>
            </a:r>
          </a:p>
          <a:p>
            <a:pPr marL="628650" lvl="1" indent="-171450">
              <a:buFont typeface="Arial" panose="020B0604020202020204" pitchFamily="34" charset="0"/>
              <a:buChar char="•"/>
            </a:pPr>
            <a:r>
              <a:rPr lang="it-IT" sz="1200" b="0" kern="1200" dirty="0" smtClean="0">
                <a:solidFill>
                  <a:schemeClr val="tx1"/>
                </a:solidFill>
                <a:effectLst/>
                <a:latin typeface="+mn-lt"/>
                <a:ea typeface="+mn-ea"/>
                <a:cs typeface="+mn-cs"/>
              </a:rPr>
              <a:t>Se avete trovato una forchetta di plastica, cercate nella categoria Materiali Plastici e trovate tazze, piatti, forchette, coltelli, cucchiai</a:t>
            </a:r>
          </a:p>
          <a:p>
            <a:pPr marL="628650" lvl="1" indent="-171450">
              <a:buFont typeface="Arial" panose="020B0604020202020204" pitchFamily="34" charset="0"/>
              <a:buChar char="•"/>
            </a:pPr>
            <a:r>
              <a:rPr lang="it-IT" sz="1200" b="0" kern="1200" dirty="0" smtClean="0">
                <a:solidFill>
                  <a:schemeClr val="tx1"/>
                </a:solidFill>
                <a:effectLst/>
                <a:latin typeface="+mn-lt"/>
                <a:ea typeface="+mn-ea"/>
                <a:cs typeface="+mn-cs"/>
              </a:rPr>
              <a:t>Nella sua casella, marcate I</a:t>
            </a:r>
          </a:p>
          <a:p>
            <a:pPr marL="628650" lvl="1" indent="-171450">
              <a:buFont typeface="Arial" panose="020B0604020202020204" pitchFamily="34" charset="0"/>
              <a:buChar char="•"/>
            </a:pPr>
            <a:r>
              <a:rPr lang="it-IT" sz="1200" b="0" kern="1200" dirty="0" smtClean="0">
                <a:solidFill>
                  <a:schemeClr val="tx1"/>
                </a:solidFill>
                <a:effectLst/>
                <a:latin typeface="+mn-lt"/>
                <a:ea typeface="+mn-ea"/>
                <a:cs typeface="+mn-cs"/>
              </a:rPr>
              <a:t>Se trovate una seconda forchetta di plastica – o un altro oggetto della stessa categoria -  marcate II nella casella</a:t>
            </a:r>
          </a:p>
          <a:p>
            <a:pPr marL="628650" lvl="1" indent="-171450">
              <a:buFont typeface="Arial" panose="020B0604020202020204" pitchFamily="34" charset="0"/>
              <a:buChar char="•"/>
            </a:pPr>
            <a:r>
              <a:rPr lang="it-IT" sz="1200" b="0" kern="1200" dirty="0" smtClean="0">
                <a:solidFill>
                  <a:schemeClr val="tx1"/>
                </a:solidFill>
                <a:effectLst/>
                <a:latin typeface="+mn-lt"/>
                <a:ea typeface="+mn-ea"/>
                <a:cs typeface="+mn-cs"/>
              </a:rPr>
              <a:t>Continuate ad usare il sistema di conteggio che vi piace di più, ad esempio: </a:t>
            </a:r>
            <a:r>
              <a:rPr lang="it-IT" sz="1200" b="0" strike="sngStrike" kern="1200" dirty="0" smtClean="0">
                <a:solidFill>
                  <a:schemeClr val="tx1"/>
                </a:solidFill>
                <a:effectLst/>
                <a:latin typeface="+mn-lt"/>
                <a:ea typeface="+mn-ea"/>
                <a:cs typeface="+mn-cs"/>
              </a:rPr>
              <a:t>IIII</a:t>
            </a:r>
            <a:r>
              <a:rPr lang="it-IT" sz="1200" b="0" strike="noStrike" kern="1200" dirty="0" smtClean="0">
                <a:solidFill>
                  <a:schemeClr val="tx1"/>
                </a:solidFill>
                <a:effectLst/>
                <a:latin typeface="+mn-lt"/>
                <a:ea typeface="+mn-ea"/>
                <a:cs typeface="+mn-cs"/>
              </a:rPr>
              <a:t> </a:t>
            </a:r>
            <a:r>
              <a:rPr lang="it-IT" sz="1200" b="0" strike="sngStrike" kern="1200" dirty="0" err="1" smtClean="0">
                <a:solidFill>
                  <a:schemeClr val="tx1"/>
                </a:solidFill>
                <a:effectLst/>
                <a:latin typeface="+mn-lt"/>
                <a:ea typeface="+mn-ea"/>
                <a:cs typeface="+mn-cs"/>
              </a:rPr>
              <a:t>IIII</a:t>
            </a:r>
            <a:r>
              <a:rPr lang="it-IT" sz="1200" b="0" kern="1200" dirty="0" smtClean="0">
                <a:solidFill>
                  <a:schemeClr val="tx1"/>
                </a:solidFill>
                <a:effectLst/>
                <a:latin typeface="+mn-lt"/>
                <a:ea typeface="+mn-ea"/>
                <a:cs typeface="+mn-cs"/>
              </a:rPr>
              <a:t> II = 12</a:t>
            </a:r>
          </a:p>
          <a:p>
            <a:pPr marL="171450" lvl="0" indent="-171450">
              <a:buFont typeface="Arial" panose="020B0604020202020204" pitchFamily="34" charset="0"/>
              <a:buChar char="•"/>
            </a:pPr>
            <a:r>
              <a:rPr lang="it-IT" sz="1200" b="0" kern="1200" dirty="0" smtClean="0">
                <a:solidFill>
                  <a:schemeClr val="tx1"/>
                </a:solidFill>
                <a:effectLst/>
                <a:latin typeface="+mn-lt"/>
                <a:ea typeface="+mn-ea"/>
                <a:cs typeface="+mn-cs"/>
              </a:rPr>
              <a:t>Pezzi misti di rifiuti marini possono essere conteggiati nella categoria Frammenti – vedere alla fine di ogni categoria di materiale nella data card</a:t>
            </a:r>
          </a:p>
          <a:p>
            <a:pPr marL="171450" lvl="0" indent="-171450">
              <a:buFont typeface="Arial" panose="020B0604020202020204" pitchFamily="34" charset="0"/>
              <a:buChar char="•"/>
            </a:pPr>
            <a:r>
              <a:rPr lang="it-IT" sz="1200" b="0" kern="1200" dirty="0" smtClean="0">
                <a:solidFill>
                  <a:schemeClr val="tx1"/>
                </a:solidFill>
                <a:effectLst/>
                <a:latin typeface="+mn-lt"/>
                <a:ea typeface="+mn-ea"/>
                <a:cs typeface="+mn-cs"/>
              </a:rPr>
              <a:t>Per contare molti piccoli pezzi (2.5 cm/1 pollice o meno) vedere la casella Troppo Piccoli per essere Contati, qui sotto</a:t>
            </a:r>
          </a:p>
          <a:p>
            <a:pPr marL="171450" lvl="0" indent="-171450">
              <a:buFont typeface="Arial" panose="020B0604020202020204" pitchFamily="34" charset="0"/>
              <a:buChar char="•"/>
            </a:pPr>
            <a:r>
              <a:rPr lang="it-IT" sz="1200" b="0" kern="1200" dirty="0" smtClean="0">
                <a:solidFill>
                  <a:schemeClr val="tx1"/>
                </a:solidFill>
                <a:effectLst/>
                <a:latin typeface="+mn-lt"/>
                <a:ea typeface="+mn-ea"/>
                <a:cs typeface="+mn-cs"/>
              </a:rPr>
              <a:t>Inserite tutto ciò che tutti i subacquei hanno trovato nella stessa immersione di rilevamento in un'unica data card</a:t>
            </a:r>
          </a:p>
          <a:p>
            <a:pPr marL="628650" lvl="1" indent="-171450">
              <a:buFont typeface="Arial" panose="020B0604020202020204" pitchFamily="34" charset="0"/>
              <a:buChar char="•"/>
            </a:pPr>
            <a:r>
              <a:rPr lang="it-IT" sz="1200" b="0" kern="1200" dirty="0" smtClean="0">
                <a:solidFill>
                  <a:schemeClr val="tx1"/>
                </a:solidFill>
                <a:effectLst/>
                <a:latin typeface="+mn-lt"/>
                <a:ea typeface="+mn-ea"/>
                <a:cs typeface="+mn-cs"/>
              </a:rPr>
              <a:t>Una sola coppia di rilevatori subacquei, oppure dieci coppie, registrate tutti i rifiuti su di una sola data card</a:t>
            </a: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660186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A volte, potreste rimuovere una grande quantità di piccoli pezzetti dello stesso rifiuto, ad esempio un mucchietto di pallini di plastica, oppure oggetti di plastica rigida che si sono disgregati in molti piccolissimi frammenti; in questi casi, potrebbero esserci troppi pezzetti da contare. Ed allora? Come registrarli?</a:t>
            </a:r>
          </a:p>
          <a:p>
            <a:endParaRPr lang="en-AU" dirty="0" smtClean="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metodo per registrare molti piccoli pezzetti (soprattutto più piccoli di 2.5 cm/1 pollice) consiste nel metterli su di una stuoia rigida – al riparo dal vento – e suddividerli in mucchietti approssimativamente della stessa dimensione; poi, contare il numero di pezzi di un mucchietto e moltiplicarlo per il numero dei mucchietti: otterrete il totale. Registrate questi piccoli pezzi come “Frammenti”, nella relativa categoria di materiale di costruzione.</a:t>
            </a: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248860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Completate il resto della Data Card, per registrare importanti informazioni sull’indagine. </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Luogo del sito d’indagine</a:t>
            </a:r>
          </a:p>
          <a:p>
            <a:r>
              <a:rPr lang="it-IT" sz="1200" kern="1200" dirty="0" smtClean="0">
                <a:solidFill>
                  <a:schemeClr val="tx1"/>
                </a:solidFill>
                <a:effectLst/>
                <a:latin typeface="+mn-lt"/>
                <a:ea typeface="+mn-ea"/>
                <a:cs typeface="+mn-cs"/>
              </a:rPr>
              <a:t>Informazioni che ci aiuteranno a verificare che il sito della vostra indagine venga posizionato accuratamente sulla mappa: </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Nome della strada più vicina (se applicabile)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Città</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Provincia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Nazione</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Coordinate GPS del sito dell'indagine</a:t>
            </a:r>
          </a:p>
          <a:p>
            <a:r>
              <a:rPr lang="it-IT" sz="1200" kern="1200" dirty="0" smtClean="0">
                <a:solidFill>
                  <a:schemeClr val="tx1"/>
                </a:solidFill>
                <a:effectLst/>
                <a:latin typeface="+mn-lt"/>
                <a:ea typeface="+mn-ea"/>
                <a:cs typeface="+mn-cs"/>
              </a:rPr>
              <a:t>Accurate informazioni GPS sono essenziali per riportare i vostri dati:</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vengono inserite in un contesto geografico e assicurano</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che la vostra indagine venga mostrata correttamente nella</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Mappa </a:t>
            </a:r>
            <a:r>
              <a:rPr lang="en-US" sz="1200" kern="1200" baseline="0" dirty="0" smtClean="0">
                <a:solidFill>
                  <a:schemeClr val="tx1"/>
                </a:solidFill>
                <a:latin typeface="+mn-lt"/>
                <a:ea typeface="+mn-ea"/>
                <a:cs typeface="+mn-cs"/>
              </a:rPr>
              <a:t>Dive Against Debris® </a:t>
            </a:r>
            <a:r>
              <a:rPr lang="en-US" sz="1200" kern="1200" baseline="0" dirty="0" err="1" smtClean="0">
                <a:solidFill>
                  <a:schemeClr val="tx1"/>
                </a:solidFill>
                <a:latin typeface="+mn-lt"/>
                <a:ea typeface="+mn-ea"/>
                <a:cs typeface="+mn-cs"/>
              </a:rPr>
              <a:t>della</a:t>
            </a:r>
            <a:r>
              <a:rPr lang="en-US" sz="1200" kern="1200" baseline="0" dirty="0" smtClean="0">
                <a:solidFill>
                  <a:schemeClr val="tx1"/>
                </a:solidFill>
                <a:latin typeface="+mn-lt"/>
                <a:ea typeface="+mn-ea"/>
                <a:cs typeface="+mn-cs"/>
              </a:rPr>
              <a:t> Project AWARE.</a:t>
            </a:r>
          </a:p>
          <a:p>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Potete facilmente riportare le Coordinate GPS del sito del rilevamento anche senza possedere un GPS: usate la funzione “</a:t>
            </a:r>
            <a:r>
              <a:rPr lang="it-IT" sz="1200" kern="1200" dirty="0" err="1" smtClean="0">
                <a:solidFill>
                  <a:schemeClr val="tx1"/>
                </a:solidFill>
                <a:effectLst/>
                <a:latin typeface="+mn-lt"/>
                <a:ea typeface="+mn-ea"/>
                <a:cs typeface="+mn-cs"/>
              </a:rPr>
              <a:t>point</a:t>
            </a:r>
            <a:r>
              <a:rPr lang="it-IT" sz="1200" kern="1200" dirty="0" smtClean="0">
                <a:solidFill>
                  <a:schemeClr val="tx1"/>
                </a:solidFill>
                <a:effectLst/>
                <a:latin typeface="+mn-lt"/>
                <a:ea typeface="+mn-ea"/>
                <a:cs typeface="+mn-cs"/>
              </a:rPr>
              <a:t>-and-click” della mappa che trovate online nel Modulo di invio Dati del Dive Against Debris®:</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Trascinate la mappa per trovare la vostra</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Nazione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“Zoom” sulla vostra località</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Individuate il sito del vostro rilevamento (dell’immersione) e cliccate sulla mappa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Le coordinate GPS del sito del vostro rilevamento verranno registrate automaticamente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Ciò funziona meglio con siti d'indagine vicini a punti di riferimento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kern="1200" dirty="0" smtClean="0">
                <a:solidFill>
                  <a:schemeClr val="tx1"/>
                </a:solidFill>
                <a:effectLst/>
                <a:latin typeface="+mn-lt"/>
                <a:ea typeface="+mn-ea"/>
                <a:cs typeface="+mn-cs"/>
              </a:rPr>
              <a:t>Per utilizzare un'unità GPS, ad esempio se il sito del rilevamento non è vicino a terra – quindi sarebbe arduo localizzarlo correttamente con il solo </a:t>
            </a:r>
            <a:r>
              <a:rPr lang="it-IT" sz="1200" kern="1200" dirty="0" err="1" smtClean="0">
                <a:solidFill>
                  <a:schemeClr val="tx1"/>
                </a:solidFill>
                <a:effectLst/>
                <a:latin typeface="+mn-lt"/>
                <a:ea typeface="+mn-ea"/>
                <a:cs typeface="+mn-cs"/>
              </a:rPr>
              <a:t>point</a:t>
            </a:r>
            <a:r>
              <a:rPr lang="it-IT" sz="1200" kern="1200" dirty="0" smtClean="0">
                <a:solidFill>
                  <a:schemeClr val="tx1"/>
                </a:solidFill>
                <a:effectLst/>
                <a:latin typeface="+mn-lt"/>
                <a:ea typeface="+mn-ea"/>
                <a:cs typeface="+mn-cs"/>
              </a:rPr>
              <a:t>-and-click  della mappa, fate così:</a:t>
            </a:r>
          </a:p>
          <a:p>
            <a:pPr lvl="0"/>
            <a:endParaRPr lang="it-IT" sz="1200" b="1" kern="1200" dirty="0" smtClean="0">
              <a:solidFill>
                <a:schemeClr val="tx1"/>
              </a:solidFill>
              <a:effectLst/>
              <a:latin typeface="+mn-lt"/>
              <a:ea typeface="+mn-ea"/>
              <a:cs typeface="+mn-cs"/>
            </a:endParaRPr>
          </a:p>
          <a:p>
            <a:pPr lvl="0"/>
            <a:r>
              <a:rPr lang="it-IT" sz="1200" b="1" kern="1200" dirty="0" smtClean="0">
                <a:solidFill>
                  <a:schemeClr val="tx1"/>
                </a:solidFill>
                <a:effectLst/>
                <a:latin typeface="+mn-lt"/>
                <a:ea typeface="+mn-ea"/>
                <a:cs typeface="+mn-cs"/>
              </a:rPr>
              <a:t>Imposta l'unità dal vostro GPS su:</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WGS84 </a:t>
            </a:r>
            <a:r>
              <a:rPr lang="it-IT" sz="1200" kern="1200" dirty="0" err="1" smtClean="0">
                <a:solidFill>
                  <a:schemeClr val="tx1"/>
                </a:solidFill>
                <a:effectLst/>
                <a:latin typeface="+mn-lt"/>
                <a:ea typeface="+mn-ea"/>
                <a:cs typeface="+mn-cs"/>
              </a:rPr>
              <a:t>Map</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Datum</a:t>
            </a:r>
            <a:r>
              <a:rPr lang="it-IT"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Trascrivete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i rilevamenti in gradi decimali</a:t>
            </a:r>
          </a:p>
          <a:p>
            <a:pPr lvl="0"/>
            <a:endParaRPr lang="it-IT" sz="1200" b="1" kern="1200" dirty="0" smtClean="0">
              <a:solidFill>
                <a:schemeClr val="tx1"/>
              </a:solidFill>
              <a:effectLst/>
              <a:latin typeface="+mn-lt"/>
              <a:ea typeface="+mn-ea"/>
              <a:cs typeface="+mn-cs"/>
            </a:endParaRPr>
          </a:p>
          <a:p>
            <a:pPr lvl="0"/>
            <a:r>
              <a:rPr lang="it-IT" sz="1200" b="1" kern="1200" dirty="0" smtClean="0">
                <a:solidFill>
                  <a:schemeClr val="tx1"/>
                </a:solidFill>
                <a:effectLst/>
                <a:latin typeface="+mn-lt"/>
                <a:ea typeface="+mn-ea"/>
                <a:cs typeface="+mn-cs"/>
              </a:rPr>
              <a:t>Immersioni dalla barca:</a:t>
            </a:r>
            <a:r>
              <a:rPr lang="it-IT"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Prendete il rilevamento GPS quando la barca è attraccata – o si trova esattamente sopra – al sito del vostro rilevamento (attenti</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agli altri sub in acqua)</a:t>
            </a:r>
          </a:p>
          <a:p>
            <a:pPr lvl="0"/>
            <a:endParaRPr lang="it-IT" sz="1200" b="1" kern="1200" dirty="0" smtClean="0">
              <a:solidFill>
                <a:schemeClr val="tx1"/>
              </a:solidFill>
              <a:effectLst/>
              <a:latin typeface="+mn-lt"/>
              <a:ea typeface="+mn-ea"/>
              <a:cs typeface="+mn-cs"/>
            </a:endParaRPr>
          </a:p>
          <a:p>
            <a:pPr lvl="0"/>
            <a:r>
              <a:rPr lang="it-IT" sz="1200" b="1" kern="1200" dirty="0" smtClean="0">
                <a:solidFill>
                  <a:schemeClr val="tx1"/>
                </a:solidFill>
                <a:effectLst/>
                <a:latin typeface="+mn-lt"/>
                <a:ea typeface="+mn-ea"/>
                <a:cs typeface="+mn-cs"/>
              </a:rPr>
              <a:t>Immersioni da riva: </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Prendete il rilevamento sulla riva quanto più vicino al sito della vostra indagine.</a:t>
            </a: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2384295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it-IT" sz="1200" kern="1200" noProof="0" dirty="0" smtClean="0">
                <a:solidFill>
                  <a:schemeClr val="tx1"/>
                </a:solidFill>
                <a:effectLst/>
                <a:latin typeface="+mn-lt"/>
                <a:ea typeface="+mn-ea"/>
                <a:cs typeface="+mn-cs"/>
              </a:rPr>
              <a:t>Assicuratevi di registrare accuratamente la durata della vostra indagine: un dato non preciso sminuirà ciò che avete trovato. </a:t>
            </a:r>
          </a:p>
          <a:p>
            <a:endParaRPr lang="it-IT" sz="1200" kern="1200" noProof="0" dirty="0" smtClean="0">
              <a:solidFill>
                <a:schemeClr val="tx1"/>
              </a:solidFill>
              <a:effectLst/>
              <a:latin typeface="+mn-lt"/>
              <a:ea typeface="+mn-ea"/>
              <a:cs typeface="+mn-cs"/>
            </a:endParaRPr>
          </a:p>
          <a:p>
            <a:pPr lvl="0"/>
            <a:r>
              <a:rPr lang="it-IT" sz="1200" kern="1200" noProof="0" dirty="0" smtClean="0">
                <a:solidFill>
                  <a:schemeClr val="tx1"/>
                </a:solidFill>
                <a:effectLst/>
                <a:latin typeface="+mn-lt"/>
                <a:ea typeface="+mn-ea"/>
                <a:cs typeface="+mn-cs"/>
              </a:rPr>
              <a:t>La durata dell‘indagine (Survey Duration) è la media del tempo trascorso da tutte le coppie sott'acqua, rimuovendo rifiuti marini</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Registrate la durata dell‘indagine in Survey Duration in minuti: ad esempio 45 minuti, 115 minuti, etc.</a:t>
            </a:r>
          </a:p>
          <a:p>
            <a:pPr marL="171450" indent="-171450">
              <a:buFont typeface="Arial" panose="020B0604020202020204" pitchFamily="34" charset="0"/>
              <a:buChar char="•"/>
            </a:pPr>
            <a:r>
              <a:rPr lang="it-IT" noProof="0" dirty="0" smtClean="0"/>
              <a:t>Non includete i tempi del nuoto in superficie e di discese/risalite</a:t>
            </a:r>
          </a:p>
          <a:p>
            <a:pPr marL="171450" indent="-171450">
              <a:buFont typeface="Arial" panose="020B0604020202020204" pitchFamily="34" charset="0"/>
              <a:buChar char="•"/>
            </a:pPr>
            <a:r>
              <a:rPr lang="it-IT" noProof="0" dirty="0" smtClean="0"/>
              <a:t>Non includete i tempi di chi non ha partecipato all’immersione o per smistare e registrare i rifiuti</a:t>
            </a: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2137163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it-IT" b="1" noProof="0" dirty="0" smtClean="0"/>
              <a:t>Calcolare la durata del vostro rilevamento</a:t>
            </a:r>
          </a:p>
          <a:p>
            <a:r>
              <a:rPr lang="it-IT" b="1" noProof="0" dirty="0" smtClean="0"/>
              <a:t>Esempio 1.</a:t>
            </a:r>
          </a:p>
          <a:p>
            <a:r>
              <a:rPr lang="it-IT" noProof="0" dirty="0" smtClean="0"/>
              <a:t>Voi ed il vostro compagno lavorate insieme rimuovendo rifiuti sommersi per 43 minuti: all’indagine non partecipa alcun altro subacqueo.</a:t>
            </a:r>
          </a:p>
          <a:p>
            <a:r>
              <a:rPr lang="it-IT" b="1" noProof="0" dirty="0" smtClean="0"/>
              <a:t>Durata del rilevamento = 43 minuti</a:t>
            </a:r>
          </a:p>
          <a:p>
            <a:endParaRPr lang="it-IT" noProof="0" dirty="0" smtClean="0"/>
          </a:p>
          <a:p>
            <a:r>
              <a:rPr lang="it-IT" b="1" noProof="0" dirty="0" smtClean="0"/>
              <a:t>Esempio 2.</a:t>
            </a:r>
          </a:p>
          <a:p>
            <a:r>
              <a:rPr lang="it-IT" noProof="0" dirty="0" smtClean="0"/>
              <a:t>Tre squadre di sub  - team A e B di due sub ciascuno e team C composto da tre subacquei – rimuovono rifiuti sommersi per:</a:t>
            </a:r>
          </a:p>
          <a:p>
            <a:pPr marL="171450" indent="-171450">
              <a:buFont typeface="Arial" panose="020B0604020202020204" pitchFamily="34" charset="0"/>
              <a:buChar char="•"/>
            </a:pPr>
            <a:r>
              <a:rPr lang="it-IT" noProof="0" dirty="0" smtClean="0"/>
              <a:t>Team A: 			42 minuti</a:t>
            </a:r>
          </a:p>
          <a:p>
            <a:pPr marL="171450" indent="-171450">
              <a:buFont typeface="Arial" panose="020B0604020202020204" pitchFamily="34" charset="0"/>
              <a:buChar char="•"/>
            </a:pPr>
            <a:r>
              <a:rPr lang="it-IT" noProof="0" dirty="0" smtClean="0"/>
              <a:t>Team B: 			48 minuti</a:t>
            </a:r>
          </a:p>
          <a:p>
            <a:pPr marL="171450" indent="-171450">
              <a:buFont typeface="Arial" panose="020B0604020202020204" pitchFamily="34" charset="0"/>
              <a:buChar char="•"/>
            </a:pPr>
            <a:r>
              <a:rPr lang="it-IT" noProof="0" dirty="0" smtClean="0"/>
              <a:t>Team C: 			51 minuti</a:t>
            </a:r>
          </a:p>
          <a:p>
            <a:pPr marL="171450" indent="-171450">
              <a:buFont typeface="Arial" panose="020B0604020202020204" pitchFamily="34" charset="0"/>
              <a:buChar char="•"/>
            </a:pPr>
            <a:r>
              <a:rPr lang="it-IT" noProof="0" dirty="0" smtClean="0"/>
              <a:t>Somma dei tempi dell’indagine = 	141 minuti</a:t>
            </a:r>
          </a:p>
          <a:p>
            <a:r>
              <a:rPr lang="it-IT" noProof="0" dirty="0" smtClean="0"/>
              <a:t>141 minuti di somma</a:t>
            </a:r>
            <a:r>
              <a:rPr lang="it-IT" baseline="0" noProof="0" dirty="0" smtClean="0"/>
              <a:t> dei tempi</a:t>
            </a:r>
            <a:r>
              <a:rPr lang="it-IT" noProof="0" dirty="0" smtClean="0"/>
              <a:t> / 3 squadre = 47 minuti</a:t>
            </a:r>
          </a:p>
          <a:p>
            <a:r>
              <a:rPr lang="it-IT" b="1" noProof="0" dirty="0" smtClean="0"/>
              <a:t>Durata del rilevamento = 47 minuti</a:t>
            </a: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2400570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it-IT" b="1" noProof="0" dirty="0" smtClean="0"/>
              <a:t>Numero di partecipanti</a:t>
            </a:r>
          </a:p>
          <a:p>
            <a:r>
              <a:rPr lang="it-IT" noProof="0" dirty="0" smtClean="0"/>
              <a:t>Conteggiate esclusivamente i sub che raccolgono i rifiuti sommersi.</a:t>
            </a:r>
          </a:p>
          <a:p>
            <a:pPr marL="171450" indent="-171450">
              <a:buFont typeface="Arial" panose="020B0604020202020204" pitchFamily="34" charset="0"/>
              <a:buChar char="•"/>
            </a:pPr>
            <a:r>
              <a:rPr lang="it-IT" noProof="0" dirty="0" smtClean="0"/>
              <a:t>Contate  i sub individualmente, non per squadre/coppie</a:t>
            </a:r>
          </a:p>
          <a:p>
            <a:pPr marL="171450" indent="-171450">
              <a:buFont typeface="Arial" panose="020B0604020202020204" pitchFamily="34" charset="0"/>
              <a:buChar char="•"/>
            </a:pPr>
            <a:r>
              <a:rPr lang="it-IT" noProof="0" dirty="0" smtClean="0"/>
              <a:t>Non includete chi resta in superficie, ad esempio un sub di sicurezza o amici che procedono alla pulizia</a:t>
            </a:r>
            <a:r>
              <a:rPr lang="it-IT" baseline="0" noProof="0" dirty="0" smtClean="0"/>
              <a:t> </a:t>
            </a:r>
            <a:r>
              <a:rPr lang="it-IT" noProof="0" dirty="0" smtClean="0"/>
              <a:t>della spiaggia mentre voi siete sott’acqua</a:t>
            </a:r>
          </a:p>
          <a:p>
            <a:endParaRPr lang="it-IT" noProof="0" dirty="0" smtClean="0"/>
          </a:p>
          <a:p>
            <a:r>
              <a:rPr lang="it-IT" b="1" noProof="0" dirty="0" smtClean="0"/>
              <a:t>Condizioni del moto ondoso</a:t>
            </a:r>
          </a:p>
          <a:p>
            <a:r>
              <a:rPr lang="it-IT" noProof="0" dirty="0" smtClean="0"/>
              <a:t>Riportate tali</a:t>
            </a:r>
            <a:r>
              <a:rPr lang="it-IT" baseline="0" noProof="0" dirty="0" smtClean="0"/>
              <a:t> condizioni come segue</a:t>
            </a:r>
            <a:r>
              <a:rPr lang="it-IT" noProof="0" dirty="0" smtClean="0"/>
              <a:t>:</a:t>
            </a:r>
          </a:p>
          <a:p>
            <a:pPr marL="171450" indent="-171450">
              <a:buFont typeface="Arial" panose="020B0604020202020204" pitchFamily="34" charset="0"/>
              <a:buChar char="•"/>
            </a:pPr>
            <a:r>
              <a:rPr lang="it-IT" noProof="0" dirty="0" smtClean="0"/>
              <a:t>Calma (piatta o mare appena increspato), per onde alte da 0 – 0,1 metri/0 - 4 pollici </a:t>
            </a:r>
          </a:p>
          <a:p>
            <a:pPr marL="171450" indent="-171450">
              <a:buFont typeface="Arial" panose="020B0604020202020204" pitchFamily="34" charset="0"/>
              <a:buChar char="•"/>
            </a:pPr>
            <a:r>
              <a:rPr lang="it-IT" noProof="0" dirty="0" smtClean="0"/>
              <a:t>Ondine, per onde alte da 0,1 – 0,5 metri/4 - 19 pollici	</a:t>
            </a:r>
          </a:p>
          <a:p>
            <a:pPr marL="171450" indent="-171450">
              <a:buFont typeface="Arial" panose="020B0604020202020204" pitchFamily="34" charset="0"/>
              <a:buChar char="•"/>
            </a:pPr>
            <a:r>
              <a:rPr lang="it-IT" noProof="0" dirty="0" smtClean="0"/>
              <a:t>Leggero, per onde alte da 0,5 -1,25 metri/19 pollici - 4 piedi</a:t>
            </a:r>
          </a:p>
          <a:p>
            <a:pPr marL="171450" indent="-171450">
              <a:buFont typeface="Arial" panose="020B0604020202020204" pitchFamily="34" charset="0"/>
              <a:buChar char="•"/>
            </a:pPr>
            <a:r>
              <a:rPr lang="it-IT" noProof="0" dirty="0" smtClean="0"/>
              <a:t>Da moderato a agitato, per onde superiori a 1,25 metri/4 piedi</a:t>
            </a: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4048905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it-IT" b="1" noProof="0" dirty="0" smtClean="0"/>
              <a:t>Area del rilevamento</a:t>
            </a:r>
          </a:p>
          <a:p>
            <a:r>
              <a:rPr lang="it-IT" noProof="0" dirty="0" smtClean="0"/>
              <a:t>Queste informazioni aiutano a costruire la comprensione della densità di rifiuti presenti nel vostro sito. </a:t>
            </a:r>
          </a:p>
          <a:p>
            <a:r>
              <a:rPr lang="it-IT" noProof="0" dirty="0" smtClean="0"/>
              <a:t>Un modo facile ed accurato per misurare l’area è quello di servirsi di uno strumento point-and-click su Google Maps, ad esempio quello che troviamo qui:</a:t>
            </a:r>
          </a:p>
          <a:p>
            <a:endParaRPr lang="it-IT" noProof="0" dirty="0" smtClean="0"/>
          </a:p>
          <a:p>
            <a:r>
              <a:rPr lang="it-IT" noProof="0" dirty="0" smtClean="0"/>
              <a:t>www.daftlogic.com/projects-google-maps-area-calculator-tool.htm</a:t>
            </a:r>
          </a:p>
          <a:p>
            <a:endParaRPr lang="it-IT" noProof="0" dirty="0" smtClean="0"/>
          </a:p>
          <a:p>
            <a:pPr marL="171450" indent="-171450">
              <a:buFont typeface="Arial" panose="020B0604020202020204" pitchFamily="34" charset="0"/>
              <a:buChar char="•"/>
            </a:pPr>
            <a:r>
              <a:rPr lang="it-IT" noProof="0" dirty="0" smtClean="0"/>
              <a:t> Riportate l’area in metri o piedi quadrati</a:t>
            </a:r>
          </a:p>
          <a:p>
            <a:endParaRPr lang="it-IT" noProof="0" dirty="0" smtClean="0"/>
          </a:p>
          <a:p>
            <a:r>
              <a:rPr lang="it-IT" noProof="0" dirty="0" smtClean="0"/>
              <a:t>Calcolando l’area del sito di rilevamento, se non potete servirvi dello strumento online, ricordate quanto segue:</a:t>
            </a:r>
          </a:p>
          <a:p>
            <a:pPr marL="171450" indent="-171450">
              <a:buFont typeface="Arial" panose="020B0604020202020204" pitchFamily="34" charset="0"/>
              <a:buChar char="•"/>
            </a:pPr>
            <a:r>
              <a:rPr lang="it-IT" noProof="0" dirty="0" smtClean="0"/>
              <a:t>Per semplici forme quadrate o rettangolari, calcolate l’area moltiplicando lunghezza per larghezza</a:t>
            </a:r>
          </a:p>
          <a:p>
            <a:pPr marL="171450" indent="-171450">
              <a:buFont typeface="Arial" panose="020B0604020202020204" pitchFamily="34" charset="0"/>
              <a:buChar char="•"/>
            </a:pPr>
            <a:r>
              <a:rPr lang="it-IT" noProof="0" dirty="0" smtClean="0"/>
              <a:t>Se non vi è possibile misurare, o non potete sfruttare il suddetto strumento online, fate una stima.</a:t>
            </a: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94428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Nella Sezione 3 esamineremo come riportare i vostri dati.</a:t>
            </a: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3887338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b="1" noProof="0" dirty="0" smtClean="0"/>
              <a:t>La differenza fra Substrato Dominante e Ecosistema</a:t>
            </a:r>
          </a:p>
          <a:p>
            <a:r>
              <a:rPr lang="it-IT" noProof="0" dirty="0" smtClean="0"/>
              <a:t>Indagate un reef corallino, e passate la maggior parte del </a:t>
            </a:r>
            <a:r>
              <a:rPr lang="it-IT" baseline="0" noProof="0" dirty="0" smtClean="0"/>
              <a:t>tempo del vostro rilevamento nuotando su pianori di sabbia e formazioni coralline</a:t>
            </a:r>
            <a:r>
              <a:rPr lang="it-IT" noProof="0" dirty="0" smtClean="0"/>
              <a:t>:</a:t>
            </a:r>
          </a:p>
          <a:p>
            <a:r>
              <a:rPr lang="it-IT" b="1" noProof="0" dirty="0" smtClean="0"/>
              <a:t>Il Substrato Dominate è la sabbia</a:t>
            </a:r>
            <a:r>
              <a:rPr lang="it-IT" noProof="0" dirty="0" smtClean="0"/>
              <a:t> </a:t>
            </a:r>
          </a:p>
          <a:p>
            <a:r>
              <a:rPr lang="it-IT" b="1" noProof="0" dirty="0" smtClean="0"/>
              <a:t>L’ecosistema è un reef corallino</a:t>
            </a:r>
          </a:p>
          <a:p>
            <a:endParaRPr lang="it-IT" b="1" noProof="0" dirty="0" smtClean="0"/>
          </a:p>
          <a:p>
            <a:r>
              <a:rPr lang="it-IT" noProof="0" dirty="0" smtClean="0"/>
              <a:t>Indagate un reef corallino, e trascorrete la maggior parte del rilevamento nuotando sulle formazioni coralline:</a:t>
            </a:r>
          </a:p>
          <a:p>
            <a:r>
              <a:rPr lang="it-IT" b="1" noProof="0" dirty="0" smtClean="0"/>
              <a:t>Il Substrato Dominante è il corallo</a:t>
            </a:r>
            <a:r>
              <a:rPr lang="it-IT" noProof="0" dirty="0" smtClean="0"/>
              <a:t> </a:t>
            </a:r>
          </a:p>
          <a:p>
            <a:r>
              <a:rPr lang="it-IT" b="1" noProof="0" dirty="0" smtClean="0"/>
              <a:t>L’Ecosistema è un reef corallino</a:t>
            </a:r>
            <a:r>
              <a:rPr lang="it-IT" noProof="0" dirty="0" smtClean="0"/>
              <a:t>.</a:t>
            </a: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1172768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b="1" kern="1200" dirty="0" smtClean="0">
                <a:solidFill>
                  <a:schemeClr val="tx1"/>
                </a:solidFill>
                <a:effectLst/>
                <a:latin typeface="+mn-lt"/>
                <a:ea typeface="+mn-ea"/>
                <a:cs typeface="+mn-cs"/>
              </a:rPr>
              <a:t>Animali impigliati </a:t>
            </a:r>
          </a:p>
          <a:p>
            <a:r>
              <a:rPr lang="it-IT" sz="1200" kern="1200" dirty="0" smtClean="0">
                <a:solidFill>
                  <a:schemeClr val="tx1"/>
                </a:solidFill>
                <a:effectLst/>
                <a:latin typeface="+mn-lt"/>
                <a:ea typeface="+mn-ea"/>
                <a:cs typeface="+mn-cs"/>
              </a:rPr>
              <a:t>Riportate gli animali che trovate impigliati ed il tipo di rifiuto in oggetto: se è possibile, identificateli col nome della loro specie; se non lo conoscete, usatene il nome comune - ad esempio "foca". Scattate fotografie agli animali impigliati: le caricherete quando riportate</a:t>
            </a:r>
            <a:r>
              <a:rPr lang="it-IT" sz="1200" kern="1200" baseline="0" dirty="0" smtClean="0">
                <a:solidFill>
                  <a:schemeClr val="tx1"/>
                </a:solidFill>
                <a:effectLst/>
                <a:latin typeface="+mn-lt"/>
                <a:ea typeface="+mn-ea"/>
                <a:cs typeface="+mn-cs"/>
              </a:rPr>
              <a:t> i vostri</a:t>
            </a:r>
            <a:r>
              <a:rPr lang="it-IT" sz="1200" kern="1200" dirty="0" smtClean="0">
                <a:solidFill>
                  <a:schemeClr val="tx1"/>
                </a:solidFill>
                <a:effectLst/>
                <a:latin typeface="+mn-lt"/>
                <a:ea typeface="+mn-ea"/>
                <a:cs typeface="+mn-cs"/>
              </a:rPr>
              <a:t> dati.</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Ambito di profondità dell'indagine </a:t>
            </a:r>
          </a:p>
          <a:p>
            <a:r>
              <a:rPr lang="it-IT" sz="1200" kern="1200" dirty="0" smtClean="0">
                <a:solidFill>
                  <a:schemeClr val="tx1"/>
                </a:solidFill>
                <a:effectLst/>
                <a:latin typeface="+mn-lt"/>
                <a:ea typeface="+mn-ea"/>
                <a:cs typeface="+mn-cs"/>
              </a:rPr>
              <a:t>Riportate le profondità - massima e minima- alle quali avete rimosso rifiuti.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Possono essere inferiori alla massima profondità di quell'immersione</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Come vostra profondità minima, non riportate 0 metri o piedi</a:t>
            </a:r>
          </a:p>
          <a:p>
            <a:pPr marL="628650" lvl="1" indent="-171450">
              <a:buFont typeface="Arial" panose="020B0604020202020204" pitchFamily="34" charset="0"/>
              <a:buChar char="•"/>
            </a:pPr>
            <a:r>
              <a:rPr lang="it-IT" sz="1200" kern="1200" dirty="0" smtClean="0">
                <a:solidFill>
                  <a:schemeClr val="tx1"/>
                </a:solidFill>
                <a:effectLst/>
                <a:latin typeface="+mn-lt"/>
                <a:ea typeface="+mn-ea"/>
                <a:cs typeface="+mn-cs"/>
              </a:rPr>
              <a:t>I rifiuti galleggianti possono essere rimossi ma non rientrano in questa indagine</a:t>
            </a:r>
            <a:r>
              <a:rPr lang="en-AU"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2611057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b="1" i="0" kern="1200" noProof="0" dirty="0" smtClean="0">
                <a:solidFill>
                  <a:schemeClr val="tx1"/>
                </a:solidFill>
                <a:effectLst/>
                <a:latin typeface="+mn-lt"/>
                <a:ea typeface="+mn-ea"/>
                <a:cs typeface="+mn-cs"/>
              </a:rPr>
              <a:t>Condizioni atmosferiche della settimana precedente</a:t>
            </a:r>
          </a:p>
          <a:p>
            <a:r>
              <a:rPr lang="it-IT" sz="1200" kern="1200" noProof="0" dirty="0" smtClean="0">
                <a:solidFill>
                  <a:schemeClr val="tx1"/>
                </a:solidFill>
                <a:effectLst/>
                <a:latin typeface="+mn-lt"/>
                <a:ea typeface="+mn-ea"/>
                <a:cs typeface="+mn-cs"/>
              </a:rPr>
              <a:t>Riportate forti venti, tempeste, piogge intense o qualsiasi altro evento che possa aver trasportato i rifiuti nel vostro sito o lontano da questo.</a:t>
            </a:r>
          </a:p>
          <a:p>
            <a:endParaRPr lang="it-IT" sz="1200" b="1" kern="1200" noProof="0" dirty="0" smtClean="0">
              <a:solidFill>
                <a:schemeClr val="tx1"/>
              </a:solidFill>
              <a:effectLst/>
              <a:latin typeface="+mn-lt"/>
              <a:ea typeface="+mn-ea"/>
              <a:cs typeface="+mn-cs"/>
            </a:endParaRPr>
          </a:p>
          <a:p>
            <a:r>
              <a:rPr lang="it-IT" sz="1200" b="1" kern="1200" noProof="0" dirty="0" smtClean="0">
                <a:solidFill>
                  <a:schemeClr val="tx1"/>
                </a:solidFill>
                <a:effectLst/>
                <a:latin typeface="+mn-lt"/>
                <a:ea typeface="+mn-ea"/>
                <a:cs typeface="+mn-cs"/>
              </a:rPr>
              <a:t>Oggetti che rappresentano un problema locale </a:t>
            </a:r>
          </a:p>
          <a:p>
            <a:r>
              <a:rPr lang="it-IT" sz="1200" kern="1200" noProof="0" dirty="0" smtClean="0">
                <a:solidFill>
                  <a:schemeClr val="tx1"/>
                </a:solidFill>
                <a:effectLst/>
                <a:latin typeface="+mn-lt"/>
                <a:ea typeface="+mn-ea"/>
                <a:cs typeface="+mn-cs"/>
              </a:rPr>
              <a:t>Elencate i tre principali tipi di rifiuti che considerate un problema della vostra zona, e spiegate perché.</a:t>
            </a:r>
          </a:p>
          <a:p>
            <a:endParaRPr lang="it-IT" b="1" noProof="0" dirty="0" smtClean="0"/>
          </a:p>
          <a:p>
            <a:r>
              <a:rPr lang="it-IT" b="1" noProof="0" dirty="0" smtClean="0"/>
              <a:t>I più insoliti oggetti ritrovati</a:t>
            </a:r>
          </a:p>
          <a:p>
            <a:endParaRPr lang="it-IT" sz="1200" b="1" kern="1200" noProof="0" dirty="0" smtClean="0">
              <a:solidFill>
                <a:schemeClr val="tx1"/>
              </a:solidFill>
              <a:effectLst/>
              <a:latin typeface="+mn-lt"/>
              <a:ea typeface="+mn-ea"/>
              <a:cs typeface="+mn-cs"/>
            </a:endParaRPr>
          </a:p>
          <a:p>
            <a:r>
              <a:rPr lang="it-IT" sz="1200" b="1" kern="1200" noProof="0" dirty="0" smtClean="0">
                <a:solidFill>
                  <a:schemeClr val="tx1"/>
                </a:solidFill>
                <a:effectLst/>
                <a:latin typeface="+mn-lt"/>
                <a:ea typeface="+mn-ea"/>
                <a:cs typeface="+mn-cs"/>
              </a:rPr>
              <a:t>Ulteriori informazioni</a:t>
            </a:r>
          </a:p>
          <a:p>
            <a:r>
              <a:rPr lang="it-IT" sz="1200" kern="1200" noProof="0" dirty="0" smtClean="0">
                <a:solidFill>
                  <a:schemeClr val="tx1"/>
                </a:solidFill>
                <a:effectLst/>
                <a:latin typeface="+mn-lt"/>
                <a:ea typeface="+mn-ea"/>
                <a:cs typeface="+mn-cs"/>
              </a:rPr>
              <a:t>Descrivete</a:t>
            </a:r>
            <a:r>
              <a:rPr lang="it-IT" sz="1200" kern="1200" baseline="0" noProof="0" dirty="0" smtClean="0">
                <a:solidFill>
                  <a:schemeClr val="tx1"/>
                </a:solidFill>
                <a:effectLst/>
                <a:latin typeface="+mn-lt"/>
                <a:ea typeface="+mn-ea"/>
                <a:cs typeface="+mn-cs"/>
              </a:rPr>
              <a:t> </a:t>
            </a:r>
            <a:r>
              <a:rPr lang="it-IT" sz="1200" kern="1200" noProof="0" dirty="0" smtClean="0">
                <a:solidFill>
                  <a:schemeClr val="tx1"/>
                </a:solidFill>
                <a:effectLst/>
                <a:latin typeface="+mn-lt"/>
                <a:ea typeface="+mn-ea"/>
                <a:cs typeface="+mn-cs"/>
              </a:rPr>
              <a:t>brevemente gli eventi che potrebbero aver contribuito ai rifiuti ritrovati; se disponibili, forniteci collegamenti a notizie: </a:t>
            </a:r>
          </a:p>
          <a:p>
            <a:pPr marL="171450" lvl="0" indent="-171450">
              <a:buFont typeface="Arial" panose="020B0604020202020204" pitchFamily="34" charset="0"/>
              <a:buChar char="•"/>
            </a:pPr>
            <a:r>
              <a:rPr lang="it-IT" sz="1200" kern="1200" noProof="0" dirty="0" smtClean="0">
                <a:solidFill>
                  <a:schemeClr val="tx1"/>
                </a:solidFill>
                <a:effectLst/>
                <a:latin typeface="+mn-lt"/>
                <a:ea typeface="+mn-ea"/>
                <a:cs typeface="+mn-cs"/>
              </a:rPr>
              <a:t>Uragani, demolizione di edifici, feste o celebrazioni in strada, spettacoli pirotecnici, etc.</a:t>
            </a: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3525128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Li avete rimossi e contati: gran bel lavoro! Ora, prendetevi un minuto per eliminare i rifiuti nel modo più appropriato, così che non possano tornare in acqua.</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Smistateli per essere riciclati, se nella vostra zona c'è questo servizio</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Piccole quantità possono essere gettate nei cassonetti stradali</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Se saranno determinate entità locali a raccogliere la tua spazzatura:</a:t>
            </a:r>
          </a:p>
          <a:p>
            <a:pPr marL="628650" lvl="1" indent="-171450">
              <a:buFont typeface="Arial" panose="020B0604020202020204" pitchFamily="34" charset="0"/>
              <a:buChar char="•"/>
            </a:pPr>
            <a:r>
              <a:rPr lang="it-IT" sz="1200" kern="1200" dirty="0" smtClean="0">
                <a:solidFill>
                  <a:schemeClr val="tx1"/>
                </a:solidFill>
                <a:effectLst/>
                <a:latin typeface="+mn-lt"/>
                <a:ea typeface="+mn-ea"/>
                <a:cs typeface="+mn-cs"/>
              </a:rPr>
              <a:t>Mettevi d'accordo prima di iniziare l'indagine</a:t>
            </a:r>
          </a:p>
          <a:p>
            <a:pPr marL="628650" lvl="1" indent="-171450">
              <a:buFont typeface="Arial" panose="020B0604020202020204" pitchFamily="34" charset="0"/>
              <a:buChar char="•"/>
            </a:pPr>
            <a:r>
              <a:rPr lang="it-IT" sz="1200" kern="1200" dirty="0" smtClean="0">
                <a:solidFill>
                  <a:schemeClr val="tx1"/>
                </a:solidFill>
                <a:effectLst/>
                <a:latin typeface="+mn-lt"/>
                <a:ea typeface="+mn-ea"/>
                <a:cs typeface="+mn-cs"/>
              </a:rPr>
              <a:t>Se lasciate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ciò che avete trovato perché venga raccolto da entità locali, assicuratevi che i sacchi siano stati ben chiusi </a:t>
            </a:r>
          </a:p>
          <a:p>
            <a:pPr marL="171450" lvl="0" indent="-171450">
              <a:buFont typeface="Arial" panose="020B0604020202020204" pitchFamily="34" charset="0"/>
              <a:buChar char="•"/>
            </a:pPr>
            <a:r>
              <a:rPr lang="it-IT" sz="1200" kern="1200" dirty="0" smtClean="0">
                <a:solidFill>
                  <a:schemeClr val="tx1"/>
                </a:solidFill>
                <a:effectLst/>
                <a:latin typeface="+mn-lt"/>
                <a:ea typeface="+mn-ea"/>
                <a:cs typeface="+mn-cs"/>
              </a:rPr>
              <a:t>Portateli nella discarica locale</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baseline="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noProof="0" dirty="0" smtClean="0">
                <a:solidFill>
                  <a:schemeClr val="tx1"/>
                </a:solidFill>
                <a:latin typeface="+mn-lt"/>
                <a:ea typeface="+mn-ea"/>
                <a:cs typeface="+mn-cs"/>
              </a:rPr>
              <a:t>Abbiate familiarità con le leggi locali che regolano la discarica dei rifiuti: m</a:t>
            </a:r>
            <a:r>
              <a:rPr lang="it-IT" sz="1200" kern="1200" noProof="0" dirty="0" smtClean="0">
                <a:solidFill>
                  <a:schemeClr val="tx1"/>
                </a:solidFill>
                <a:effectLst/>
                <a:latin typeface="+mn-lt"/>
                <a:ea typeface="+mn-ea"/>
                <a:cs typeface="+mn-cs"/>
              </a:rPr>
              <a:t>olte entità locali hanno procedure speciali per eliminare rifiuti che contengono materiali pericolosi quali tubi al neon, candelette “</a:t>
            </a:r>
            <a:r>
              <a:rPr lang="it-IT" sz="1200" kern="1200" noProof="0" dirty="0" err="1" smtClean="0">
                <a:solidFill>
                  <a:schemeClr val="tx1"/>
                </a:solidFill>
                <a:effectLst/>
                <a:latin typeface="+mn-lt"/>
                <a:ea typeface="+mn-ea"/>
                <a:cs typeface="+mn-cs"/>
              </a:rPr>
              <a:t>cyalume</a:t>
            </a:r>
            <a:r>
              <a:rPr lang="it-IT" sz="1200" kern="1200" noProof="0" dirty="0" smtClean="0">
                <a:solidFill>
                  <a:schemeClr val="tx1"/>
                </a:solidFill>
                <a:effectLst/>
                <a:latin typeface="+mn-lt"/>
                <a:ea typeface="+mn-ea"/>
                <a:cs typeface="+mn-cs"/>
              </a:rPr>
              <a:t>” e contenitori con oli, sostanze chimiche, combustibili o vernici: per informarvi su come comportarvi con simili oggetti, contattate le entità della vostra zona. </a:t>
            </a: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520060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sz="1200" kern="1200" noProof="0" dirty="0" smtClean="0">
                <a:solidFill>
                  <a:schemeClr val="tx1"/>
                </a:solidFill>
                <a:effectLst/>
                <a:latin typeface="+mn-lt"/>
                <a:ea typeface="+mn-ea"/>
                <a:cs typeface="+mn-cs"/>
              </a:rPr>
              <a:t>La vostra indagine Dive Against Debris® vi ha portato a questa fase: riportare i dati online.</a:t>
            </a:r>
            <a:endParaRPr lang="it-IT" noProof="0" dirty="0" smtClean="0"/>
          </a:p>
          <a:p>
            <a:endParaRPr lang="it-IT" noProof="0" dirty="0" smtClean="0"/>
          </a:p>
          <a:p>
            <a:r>
              <a:rPr lang="it-IT" sz="1200" b="1" kern="1200" noProof="0" dirty="0" smtClean="0">
                <a:solidFill>
                  <a:schemeClr val="tx1"/>
                </a:solidFill>
                <a:effectLst/>
                <a:latin typeface="+mn-lt"/>
                <a:ea typeface="+mn-ea"/>
                <a:cs typeface="+mn-cs"/>
              </a:rPr>
              <a:t>Tutti gli invii di dati in inglese devono essere effettuati utilizzando il Modulo</a:t>
            </a:r>
            <a:r>
              <a:rPr lang="it-IT" sz="1200" b="1" kern="1200" baseline="0" noProof="0" dirty="0" smtClean="0">
                <a:solidFill>
                  <a:schemeClr val="tx1"/>
                </a:solidFill>
                <a:effectLst/>
                <a:latin typeface="+mn-lt"/>
                <a:ea typeface="+mn-ea"/>
                <a:cs typeface="+mn-cs"/>
              </a:rPr>
              <a:t> di Invio Dati Online</a:t>
            </a:r>
            <a:r>
              <a:rPr lang="it-IT" sz="1200" b="1" kern="1200" noProof="0" dirty="0" smtClean="0">
                <a:solidFill>
                  <a:schemeClr val="tx1"/>
                </a:solidFill>
                <a:effectLst/>
                <a:latin typeface="+mn-lt"/>
                <a:ea typeface="+mn-ea"/>
                <a:cs typeface="+mn-cs"/>
              </a:rPr>
              <a:t>.</a:t>
            </a:r>
            <a:endParaRPr lang="it-IT" sz="1200" kern="1200" noProof="0" dirty="0" smtClean="0">
              <a:solidFill>
                <a:schemeClr val="tx1"/>
              </a:solidFill>
              <a:effectLst/>
              <a:latin typeface="+mn-lt"/>
              <a:ea typeface="+mn-ea"/>
              <a:cs typeface="+mn-cs"/>
            </a:endParaRPr>
          </a:p>
          <a:p>
            <a:r>
              <a:rPr lang="it-IT" sz="1200" kern="1200" noProof="0" dirty="0" smtClean="0">
                <a:solidFill>
                  <a:schemeClr val="tx1"/>
                </a:solidFill>
                <a:effectLst/>
                <a:latin typeface="+mn-lt"/>
                <a:ea typeface="+mn-ea"/>
                <a:cs typeface="+mn-cs"/>
              </a:rPr>
              <a:t>I dati in inglese devono essere riportati attraverso il Modulo Invio Dati Online:</a:t>
            </a:r>
          </a:p>
          <a:p>
            <a:r>
              <a:rPr lang="it-IT" sz="1200" u="sng" kern="1200" noProof="0" dirty="0" smtClean="0">
                <a:solidFill>
                  <a:schemeClr val="tx1"/>
                </a:solidFill>
                <a:effectLst/>
                <a:latin typeface="+mn-lt"/>
                <a:ea typeface="+mn-ea"/>
                <a:cs typeface="+mn-cs"/>
                <a:hlinkClick r:id="rId3"/>
              </a:rPr>
              <a:t>www.projectaware.org/DiveAgainstDebrisData</a:t>
            </a:r>
            <a:r>
              <a:rPr lang="it-IT" sz="1200" kern="1200" noProof="0" dirty="0" smtClean="0">
                <a:solidFill>
                  <a:schemeClr val="tx1"/>
                </a:solidFill>
                <a:effectLst/>
                <a:latin typeface="+mn-lt"/>
                <a:ea typeface="+mn-ea"/>
                <a:cs typeface="+mn-cs"/>
              </a:rPr>
              <a:t> </a:t>
            </a:r>
          </a:p>
          <a:p>
            <a:endParaRPr lang="it-IT" b="1" noProof="0" dirty="0" smtClean="0"/>
          </a:p>
          <a:p>
            <a:r>
              <a:rPr lang="it-IT" b="1" noProof="0" dirty="0" smtClean="0"/>
              <a:t>Utilizzare il Modulo Invio Dati Online</a:t>
            </a:r>
          </a:p>
          <a:p>
            <a:r>
              <a:rPr lang="it-IT" noProof="0" dirty="0" smtClean="0"/>
              <a:t>Riportate i vostri dati tramite il </a:t>
            </a:r>
            <a:r>
              <a:rPr lang="it-IT" sz="1200" kern="1200" noProof="0" dirty="0" smtClean="0">
                <a:solidFill>
                  <a:schemeClr val="tx1"/>
                </a:solidFill>
                <a:effectLst/>
                <a:latin typeface="+mn-lt"/>
                <a:ea typeface="+mn-ea"/>
                <a:cs typeface="+mn-cs"/>
              </a:rPr>
              <a:t>Modulo Invio Dati Online</a:t>
            </a:r>
            <a:r>
              <a:rPr lang="it-IT" noProof="0" dirty="0" smtClean="0"/>
              <a:t>:</a:t>
            </a:r>
          </a:p>
          <a:p>
            <a:r>
              <a:rPr lang="it-IT" noProof="0" dirty="0" smtClean="0"/>
              <a:t>www.projectaware.org/DiveAgainstDebrisData</a:t>
            </a:r>
          </a:p>
          <a:p>
            <a:endParaRPr lang="it-IT"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Per utilizzare questo modulo, per prima cosa entrate nel vostro profilo My Ocean o createne uno nuovo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noProof="0" dirty="0" smtClean="0">
                <a:solidFill>
                  <a:schemeClr val="tx1"/>
                </a:solidFill>
                <a:effectLst/>
                <a:latin typeface="+mn-lt"/>
                <a:ea typeface="+mn-ea"/>
                <a:cs typeface="+mn-cs"/>
              </a:rPr>
              <a:t>Seguite le istruzioni sul modulo e, se servono chiarimenti, fate</a:t>
            </a:r>
            <a:r>
              <a:rPr lang="it-IT" sz="1200" kern="1200" baseline="0" noProof="0" dirty="0" smtClean="0">
                <a:solidFill>
                  <a:schemeClr val="tx1"/>
                </a:solidFill>
                <a:effectLst/>
                <a:latin typeface="+mn-lt"/>
                <a:ea typeface="+mn-ea"/>
                <a:cs typeface="+mn-cs"/>
              </a:rPr>
              <a:t> </a:t>
            </a:r>
            <a:r>
              <a:rPr lang="it-IT" sz="1200" kern="1200" noProof="0" dirty="0" smtClean="0">
                <a:solidFill>
                  <a:schemeClr val="tx1"/>
                </a:solidFill>
                <a:effectLst/>
                <a:latin typeface="+mn-lt"/>
                <a:ea typeface="+mn-ea"/>
                <a:cs typeface="+mn-cs"/>
              </a:rPr>
              <a:t>riferimento a questa Guida all'Indagine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noProof="0" dirty="0" smtClean="0">
              <a:solidFill>
                <a:schemeClr val="tx1"/>
              </a:solidFill>
              <a:effectLst/>
              <a:latin typeface="+mn-lt"/>
              <a:ea typeface="+mn-ea"/>
              <a:cs typeface="+mn-cs"/>
            </a:endParaRPr>
          </a:p>
          <a:p>
            <a:r>
              <a:rPr lang="it-IT" sz="1200" b="1" kern="1200" noProof="0" dirty="0" smtClean="0">
                <a:solidFill>
                  <a:schemeClr val="tx1"/>
                </a:solidFill>
                <a:effectLst/>
                <a:latin typeface="+mn-lt"/>
                <a:ea typeface="+mn-ea"/>
                <a:cs typeface="+mn-cs"/>
              </a:rPr>
              <a:t>Qualsiasi invio di dati NON in inglese può essere effettuato spedendo un’email con copia</a:t>
            </a:r>
            <a:r>
              <a:rPr lang="it-IT" sz="1200" b="1" kern="1200" baseline="0" noProof="0" dirty="0" smtClean="0">
                <a:solidFill>
                  <a:schemeClr val="tx1"/>
                </a:solidFill>
                <a:effectLst/>
                <a:latin typeface="+mn-lt"/>
                <a:ea typeface="+mn-ea"/>
                <a:cs typeface="+mn-cs"/>
              </a:rPr>
              <a:t> della vostra Data Card completata</a:t>
            </a:r>
            <a:r>
              <a:rPr lang="it-IT" sz="1200" b="1" kern="1200" noProof="0" dirty="0" smtClean="0">
                <a:solidFill>
                  <a:schemeClr val="tx1"/>
                </a:solidFill>
                <a:effectLst/>
                <a:latin typeface="+mn-lt"/>
                <a:ea typeface="+mn-ea"/>
                <a:cs typeface="+mn-cs"/>
              </a:rPr>
              <a:t>.</a:t>
            </a:r>
            <a:endParaRPr lang="it-IT" sz="1200" kern="1200" noProof="0" dirty="0" smtClean="0">
              <a:solidFill>
                <a:schemeClr val="tx1"/>
              </a:solidFill>
              <a:effectLst/>
              <a:latin typeface="+mn-lt"/>
              <a:ea typeface="+mn-ea"/>
              <a:cs typeface="+mn-cs"/>
            </a:endParaRPr>
          </a:p>
          <a:p>
            <a:r>
              <a:rPr lang="it-IT" sz="1200" kern="1200" noProof="0" dirty="0" smtClean="0">
                <a:solidFill>
                  <a:schemeClr val="tx1"/>
                </a:solidFill>
                <a:effectLst/>
                <a:latin typeface="+mn-lt"/>
                <a:ea typeface="+mn-ea"/>
                <a:cs typeface="+mn-cs"/>
              </a:rPr>
              <a:t>Per tutti i dati NON in inglese, inviate via email copia della vostra Data Card Dive Against Debris® a </a:t>
            </a:r>
            <a:r>
              <a:rPr lang="it-IT" sz="1200" u="sng" kern="1200" noProof="0" dirty="0" smtClean="0">
                <a:solidFill>
                  <a:schemeClr val="tx1"/>
                </a:solidFill>
                <a:effectLst/>
                <a:latin typeface="+mn-lt"/>
                <a:ea typeface="+mn-ea"/>
                <a:cs typeface="+mn-cs"/>
                <a:hlinkClick r:id="rId4"/>
              </a:rPr>
              <a:t>diveagainstdebris@projectaware.org</a:t>
            </a:r>
            <a:r>
              <a:rPr lang="it-IT" sz="1200" kern="1200" noProof="0" dirty="0" smtClean="0">
                <a:solidFill>
                  <a:schemeClr val="tx1"/>
                </a:solidFill>
                <a:effectLst/>
                <a:latin typeface="+mn-lt"/>
                <a:ea typeface="+mn-ea"/>
                <a:cs typeface="+mn-cs"/>
              </a:rPr>
              <a:t>, assicurandovi di averne compilato debitamente tutti i campi.</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it-IT"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it-IT" sz="1200" kern="1200" dirty="0" smtClean="0">
              <a:solidFill>
                <a:schemeClr val="tx1"/>
              </a:solidFill>
              <a:effectLst/>
              <a:latin typeface="+mn-lt"/>
              <a:ea typeface="+mn-ea"/>
              <a:cs typeface="+mn-cs"/>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3307594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Prima di inviare i vostri dati, vi sarà chiesto di confermare la Dichiarazione del Rilevatore del Dive Against Debris®</a:t>
            </a:r>
            <a:r>
              <a:rPr lang="en-AU" dirty="0" smtClean="0">
                <a:latin typeface="Arial" charset="0"/>
                <a:cs typeface="Arial"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Ho letto la </a:t>
            </a:r>
            <a:r>
              <a:rPr lang="it-IT" noProof="0" dirty="0" smtClean="0"/>
              <a:t>Guida all'indagine Dive Against Debris®, ed i dati che sto riportando sono stati raccolti sott'acqua durante un'immersione completata da una o più squadre di subacquei. Ho compreso che devo includere solo i dati sui rifiuti raccolti qui, sott’acqua, che i dati di immersioni ripetute devono essere riportati attraverso invii separati, e quelli relativi a ciò che ho raccolto a terra possono essere condivisi attraverso la comunità My Ocean. Comprendo che i dati che invio saranno visualizzati nella Mappa Dive Against Debris® dopo un controllo, sempre che soddisfino il procedimento interno  di controllo qualità della Project AWARE.</a:t>
            </a:r>
            <a:endParaRPr lang="it-IT" noProof="0" dirty="0" smtClean="0">
              <a:latin typeface="Arial" charset="0"/>
              <a:cs typeface="Arial" charset="0"/>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710407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2162336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Nella Sezione 4 vedremo come unirci al movimento globale dei subacquei Project AWARE che tutelano il nostro pianeta oceano.</a:t>
            </a: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2789111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noProof="0" dirty="0" smtClean="0">
                <a:solidFill>
                  <a:schemeClr val="tx1"/>
                </a:solidFill>
                <a:effectLst/>
                <a:latin typeface="+mn-lt"/>
                <a:ea typeface="+mn-ea"/>
                <a:cs typeface="+mn-cs"/>
              </a:rPr>
              <a:t>Ora siete pronti ad unirvi</a:t>
            </a:r>
            <a:r>
              <a:rPr lang="it-IT" sz="1200" kern="1200" baseline="0" noProof="0" dirty="0" smtClean="0">
                <a:solidFill>
                  <a:schemeClr val="tx1"/>
                </a:solidFill>
                <a:effectLst/>
                <a:latin typeface="+mn-lt"/>
                <a:ea typeface="+mn-ea"/>
                <a:cs typeface="+mn-cs"/>
              </a:rPr>
              <a:t> </a:t>
            </a:r>
            <a:r>
              <a:rPr lang="it-IT" sz="1200" kern="1200" noProof="0" dirty="0" smtClean="0">
                <a:solidFill>
                  <a:schemeClr val="tx1"/>
                </a:solidFill>
                <a:effectLst/>
                <a:latin typeface="+mn-lt"/>
                <a:ea typeface="+mn-ea"/>
                <a:cs typeface="+mn-cs"/>
              </a:rPr>
              <a:t>ai subacquei AWARE impegnati, di tutto il mondo, a raccogliere i</a:t>
            </a:r>
            <a:r>
              <a:rPr lang="it-IT" sz="1200" kern="1200" baseline="0" noProof="0" dirty="0" smtClean="0">
                <a:solidFill>
                  <a:schemeClr val="tx1"/>
                </a:solidFill>
                <a:effectLst/>
                <a:latin typeface="+mn-lt"/>
                <a:ea typeface="+mn-ea"/>
                <a:cs typeface="+mn-cs"/>
              </a:rPr>
              <a:t> </a:t>
            </a:r>
            <a:r>
              <a:rPr lang="it-IT" sz="1200" kern="1200" noProof="0" dirty="0" smtClean="0">
                <a:solidFill>
                  <a:schemeClr val="tx1"/>
                </a:solidFill>
                <a:effectLst/>
                <a:latin typeface="+mn-lt"/>
                <a:ea typeface="+mn-ea"/>
                <a:cs typeface="+mn-cs"/>
              </a:rPr>
              <a:t>rifiuti marini: insieme, possiamo bloccare questo scempio!</a:t>
            </a:r>
          </a:p>
          <a:p>
            <a:endParaRPr lang="it-IT" sz="1200" kern="1200" baseline="0" noProof="0" dirty="0" smtClean="0">
              <a:solidFill>
                <a:schemeClr val="tx1"/>
              </a:solidFill>
              <a:latin typeface="+mn-lt"/>
              <a:ea typeface="+mn-ea"/>
              <a:cs typeface="+mn-cs"/>
            </a:endParaRPr>
          </a:p>
          <a:p>
            <a:r>
              <a:rPr lang="it-IT" sz="1200" kern="1200" baseline="0" noProof="0" dirty="0" smtClean="0">
                <a:solidFill>
                  <a:schemeClr val="tx1"/>
                </a:solidFill>
                <a:latin typeface="+mn-lt"/>
                <a:ea typeface="+mn-ea"/>
                <a:cs typeface="+mn-cs"/>
              </a:rPr>
              <a:t>My Ocean (</a:t>
            </a:r>
            <a:r>
              <a:rPr lang="it-IT" sz="1200" b="1" kern="1200" baseline="0" noProof="0" dirty="0" smtClean="0">
                <a:solidFill>
                  <a:schemeClr val="tx1"/>
                </a:solidFill>
                <a:latin typeface="+mn-lt"/>
                <a:ea typeface="+mn-ea"/>
                <a:cs typeface="+mn-cs"/>
              </a:rPr>
              <a:t>www.projectaware.org/</a:t>
            </a:r>
            <a:r>
              <a:rPr lang="it-IT" sz="1200" b="1" kern="1200" baseline="0" noProof="0" dirty="0" err="1" smtClean="0">
                <a:solidFill>
                  <a:schemeClr val="tx1"/>
                </a:solidFill>
                <a:latin typeface="+mn-lt"/>
                <a:ea typeface="+mn-ea"/>
                <a:cs typeface="+mn-cs"/>
              </a:rPr>
              <a:t>MyOcean</a:t>
            </a:r>
            <a:r>
              <a:rPr lang="it-IT" sz="1200" b="1" kern="1200" baseline="0" noProof="0" dirty="0" smtClean="0">
                <a:solidFill>
                  <a:schemeClr val="tx1"/>
                </a:solidFill>
                <a:latin typeface="+mn-lt"/>
                <a:ea typeface="+mn-ea"/>
                <a:cs typeface="+mn-cs"/>
              </a:rPr>
              <a:t>) è il sito di eco-networking della Project AWARE – assolutamente unico – dove i leader AWARE </a:t>
            </a:r>
            <a:r>
              <a:rPr lang="it-IT" sz="1200" b="0" kern="1200" baseline="0" noProof="0" dirty="0" smtClean="0">
                <a:solidFill>
                  <a:schemeClr val="tx1"/>
                </a:solidFill>
                <a:latin typeface="+mn-lt"/>
                <a:ea typeface="+mn-ea"/>
                <a:cs typeface="+mn-cs"/>
              </a:rPr>
              <a:t>agiscono per la tutela dei mari</a:t>
            </a:r>
            <a:r>
              <a:rPr lang="it-IT" sz="1200" kern="1200" baseline="0" noProof="0" dirty="0" smtClean="0">
                <a:solidFill>
                  <a:schemeClr val="tx1"/>
                </a:solidFill>
                <a:latin typeface="+mn-lt"/>
                <a:ea typeface="+mn-ea"/>
                <a:cs typeface="+mn-cs"/>
              </a:rPr>
              <a:t>. Per riportare i dati delle vostre Dive Against Debris®, postare i racconti delle vostre attività, e </a:t>
            </a:r>
            <a:r>
              <a:rPr lang="it-IT" sz="1200" b="1" kern="1200" baseline="0" noProof="0" dirty="0" smtClean="0">
                <a:solidFill>
                  <a:schemeClr val="tx1"/>
                </a:solidFill>
                <a:latin typeface="+mn-lt"/>
                <a:ea typeface="+mn-ea"/>
                <a:cs typeface="+mn-cs"/>
              </a:rPr>
              <a:t>iniziare a cercare partecipanti alle vostre indagini</a:t>
            </a:r>
            <a:r>
              <a:rPr lang="it-IT" sz="1200" kern="1200" baseline="0" noProof="0" dirty="0" smtClean="0">
                <a:solidFill>
                  <a:schemeClr val="tx1"/>
                </a:solidFill>
                <a:latin typeface="+mn-lt"/>
                <a:ea typeface="+mn-ea"/>
                <a:cs typeface="+mn-cs"/>
              </a:rPr>
              <a:t>, create un profilo My Ocean.</a:t>
            </a:r>
            <a:endParaRPr lang="it-IT" sz="1300" noProof="0" dirty="0" smtClean="0"/>
          </a:p>
          <a:p>
            <a:pPr>
              <a:defRPr/>
            </a:pPr>
            <a:endParaRPr lang="it-IT" sz="1300" b="1" noProof="0" dirty="0" smtClean="0"/>
          </a:p>
          <a:p>
            <a:pPr>
              <a:defRPr/>
            </a:pPr>
            <a:r>
              <a:rPr lang="it-IT" sz="1300" b="1" noProof="0" dirty="0" smtClean="0"/>
              <a:t>Condividete ciò che fate,</a:t>
            </a:r>
            <a:r>
              <a:rPr lang="it-IT" sz="1300" b="1" baseline="0" noProof="0" dirty="0" smtClean="0"/>
              <a:t> </a:t>
            </a:r>
            <a:r>
              <a:rPr lang="it-IT" sz="1300" b="0" baseline="0" noProof="0" dirty="0" smtClean="0"/>
              <a:t>per favorire un cambiamento dei comportamenti che stanno inquinando i nostri mari con la spazzatura</a:t>
            </a:r>
            <a:r>
              <a:rPr lang="it-IT" sz="1300" noProof="0" dirty="0" smtClean="0"/>
              <a:t>:</a:t>
            </a:r>
          </a:p>
          <a:p>
            <a:pPr marL="285750" indent="-285750">
              <a:buFont typeface="Arial" panose="020B0604020202020204" pitchFamily="34" charset="0"/>
              <a:buChar char="•"/>
              <a:defRPr/>
            </a:pPr>
            <a:r>
              <a:rPr lang="it-IT" sz="1300" noProof="0" dirty="0" smtClean="0"/>
              <a:t>Raccontate le</a:t>
            </a:r>
            <a:r>
              <a:rPr lang="it-IT" sz="1300" baseline="0" noProof="0" dirty="0" smtClean="0"/>
              <a:t> indagini</a:t>
            </a:r>
            <a:r>
              <a:rPr lang="it-IT" sz="1300" noProof="0" dirty="0" smtClean="0"/>
              <a:t> Dive Against Debris® nella vostra pagina My Ocean</a:t>
            </a:r>
          </a:p>
          <a:p>
            <a:pPr marL="285750" indent="-285750">
              <a:buFont typeface="Arial" panose="020B0604020202020204" pitchFamily="34" charset="0"/>
              <a:buChar char="•"/>
              <a:defRPr/>
            </a:pPr>
            <a:r>
              <a:rPr lang="it-IT" sz="1300" noProof="0" dirty="0" smtClean="0"/>
              <a:t>Ottenete l’attenzione dei media sulle vostre indagini Dive Against Debris®, in modo che gli altri scoprano il problema dei rifiuti marini</a:t>
            </a: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2246316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noProof="0" dirty="0" smtClean="0">
                <a:solidFill>
                  <a:schemeClr val="tx1"/>
                </a:solidFill>
                <a:effectLst/>
                <a:latin typeface="+mn-lt"/>
                <a:ea typeface="+mn-ea"/>
                <a:cs typeface="+mn-cs"/>
              </a:rPr>
              <a:t>Ora siete pronti ad unirvi ai subacquei AWARE impegnati, di tutto il mondo, a raccogliere i rifiuti marini: insieme, possiamo bloccare questo scempio!</a:t>
            </a:r>
            <a:endParaRPr lang="it-IT" sz="1300" noProof="0" dirty="0" smtClean="0"/>
          </a:p>
          <a:p>
            <a:pPr>
              <a:defRPr/>
            </a:pPr>
            <a:endParaRPr lang="it-IT" sz="1300" b="1" noProof="0" dirty="0" smtClean="0"/>
          </a:p>
          <a:p>
            <a:pPr>
              <a:defRPr/>
            </a:pPr>
            <a:r>
              <a:rPr lang="it-IT" sz="1300" b="1" noProof="0" dirty="0" smtClean="0"/>
              <a:t>Riportate i siti che trovate puliti</a:t>
            </a:r>
          </a:p>
          <a:p>
            <a:r>
              <a:rPr lang="it-IT" sz="1300" noProof="0" dirty="0" smtClean="0"/>
              <a:t>Non trovare alcun rifiuto sott’acqua è qualcosa di importante, perché aiuta a identificare un problema qualora si</a:t>
            </a:r>
            <a:r>
              <a:rPr lang="it-IT" sz="1300" baseline="0" noProof="0" dirty="0" smtClean="0"/>
              <a:t> verificasse. q</a:t>
            </a:r>
            <a:r>
              <a:rPr lang="it-IT" sz="1200" b="0" i="0" u="none" strike="noStrike" kern="1200" baseline="0" dirty="0" err="1" smtClean="0">
                <a:solidFill>
                  <a:schemeClr val="tx1"/>
                </a:solidFill>
                <a:latin typeface="+mn-lt"/>
                <a:ea typeface="+mn-ea"/>
                <a:cs typeface="+mn-cs"/>
              </a:rPr>
              <a:t>uando</a:t>
            </a:r>
            <a:r>
              <a:rPr lang="it-IT" sz="1200" b="0" i="0" u="none" strike="noStrike" kern="1200" baseline="0" dirty="0" smtClean="0">
                <a:solidFill>
                  <a:schemeClr val="tx1"/>
                </a:solidFill>
                <a:latin typeface="+mn-lt"/>
                <a:ea typeface="+mn-ea"/>
                <a:cs typeface="+mn-cs"/>
              </a:rPr>
              <a:t> inviate i vostri dati, scegliete l’opzione “Il sito della nostra indagine subacquea non presentava detriti”.</a:t>
            </a:r>
            <a:endParaRPr lang="it-IT" sz="1300" noProof="0" dirty="0" smtClean="0"/>
          </a:p>
          <a:p>
            <a:pPr>
              <a:defRPr/>
            </a:pPr>
            <a:endParaRPr lang="it-IT" sz="1300" b="1" noProof="0" dirty="0" smtClean="0"/>
          </a:p>
          <a:p>
            <a:pPr>
              <a:defRPr/>
            </a:pPr>
            <a:r>
              <a:rPr lang="it-IT" sz="1300" b="1" noProof="0" dirty="0" smtClean="0"/>
              <a:t>Dive Against Debris® – ogni volta che vi immergete, sempre</a:t>
            </a:r>
          </a:p>
          <a:p>
            <a:pPr>
              <a:defRPr/>
            </a:pPr>
            <a:r>
              <a:rPr lang="it-IT" sz="1300" noProof="0" dirty="0" smtClean="0"/>
              <a:t>I vostri dati sono più utili se li raccogliete regolarmente nello stesso sito d’indagine; comunque,</a:t>
            </a:r>
            <a:r>
              <a:rPr lang="it-IT" sz="1300" baseline="0" noProof="0" dirty="0" smtClean="0"/>
              <a:t> potete riportare ciò che avete trovato in una qualsiasi immersione ed in qualsiasi momento attraverso il </a:t>
            </a:r>
            <a:r>
              <a:rPr lang="it-IT" sz="1300" noProof="0" dirty="0" smtClean="0"/>
              <a:t>Dive Against Debris®.</a:t>
            </a:r>
          </a:p>
          <a:p>
            <a:pPr>
              <a:defRPr/>
            </a:pPr>
            <a:endParaRPr lang="it-IT" sz="1300" b="1" noProof="0" dirty="0" smtClean="0"/>
          </a:p>
          <a:p>
            <a:pPr>
              <a:defRPr/>
            </a:pPr>
            <a:r>
              <a:rPr lang="it-IT" sz="1300" b="1" noProof="0" dirty="0" smtClean="0"/>
              <a:t>Che cosa ne dite di una bella pulizia terrestre da parte dei vostri amici?</a:t>
            </a:r>
          </a:p>
          <a:p>
            <a:pPr>
              <a:defRPr/>
            </a:pPr>
            <a:r>
              <a:rPr lang="it-IT" sz="1300" noProof="0" dirty="0" smtClean="0"/>
              <a:t>Combinare un’indagine subacquea con una pulizia della spiaggia o della costa è una grande idea ma, tramite il Dive Against Debris®, riportate solo ciò che i subacquei hanno trovato in immersione. Se i vostri amici completano una</a:t>
            </a:r>
            <a:r>
              <a:rPr lang="it-IT" sz="1300" baseline="0" noProof="0" dirty="0" smtClean="0"/>
              <a:t> pulizia</a:t>
            </a:r>
            <a:r>
              <a:rPr lang="it-IT" sz="1300" noProof="0" dirty="0" smtClean="0"/>
              <a:t> terrestre:</a:t>
            </a:r>
          </a:p>
          <a:p>
            <a:pPr marL="285750" indent="-285750">
              <a:buFont typeface="Arial" panose="020B0604020202020204" pitchFamily="34" charset="0"/>
              <a:buChar char="•"/>
              <a:defRPr/>
            </a:pPr>
            <a:r>
              <a:rPr lang="it-IT" sz="1300" noProof="0" dirty="0" smtClean="0"/>
              <a:t>Mantenete la spazzatura trovata a terra separata da quella subacquea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300" noProof="0" dirty="0" smtClean="0"/>
              <a:t>Tramite il Dive Against Debris® catalogate, registrate e riportate solo i rifiuti che avete trovato sott’acqua</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300" b="1"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300" b="1" noProof="0" dirty="0" smtClean="0"/>
              <a:t>Fornite dei commenti</a:t>
            </a:r>
          </a:p>
          <a:p>
            <a:pPr>
              <a:defRPr/>
            </a:pPr>
            <a:r>
              <a:rPr lang="it-IT" sz="1300" noProof="0" dirty="0" smtClean="0"/>
              <a:t>Condividete con noi la vostra esperienza Dive Against Debris®</a:t>
            </a:r>
          </a:p>
          <a:p>
            <a:pPr marL="285750" indent="-285750">
              <a:buFont typeface="Arial" panose="020B0604020202020204" pitchFamily="34" charset="0"/>
              <a:buChar char="•"/>
              <a:defRPr/>
            </a:pPr>
            <a:r>
              <a:rPr lang="it-IT" sz="1300" noProof="0" dirty="0" smtClean="0"/>
              <a:t>Inviate commenti e suggerimenti a DiveAgainstDebris@projectaware.org</a:t>
            </a:r>
          </a:p>
          <a:p>
            <a:pPr>
              <a:defRPr/>
            </a:pPr>
            <a:endParaRPr lang="it-IT" noProof="0" dirty="0" smtClean="0"/>
          </a:p>
          <a:p>
            <a:pPr>
              <a:defRPr/>
            </a:pPr>
            <a:endParaRPr lang="it-IT" noProof="0" dirty="0" smtClean="0"/>
          </a:p>
          <a:p>
            <a:pPr>
              <a:defRPr/>
            </a:pPr>
            <a:endParaRPr lang="it-IT" noProof="0" dirty="0" smtClean="0"/>
          </a:p>
          <a:p>
            <a:pPr>
              <a:defRPr/>
            </a:pPr>
            <a:endParaRPr lang="it-IT" noProof="0" dirty="0" smtClean="0"/>
          </a:p>
          <a:p>
            <a:pPr>
              <a:defRPr/>
            </a:pPr>
            <a:endParaRPr lang="it-IT" noProof="0"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348174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Nella Sezione 4 vedremo come unirsi al movimento mondiale dei subacquei Project AWARE che proteggono il nostro pianeta oceano.</a:t>
            </a: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3724744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Project AWARE Foundation è un movimento - a livello mondiale – di subacquei che proteggono il nostro pianeta oceano “un'immersione dopo l'altra”.  Per scoprire gli ultimi appelli, le petizioni e le attività cui potete partecipare per aiutare a proteggere il nostro pianeta oceano, visitate</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www.projectaware.org. </a:t>
            </a:r>
            <a:endParaRPr lang="en-AU" dirty="0" smtClean="0"/>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Combattete i “Big </a:t>
            </a:r>
            <a:r>
              <a:rPr lang="it-IT" sz="1200" b="1" kern="1200" dirty="0" err="1" smtClean="0">
                <a:solidFill>
                  <a:schemeClr val="tx1"/>
                </a:solidFill>
                <a:effectLst/>
                <a:latin typeface="+mn-lt"/>
                <a:ea typeface="+mn-ea"/>
                <a:cs typeface="+mn-cs"/>
              </a:rPr>
              <a:t>Two</a:t>
            </a:r>
            <a:r>
              <a:rPr lang="it-IT" sz="1200" b="1" kern="1200" dirty="0" smtClean="0">
                <a:solidFill>
                  <a:schemeClr val="tx1"/>
                </a:solidFill>
                <a:effectLst/>
                <a:latin typeface="+mn-lt"/>
                <a:ea typeface="+mn-ea"/>
                <a:cs typeface="+mn-cs"/>
              </a:rPr>
              <a:t>” (I grandi due)</a:t>
            </a:r>
          </a:p>
          <a:p>
            <a:r>
              <a:rPr lang="it-IT" sz="1200" kern="1200" dirty="0" smtClean="0">
                <a:solidFill>
                  <a:schemeClr val="tx1"/>
                </a:solidFill>
                <a:effectLst/>
                <a:latin typeface="+mn-lt"/>
                <a:ea typeface="+mn-ea"/>
                <a:cs typeface="+mn-cs"/>
              </a:rPr>
              <a:t>La Project AWARE si sta concentrando sui due maggiori problemi nella tutela dell'oceano, e i subacquei sono nella privilegiata posizione di poter apportare un cambiamento a lungo termine:</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1. Squali e Razze in pericolo</a:t>
            </a:r>
          </a:p>
          <a:p>
            <a:r>
              <a:rPr lang="it-IT" sz="1200" kern="1200" dirty="0" smtClean="0">
                <a:solidFill>
                  <a:schemeClr val="tx1"/>
                </a:solidFill>
                <a:effectLst/>
                <a:latin typeface="+mn-lt"/>
                <a:ea typeface="+mn-ea"/>
                <a:cs typeface="+mn-cs"/>
              </a:rPr>
              <a:t>Molte popolazioni di squali e razze sono sull'orlo dell'estinzione, essenzialmente a causa della pesca eccessiva: unitevi alle campagne Project AWARE in corso, e aiutate a proteggere le specie di squali e di razze più vulnerabili del mondo. Scoprite di più su questi problemi, e apprendete di più sugli squali della vostra zona – così come su ciò che potete fare per aiutare a proteggerli - diventando subacquei </a:t>
            </a:r>
            <a:r>
              <a:rPr lang="it-IT" sz="1200" i="1" kern="1200" dirty="0" smtClean="0">
                <a:solidFill>
                  <a:schemeClr val="tx1"/>
                </a:solidFill>
                <a:effectLst/>
                <a:latin typeface="+mn-lt"/>
                <a:ea typeface="+mn-ea"/>
                <a:cs typeface="+mn-cs"/>
              </a:rPr>
              <a:t>AWARE </a:t>
            </a:r>
            <a:r>
              <a:rPr lang="it-IT" sz="1200" i="1" kern="1200" dirty="0" err="1" smtClean="0">
                <a:solidFill>
                  <a:schemeClr val="tx1"/>
                </a:solidFill>
                <a:effectLst/>
                <a:latin typeface="+mn-lt"/>
                <a:ea typeface="+mn-ea"/>
                <a:cs typeface="+mn-cs"/>
              </a:rPr>
              <a:t>Shark</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Conservation</a:t>
            </a:r>
            <a:r>
              <a:rPr lang="it-IT" sz="1200" kern="1200" dirty="0" smtClean="0">
                <a:solidFill>
                  <a:schemeClr val="tx1"/>
                </a:solidFill>
                <a:effectLst/>
                <a:latin typeface="+mn-lt"/>
                <a:ea typeface="+mn-ea"/>
                <a:cs typeface="+mn-cs"/>
              </a:rPr>
              <a:t>: per i dettagli, chiedete al vostro Dive Centre o </a:t>
            </a:r>
            <a:r>
              <a:rPr lang="it-IT" sz="1200" kern="1200" dirty="0" err="1" smtClean="0">
                <a:solidFill>
                  <a:schemeClr val="tx1"/>
                </a:solidFill>
                <a:effectLst/>
                <a:latin typeface="+mn-lt"/>
                <a:ea typeface="+mn-ea"/>
                <a:cs typeface="+mn-cs"/>
              </a:rPr>
              <a:t>Resort</a:t>
            </a:r>
            <a:r>
              <a:rPr lang="it-IT" sz="1200" kern="1200" dirty="0" smtClean="0">
                <a:solidFill>
                  <a:schemeClr val="tx1"/>
                </a:solidFill>
                <a:effectLst/>
                <a:latin typeface="+mn-lt"/>
                <a:ea typeface="+mn-ea"/>
                <a:cs typeface="+mn-cs"/>
              </a:rPr>
              <a:t> PADI.</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2. Rifiuti marini</a:t>
            </a:r>
          </a:p>
          <a:p>
            <a:r>
              <a:rPr lang="it-IT" sz="1200" kern="1200" dirty="0" smtClean="0">
                <a:solidFill>
                  <a:schemeClr val="tx1"/>
                </a:solidFill>
                <a:effectLst/>
                <a:latin typeface="+mn-lt"/>
                <a:ea typeface="+mn-ea"/>
                <a:cs typeface="+mn-cs"/>
              </a:rPr>
              <a:t>Solo i subacquei hanno le capacità necessarie a rimuovere i rifiuti marini che trovano sott'acqua: le pulizie dei fondali aiutano ma, per provocare un cambiamento definitivo, dobbiamo impedire che la spazzatura possa arrivare al mare. I subacquei possono collaborare riportando i dati sui rifiuti marini grazie al Dive Against Debris®. Voi potete far sentire la vostra voce sul problema dei rifiuti sommersi, aiutando così a ridurre il loro devastante impatto sulla vita e sugli ambienti marini.</a:t>
            </a: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922123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127875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it-IT" noProof="0" dirty="0" smtClean="0"/>
              <a:t>In questa sezione scopriremo il danno causato dai rifiuti marini e come i subacquei possano aiutare a risolvere</a:t>
            </a:r>
            <a:r>
              <a:rPr lang="it-IT" baseline="0" noProof="0" dirty="0" smtClean="0"/>
              <a:t> questo scempi</a:t>
            </a:r>
            <a:r>
              <a:rPr lang="it-IT" noProof="0" dirty="0" smtClean="0"/>
              <a:t>o.</a:t>
            </a:r>
          </a:p>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214093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Ogni anno, decine di migliaia di animali e uccelli marini muoiono per aver ingerito rifiuti marini, o esserne restati  impigliati. Le ricerche hanno mostrato che i rifiuti marini influiscono su 693 specie marine.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Tutte le specie conosciute di tartarughe marine, oltre metà di tutte le specie di mammiferi marini e quasi i due terzi di tutti gli uccelli marini hanno</a:t>
            </a:r>
            <a:r>
              <a:rPr lang="it-IT" sz="1200" kern="1200" baseline="0" dirty="0" smtClean="0">
                <a:solidFill>
                  <a:schemeClr val="tx1"/>
                </a:solidFill>
                <a:effectLst/>
                <a:latin typeface="+mn-lt"/>
                <a:ea typeface="+mn-ea"/>
                <a:cs typeface="+mn-cs"/>
              </a:rPr>
              <a:t> ingerito rifiuti marini o vi sono restati impigliati</a:t>
            </a:r>
            <a:r>
              <a:rPr lang="it-IT" sz="1200" kern="1200" dirty="0" smtClean="0">
                <a:solidFill>
                  <a:schemeClr val="tx1"/>
                </a:solidFill>
                <a:effectLst/>
                <a:latin typeface="+mn-lt"/>
                <a:ea typeface="+mn-ea"/>
                <a:cs typeface="+mn-cs"/>
              </a:rPr>
              <a:t>.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Molte delle morti in natura avvengono quando animali e uccelli mangiano rifiuti marini: se si conficca nella sua gola, un pezzetto di tali rifiuti può far soffocare un animale. Una volta inghiottito, quasi qualsiasi tipo di rifiuto marino - soprattutto se di plastica, non può essere digerito, e uno stomaco pieno di plastica fa sì che l'animale non senta più di aver bisogno di nutrirsi, arrivando così alla morte per digiuno.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In qualche specie di tartarughe marine, di pesci, di uccelli marini, di bivalve e di mammiferi marini, quasi tutti gli individui presentano plastica nei loro stomaci.</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È molto difficile fare ricerche sul totale impatto che ciò ha sulla vita marina, ma uno studio sulle procellarie trovate morte sulle spiagge ha rilevato che il 95% di queste aveva plastica nello stomaco. In media, ogni uccello aveva ingerito 35 pezzetti di plastica. </a:t>
            </a: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111250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rifiuti marini danneggiano gli ambienti, causando ulteriori impatti agli animali che li abitano: quelli di grandi dimensioni sfregano contro le scogliere – anche se non c'è molto movimento ondoso – provocando notevoli danni: fogli e sacchetti di plastica soffocano i letti di posidonia e le mangrovie, mentre le reti da pesca e le lenze si avvolgono sui </a:t>
            </a:r>
            <a:r>
              <a:rPr lang="it-IT" sz="1200" kern="1200" dirty="0" err="1" smtClean="0">
                <a:solidFill>
                  <a:schemeClr val="tx1"/>
                </a:solidFill>
                <a:effectLst/>
                <a:latin typeface="+mn-lt"/>
                <a:ea typeface="+mn-ea"/>
                <a:cs typeface="+mn-cs"/>
              </a:rPr>
              <a:t>reef</a:t>
            </a:r>
            <a:r>
              <a:rPr lang="it-IT" sz="1200" kern="1200" dirty="0" smtClean="0">
                <a:solidFill>
                  <a:schemeClr val="tx1"/>
                </a:solidFill>
                <a:effectLst/>
                <a:latin typeface="+mn-lt"/>
                <a:ea typeface="+mn-ea"/>
                <a:cs typeface="+mn-cs"/>
              </a:rPr>
              <a:t> spezzando coralli, spugne e anemoni.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rifiuti marini hanno un impatto diretto anche sulla salute e sull'economia umana: spiagge inquinate sono ben poco attraenti da frequentare o visitare e, se vi si trovano vetri rotti o articoli per l'igiene personale, presentano un elevato rischio per la salute. I Comuni costieri rimuovono la spazzatura dalle spiagge, e poi ne addebitano i costi alla comunità locale, anche se i rifiuti potrebbero essere arrivati da zone ben al di fuori dei confini comunali.</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rifiuti marini danneggiano imbarcazioni da diporto e navi commerciali, che a volte richiedono costose riparazioni o l'intervento di servizi di soccorso.</a:t>
            </a:r>
            <a:r>
              <a:rPr lang="en-AU" dirty="0" smtClean="0"/>
              <a:t>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Spesso, tutti noi vediamo rifiuti marini sulle spiagge, ma quasi il 70% della spazzatura è già affondata sul fondale: di conseguenza, la necessità di risolvere la questione rifiuti è davvero urgente.</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145263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 rifiuti marini non sono null'altro che la nostra spazzatura finita in mare. Da quella quotidiana – sacchetti di plastica, incarti di cibo, bottigliette di bevande e mozziconi di sigaretta - sino a batterie d'automobile, stoviglie, gigantesche reti da pesca e rifiuti industriali. Insomma, tutto ciò cui permettiamo di arrivare al mare, e che trasforma le nostre splendide scogliere, spiagge e prati di posidonia in vere e proprie discariche. </a:t>
            </a:r>
          </a:p>
          <a:p>
            <a:endParaRPr lang="en-AU" dirty="0" smtClean="0">
              <a:ea typeface="Calibri" pitchFamily="34"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Molto di ciò che gettiamo, inclusa la plastica, non è biodegradabile: quest'ultima, invece, si rompe in pezzetti sempre più piccoli, che costituiscono un pericolo per la vita marina, in quanto vengono facilmente scambiati per cibo.</a:t>
            </a: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318758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err="1" smtClean="0"/>
              <a:t>Guida</a:t>
            </a:r>
            <a:r>
              <a:rPr lang="en-AU" dirty="0" smtClean="0"/>
              <a:t> </a:t>
            </a:r>
            <a:r>
              <a:rPr lang="en-AU" dirty="0" err="1" smtClean="0"/>
              <a:t>all'indagine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it-IT" sz="3600" noProof="0" dirty="0" smtClean="0"/>
              <a:t>Dive Against Debris®</a:t>
            </a:r>
            <a:br>
              <a:rPr lang="it-IT" sz="3600" noProof="0" dirty="0" smtClean="0"/>
            </a:br>
            <a:r>
              <a:rPr lang="it-IT" sz="3600" noProof="0" dirty="0" smtClean="0"/>
              <a:t>Lezioni guida per l’indagine</a:t>
            </a:r>
            <a:r>
              <a:rPr lang="it-IT" sz="4400" noProof="0" dirty="0" smtClean="0"/>
              <a:t/>
            </a:r>
            <a:br>
              <a:rPr lang="it-IT" sz="4400" noProof="0" dirty="0" smtClean="0"/>
            </a:br>
            <a:r>
              <a:rPr lang="it-IT" sz="2400" noProof="0" dirty="0" smtClean="0"/>
              <a:t> </a:t>
            </a:r>
            <a:r>
              <a:rPr lang="it-IT" sz="4400" noProof="0" dirty="0" smtClean="0"/>
              <a:t/>
            </a:r>
            <a:br>
              <a:rPr lang="it-IT" sz="4400" noProof="0" dirty="0" smtClean="0"/>
            </a:br>
            <a:r>
              <a:rPr lang="it-IT" sz="2400" noProof="0" dirty="0" smtClean="0">
                <a:solidFill>
                  <a:srgbClr val="00B0F0"/>
                </a:solidFill>
              </a:rPr>
              <a:t>Un’indagine per subacquei sui rifiuti sommersi</a:t>
            </a:r>
            <a:endParaRPr lang="it-IT" sz="2400" noProof="0" dirty="0">
              <a:solidFill>
                <a:srgbClr val="00B0F0"/>
              </a:solidFill>
              <a:latin typeface="+mj-lt"/>
            </a:endParaRP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a:r>
              <a:rPr lang="it-IT" sz="1000" dirty="0">
                <a:solidFill>
                  <a:schemeClr val="bg1"/>
                </a:solidFill>
              </a:rPr>
              <a:t>Questo lavoro è concesso in licenza secondo la Creative </a:t>
            </a:r>
            <a:r>
              <a:rPr lang="it-IT" sz="1000" dirty="0" err="1">
                <a:solidFill>
                  <a:schemeClr val="bg1"/>
                </a:solidFill>
              </a:rPr>
              <a:t>Commons</a:t>
            </a:r>
            <a:r>
              <a:rPr lang="it-IT" sz="1000" dirty="0">
                <a:solidFill>
                  <a:schemeClr val="bg1"/>
                </a:solidFill>
              </a:rPr>
              <a:t> </a:t>
            </a:r>
            <a:r>
              <a:rPr lang="it-IT" sz="1000" dirty="0" err="1" smtClean="0">
                <a:solidFill>
                  <a:schemeClr val="bg1"/>
                </a:solidFill>
              </a:rPr>
              <a:t>Attribution</a:t>
            </a:r>
            <a:r>
              <a:rPr lang="it-IT" sz="1000" dirty="0" smtClean="0">
                <a:solidFill>
                  <a:schemeClr val="bg1"/>
                </a:solidFill>
              </a:rPr>
              <a:t>-</a:t>
            </a:r>
            <a:r>
              <a:rPr lang="it-IT" sz="1000" dirty="0" err="1" smtClean="0">
                <a:solidFill>
                  <a:schemeClr val="bg1"/>
                </a:solidFill>
              </a:rPr>
              <a:t>Noncommercial</a:t>
            </a:r>
            <a:r>
              <a:rPr lang="it-IT" sz="1000" dirty="0" smtClean="0">
                <a:solidFill>
                  <a:schemeClr val="bg1"/>
                </a:solidFill>
              </a:rPr>
              <a:t>-No Derivative </a:t>
            </a:r>
            <a:r>
              <a:rPr lang="it-IT" sz="1000" dirty="0">
                <a:solidFill>
                  <a:schemeClr val="bg1"/>
                </a:solidFill>
              </a:rPr>
              <a:t>Works 3.0 </a:t>
            </a:r>
            <a:r>
              <a:rPr lang="it-IT" sz="1000" dirty="0" err="1">
                <a:solidFill>
                  <a:schemeClr val="bg1"/>
                </a:solidFill>
              </a:rPr>
              <a:t>Unported</a:t>
            </a:r>
            <a:r>
              <a:rPr lang="it-IT" sz="1000" dirty="0">
                <a:solidFill>
                  <a:schemeClr val="bg1"/>
                </a:solidFill>
              </a:rPr>
              <a:t> License. </a:t>
            </a:r>
            <a:endParaRPr lang="it-IT" sz="1000" dirty="0" smtClean="0">
              <a:solidFill>
                <a:schemeClr val="bg1"/>
              </a:solidFill>
            </a:endParaRPr>
          </a:p>
          <a:p>
            <a:pPr algn="ctr"/>
            <a:r>
              <a:rPr lang="it-IT" sz="1000" dirty="0" smtClean="0">
                <a:solidFill>
                  <a:schemeClr val="bg1"/>
                </a:solidFill>
              </a:rPr>
              <a:t>Per </a:t>
            </a:r>
            <a:r>
              <a:rPr lang="it-IT" sz="1000" dirty="0">
                <a:solidFill>
                  <a:schemeClr val="bg1"/>
                </a:solidFill>
              </a:rPr>
              <a:t>vedere copia di detta licenza, visitare:</a:t>
            </a:r>
            <a:r>
              <a:rPr lang="en-US" sz="1000" dirty="0" smtClean="0">
                <a:solidFill>
                  <a:schemeClr val="bg1"/>
                </a:solidFill>
                <a:hlinkClick r:id="rId3"/>
              </a:rPr>
              <a:t>http</a:t>
            </a:r>
            <a:r>
              <a:rPr lang="en-US" sz="1000" dirty="0">
                <a:solidFill>
                  <a:schemeClr val="bg1"/>
                </a:solidFill>
                <a:hlinkClick r:id="rId3"/>
              </a:rPr>
              <a:t>://creativecommons.org/licenses/by-nc-nd/3.0/</a:t>
            </a:r>
            <a:endParaRPr lang="en-GB" sz="1000" dirty="0"/>
          </a:p>
        </p:txBody>
      </p:sp>
      <p:sp>
        <p:nvSpPr>
          <p:cNvPr id="9220" name="TextBox 3"/>
          <p:cNvSpPr txBox="1">
            <a:spLocks noChangeArrowheads="1"/>
          </p:cNvSpPr>
          <p:nvPr/>
        </p:nvSpPr>
        <p:spPr bwMode="auto">
          <a:xfrm>
            <a:off x="76200" y="6553200"/>
            <a:ext cx="3200400" cy="246063"/>
          </a:xfrm>
          <a:prstGeom prst="rect">
            <a:avLst/>
          </a:prstGeom>
          <a:noFill/>
          <a:ln w="9525">
            <a:noFill/>
            <a:miter lim="800000"/>
            <a:headEnd/>
            <a:tailEnd/>
          </a:ln>
        </p:spPr>
        <p:txBody>
          <a:bodyPr>
            <a:spAutoFit/>
          </a:bodyPr>
          <a:lstStyle/>
          <a:p>
            <a:pPr eaLnBrk="1" hangingPunct="1"/>
            <a:r>
              <a:rPr lang="en-GB" sz="1000" dirty="0" smtClean="0">
                <a:solidFill>
                  <a:schemeClr val="bg1"/>
                </a:solidFill>
              </a:rPr>
              <a:t>09/2015 Version </a:t>
            </a:r>
            <a:r>
              <a:rPr lang="en-GB" sz="1000" dirty="0" smtClean="0">
                <a:solidFill>
                  <a:schemeClr val="bg1"/>
                </a:solidFill>
              </a:rPr>
              <a:t>2.4I</a:t>
            </a:r>
            <a:endParaRPr lang="en-GB"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dirty="0" smtClean="0">
                <a:solidFill>
                  <a:srgbClr val="FFFFFF"/>
                </a:solidFill>
                <a:latin typeface="Arial" charset="0"/>
                <a:cs typeface="Arial" charset="0"/>
              </a:rPr>
              <a:t>Dive Against Debris® Guida all'indagine</a:t>
            </a: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b="1" dirty="0" smtClean="0">
                <a:solidFill>
                  <a:schemeClr val="bg1"/>
                </a:solidFill>
                <a:latin typeface="Arial" charset="0"/>
                <a:cs typeface="Arial" charset="0"/>
              </a:rPr>
              <a:t>S1: i rifiuti marini</a:t>
            </a:r>
            <a:endParaRPr lang="it-IT" sz="1200" b="1" dirty="0">
              <a:solidFill>
                <a:schemeClr val="bg1"/>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it-IT" noProof="0" dirty="0" smtClean="0"/>
              <a:t>Da dove arrivano?</a:t>
            </a:r>
            <a:endParaRPr lang="it-IT" noProof="0" dirty="0"/>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it-IT" b="1" smtClean="0">
                <a:solidFill>
                  <a:srgbClr val="FFFFFF"/>
                </a:solidFill>
              </a:rPr>
              <a:pPr/>
              <a:t>10</a:t>
            </a:fld>
            <a:endParaRPr lang="it-IT" b="1" dirty="0">
              <a:solidFill>
                <a:srgbClr val="FFFFFF"/>
              </a:solidFill>
            </a:endParaRPr>
          </a:p>
        </p:txBody>
      </p:sp>
      <p:sp>
        <p:nvSpPr>
          <p:cNvPr id="18" name="TextBox 17"/>
          <p:cNvSpPr txBox="1"/>
          <p:nvPr/>
        </p:nvSpPr>
        <p:spPr>
          <a:xfrm>
            <a:off x="4648200" y="2514600"/>
            <a:ext cx="4191000" cy="369332"/>
          </a:xfrm>
          <a:prstGeom prst="rect">
            <a:avLst/>
          </a:prstGeom>
          <a:noFill/>
        </p:spPr>
        <p:txBody>
          <a:bodyPr wrap="square">
            <a:spAutoFit/>
          </a:bodyPr>
          <a:lstStyle/>
          <a:p>
            <a:pPr algn="ctr" eaLnBrk="1" hangingPunct="1">
              <a:defRPr/>
            </a:pPr>
            <a:r>
              <a:rPr lang="it-IT" b="1" dirty="0" smtClean="0">
                <a:solidFill>
                  <a:schemeClr val="accent2">
                    <a:lumMod val="75000"/>
                  </a:schemeClr>
                </a:solidFill>
                <a:cs typeface="Times New Roman" pitchFamily="18" charset="0"/>
              </a:rPr>
              <a:t>Ma viene anche persa o scaricata in mare</a:t>
            </a:r>
            <a:endParaRPr lang="it-IT" dirty="0">
              <a:solidFill>
                <a:schemeClr val="accent2">
                  <a:lumMod val="75000"/>
                </a:schemeClr>
              </a:solidFill>
            </a:endParaRPr>
          </a:p>
        </p:txBody>
      </p:sp>
      <p:sp>
        <p:nvSpPr>
          <p:cNvPr id="19" name="TextBox 18"/>
          <p:cNvSpPr txBox="1"/>
          <p:nvPr/>
        </p:nvSpPr>
        <p:spPr>
          <a:xfrm>
            <a:off x="762000" y="2514600"/>
            <a:ext cx="3276600" cy="369332"/>
          </a:xfrm>
          <a:prstGeom prst="rect">
            <a:avLst/>
          </a:prstGeom>
          <a:noFill/>
        </p:spPr>
        <p:txBody>
          <a:bodyPr wrap="square">
            <a:spAutoFit/>
          </a:bodyPr>
          <a:lstStyle/>
          <a:p>
            <a:pPr algn="ctr" eaLnBrk="1" hangingPunct="1">
              <a:defRPr/>
            </a:pPr>
            <a:r>
              <a:rPr lang="it-IT" b="1" dirty="0" smtClean="0">
                <a:solidFill>
                  <a:schemeClr val="accent2">
                    <a:lumMod val="75000"/>
                  </a:schemeClr>
                </a:solidFill>
                <a:cs typeface="Times New Roman" pitchFamily="18" charset="0"/>
              </a:rPr>
              <a:t>La maggior parte arriva da terra</a:t>
            </a:r>
            <a:endParaRPr lang="it-IT" dirty="0">
              <a:solidFill>
                <a:schemeClr val="accent2">
                  <a:lumMod val="75000"/>
                </a:schemeClr>
              </a:solidFill>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5715000" y="5945188"/>
            <a:ext cx="2743200" cy="277812"/>
          </a:xfrm>
          <a:prstGeom prst="rect">
            <a:avLst/>
          </a:prstGeom>
          <a:noFill/>
          <a:ln w="9525">
            <a:noFill/>
            <a:miter lim="800000"/>
            <a:headEnd/>
            <a:tailEnd/>
          </a:ln>
        </p:spPr>
        <p:txBody>
          <a:bodyPr>
            <a:spAutoFit/>
          </a:bodyPr>
          <a:lstStyle/>
          <a:p>
            <a:pPr algn="ctr" eaLnBrk="1" hangingPunct="1"/>
            <a:r>
              <a:rPr lang="it-IT" sz="1200" b="1" i="1" dirty="0" smtClean="0">
                <a:solidFill>
                  <a:srgbClr val="376092"/>
                </a:solidFill>
                <a:cs typeface="Times New Roman" pitchFamily="18" charset="0"/>
              </a:rPr>
              <a:t>Per l`oceano, da questa parte</a:t>
            </a:r>
            <a:endParaRPr lang="it-IT" sz="1200" i="1" dirty="0"/>
          </a:p>
        </p:txBody>
      </p:sp>
      <p:sp>
        <p:nvSpPr>
          <p:cNvPr id="29708" name="Content Placeholder 2"/>
          <p:cNvSpPr>
            <a:spLocks noGrp="1"/>
          </p:cNvSpPr>
          <p:nvPr>
            <p:ph idx="1"/>
          </p:nvPr>
        </p:nvSpPr>
        <p:spPr>
          <a:xfrm>
            <a:off x="457200" y="4572000"/>
            <a:ext cx="4013994" cy="1905000"/>
          </a:xfrm>
        </p:spPr>
        <p:txBody>
          <a:bodyPr>
            <a:normAutofit/>
          </a:bodyPr>
          <a:lstStyle/>
          <a:p>
            <a:r>
              <a:rPr lang="it-IT" sz="1800" b="1" noProof="0" dirty="0" smtClean="0"/>
              <a:t>Discariche prossime alla costa</a:t>
            </a:r>
          </a:p>
          <a:p>
            <a:r>
              <a:rPr lang="it-IT" sz="1800" b="1" noProof="0" dirty="0" smtClean="0"/>
              <a:t>Rifiuti non trattati </a:t>
            </a:r>
          </a:p>
          <a:p>
            <a:r>
              <a:rPr lang="it-IT" sz="1800" b="1" noProof="0" dirty="0" smtClean="0"/>
              <a:t>Rifiuti edili e industriali </a:t>
            </a:r>
          </a:p>
          <a:p>
            <a:r>
              <a:rPr lang="it-IT" sz="1800" b="1" noProof="0" dirty="0" smtClean="0"/>
              <a:t>E altro ancora</a:t>
            </a:r>
          </a:p>
        </p:txBody>
      </p:sp>
      <p:sp>
        <p:nvSpPr>
          <p:cNvPr id="29709" name="Content Placeholder 2"/>
          <p:cNvSpPr txBox="1">
            <a:spLocks/>
          </p:cNvSpPr>
          <p:nvPr/>
        </p:nvSpPr>
        <p:spPr bwMode="auto">
          <a:xfrm>
            <a:off x="5334000" y="4572000"/>
            <a:ext cx="2819400" cy="1271588"/>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t-IT" b="1" dirty="0" smtClean="0">
                <a:solidFill>
                  <a:srgbClr val="376092"/>
                </a:solidFill>
                <a:latin typeface="Arial" pitchFamily="34" charset="0"/>
                <a:cs typeface="Arial" pitchFamily="34" charset="0"/>
              </a:rPr>
              <a:t>Barche e navi</a:t>
            </a:r>
          </a:p>
          <a:p>
            <a:pPr marL="342900" indent="-342900">
              <a:spcBef>
                <a:spcPct val="20000"/>
              </a:spcBef>
              <a:buSzPct val="75000"/>
              <a:buFont typeface="Wingdings" pitchFamily="2" charset="2"/>
              <a:buChar char="l"/>
            </a:pPr>
            <a:r>
              <a:rPr lang="it-IT" b="1" dirty="0" smtClean="0">
                <a:solidFill>
                  <a:srgbClr val="376092"/>
                </a:solidFill>
                <a:latin typeface="Arial" pitchFamily="34" charset="0"/>
                <a:cs typeface="Arial" pitchFamily="34" charset="0"/>
              </a:rPr>
              <a:t>Oleodotti e gasdotti</a:t>
            </a:r>
          </a:p>
          <a:p>
            <a:pPr marL="342900" indent="-342900">
              <a:spcBef>
                <a:spcPct val="20000"/>
              </a:spcBef>
              <a:buSzPct val="75000"/>
              <a:buFont typeface="Wingdings" pitchFamily="2" charset="2"/>
              <a:buChar char="l"/>
            </a:pPr>
            <a:r>
              <a:rPr lang="it-IT" b="1" dirty="0" smtClean="0">
                <a:solidFill>
                  <a:srgbClr val="376092"/>
                </a:solidFill>
                <a:latin typeface="Arial" pitchFamily="34" charset="0"/>
                <a:cs typeface="Arial" pitchFamily="34" charset="0"/>
              </a:rPr>
              <a:t>Aziende di acquacultura</a:t>
            </a:r>
            <a:endParaRPr lang="it-IT" b="1" dirty="0">
              <a:solidFill>
                <a:srgbClr val="376092"/>
              </a:solidFill>
              <a:latin typeface="Arial" pitchFamily="34" charset="0"/>
              <a:cs typeface="Arial" pitchFamily="34" charset="0"/>
            </a:endParaRPr>
          </a:p>
        </p:txBody>
      </p:sp>
      <p:sp>
        <p:nvSpPr>
          <p:cNvPr id="17" name="Content Placeholder 2"/>
          <p:cNvSpPr>
            <a:spLocks noGrp="1"/>
          </p:cNvSpPr>
          <p:nvPr>
            <p:ph idx="1"/>
          </p:nvPr>
        </p:nvSpPr>
        <p:spPr>
          <a:xfrm>
            <a:off x="381000" y="1905000"/>
            <a:ext cx="8534400" cy="457200"/>
          </a:xfrm>
        </p:spPr>
        <p:txBody>
          <a:bodyPr>
            <a:normAutofit/>
          </a:bodyPr>
          <a:lstStyle/>
          <a:p>
            <a:pPr algn="ctr">
              <a:buNone/>
            </a:pPr>
            <a:r>
              <a:rPr lang="it-IT" sz="1800" b="1" noProof="0" dirty="0" smtClean="0">
                <a:latin typeface="Arial" charset="0"/>
                <a:ea typeface="Calibri" pitchFamily="34" charset="0"/>
                <a:cs typeface="Times New Roman" pitchFamily="18" charset="0"/>
              </a:rPr>
              <a:t>La fonte di tutta la spazzatura marina siamo noi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dirty="0" smtClean="0">
                <a:solidFill>
                  <a:srgbClr val="FFFFFF"/>
                </a:solidFill>
                <a:latin typeface="Arial" charset="0"/>
                <a:cs typeface="Arial" charset="0"/>
              </a:rPr>
              <a:t>Dive Against Debris® Guida all'indagine</a:t>
            </a: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b="1" dirty="0" smtClean="0">
                <a:solidFill>
                  <a:schemeClr val="bg1"/>
                </a:solidFill>
                <a:latin typeface="Arial" charset="0"/>
                <a:cs typeface="Arial" charset="0"/>
              </a:rPr>
              <a:t>S1: i rifiuti marini</a:t>
            </a:r>
            <a:endParaRPr lang="it-IT" sz="1200" b="1" dirty="0">
              <a:solidFill>
                <a:schemeClr val="bg1"/>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it-IT" noProof="0" dirty="0" smtClean="0"/>
              <a:t>Da dove arrivano?</a:t>
            </a:r>
            <a:endParaRPr lang="it-IT" noProof="0" dirty="0"/>
          </a:p>
        </p:txBody>
      </p:sp>
      <p:sp>
        <p:nvSpPr>
          <p:cNvPr id="27651" name="Content Placeholder 2"/>
          <p:cNvSpPr>
            <a:spLocks noGrp="1"/>
          </p:cNvSpPr>
          <p:nvPr>
            <p:ph idx="1"/>
          </p:nvPr>
        </p:nvSpPr>
        <p:spPr>
          <a:xfrm>
            <a:off x="685800" y="2133600"/>
            <a:ext cx="6019800" cy="1143000"/>
          </a:xfrm>
        </p:spPr>
        <p:txBody>
          <a:bodyPr>
            <a:normAutofit/>
          </a:bodyPr>
          <a:lstStyle/>
          <a:p>
            <a:r>
              <a:rPr lang="it-IT" noProof="0" dirty="0" smtClean="0"/>
              <a:t>Anche la nettezza urbana è uno dei problemi principali...</a:t>
            </a:r>
            <a:endParaRPr lang="it-IT" noProof="0" dirty="0" smtClean="0">
              <a:latin typeface="Arial" charset="0"/>
              <a:ea typeface="Calibri" pitchFamily="34" charset="0"/>
              <a:cs typeface="Times New Roman" pitchFamily="18"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it-IT" b="1" smtClean="0">
                <a:solidFill>
                  <a:srgbClr val="FFFFFF"/>
                </a:solidFill>
              </a:rPr>
              <a:pPr/>
              <a:t>11</a:t>
            </a:fld>
            <a:endParaRPr lang="it-IT"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eaLnBrk="1" hangingPunct="1"/>
            <a:r>
              <a:rPr lang="it-IT" b="1" dirty="0" smtClean="0">
                <a:solidFill>
                  <a:srgbClr val="376092"/>
                </a:solidFill>
                <a:cs typeface="Times New Roman" pitchFamily="18" charset="0"/>
              </a:rPr>
              <a:t>Spazzatura...</a:t>
            </a:r>
            <a:endParaRPr lang="it-IT" dirty="0"/>
          </a:p>
        </p:txBody>
      </p:sp>
      <p:sp>
        <p:nvSpPr>
          <p:cNvPr id="27660" name="TextBox 25"/>
          <p:cNvSpPr txBox="1">
            <a:spLocks noChangeArrowheads="1"/>
          </p:cNvSpPr>
          <p:nvPr/>
        </p:nvSpPr>
        <p:spPr bwMode="auto">
          <a:xfrm>
            <a:off x="3048000" y="4648200"/>
            <a:ext cx="2743200" cy="369332"/>
          </a:xfrm>
          <a:prstGeom prst="rect">
            <a:avLst/>
          </a:prstGeom>
          <a:noFill/>
          <a:ln w="9525">
            <a:noFill/>
            <a:miter lim="800000"/>
            <a:headEnd/>
            <a:tailEnd/>
          </a:ln>
        </p:spPr>
        <p:txBody>
          <a:bodyPr>
            <a:spAutoFit/>
          </a:bodyPr>
          <a:lstStyle/>
          <a:p>
            <a:pPr algn="ctr" eaLnBrk="1" hangingPunct="1"/>
            <a:r>
              <a:rPr lang="it-IT" b="1" dirty="0" smtClean="0">
                <a:solidFill>
                  <a:srgbClr val="376092"/>
                </a:solidFill>
                <a:cs typeface="Times New Roman" pitchFamily="18" charset="0"/>
              </a:rPr>
              <a:t>...che finisce nei tombini...</a:t>
            </a:r>
            <a:endParaRPr lang="it-IT" dirty="0"/>
          </a:p>
        </p:txBody>
      </p:sp>
      <p:sp>
        <p:nvSpPr>
          <p:cNvPr id="27661" name="TextBox 26"/>
          <p:cNvSpPr txBox="1">
            <a:spLocks noChangeArrowheads="1"/>
          </p:cNvSpPr>
          <p:nvPr/>
        </p:nvSpPr>
        <p:spPr bwMode="auto">
          <a:xfrm>
            <a:off x="6019800" y="3962400"/>
            <a:ext cx="2743200" cy="646331"/>
          </a:xfrm>
          <a:prstGeom prst="rect">
            <a:avLst/>
          </a:prstGeom>
          <a:noFill/>
          <a:ln w="9525">
            <a:noFill/>
            <a:miter lim="800000"/>
            <a:headEnd/>
            <a:tailEnd/>
          </a:ln>
        </p:spPr>
        <p:txBody>
          <a:bodyPr>
            <a:spAutoFit/>
          </a:bodyPr>
          <a:lstStyle/>
          <a:p>
            <a:pPr algn="ctr" eaLnBrk="1" hangingPunct="1"/>
            <a:r>
              <a:rPr lang="it-IT" b="1" dirty="0" smtClean="0">
                <a:solidFill>
                  <a:srgbClr val="376092"/>
                </a:solidFill>
                <a:cs typeface="Times New Roman" pitchFamily="18" charset="0"/>
              </a:rPr>
              <a:t>... correnti e fiumi,</a:t>
            </a:r>
          </a:p>
          <a:p>
            <a:pPr algn="ctr" eaLnBrk="1" hangingPunct="1"/>
            <a:r>
              <a:rPr lang="it-IT" b="1" dirty="0" smtClean="0">
                <a:solidFill>
                  <a:srgbClr val="376092"/>
                </a:solidFill>
                <a:cs typeface="Times New Roman" pitchFamily="18" charset="0"/>
              </a:rPr>
              <a:t>o è spostata dai venti</a:t>
            </a:r>
            <a:endParaRPr lang="it-IT" dirty="0"/>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5715000" y="5945188"/>
            <a:ext cx="2743200" cy="277812"/>
          </a:xfrm>
          <a:prstGeom prst="rect">
            <a:avLst/>
          </a:prstGeom>
          <a:noFill/>
          <a:ln w="9525">
            <a:noFill/>
            <a:miter lim="800000"/>
            <a:headEnd/>
            <a:tailEnd/>
          </a:ln>
        </p:spPr>
        <p:txBody>
          <a:bodyPr>
            <a:spAutoFit/>
          </a:bodyPr>
          <a:lstStyle/>
          <a:p>
            <a:pPr algn="ctr"/>
            <a:r>
              <a:rPr lang="it-IT" sz="1200" b="1" i="1" dirty="0">
                <a:solidFill>
                  <a:srgbClr val="376092"/>
                </a:solidFill>
                <a:cs typeface="Times New Roman" pitchFamily="18" charset="0"/>
              </a:rPr>
              <a:t>Per l`oceano, da questa parte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dirty="0" smtClean="0">
                <a:solidFill>
                  <a:srgbClr val="FFFFFF"/>
                </a:solidFill>
                <a:latin typeface="Arial" charset="0"/>
                <a:cs typeface="Arial" charset="0"/>
              </a:rPr>
              <a:t>Dive Against Debris® Guida all'indagine</a:t>
            </a: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200" b="1" dirty="0" smtClean="0">
                <a:solidFill>
                  <a:schemeClr val="bg1"/>
                </a:solidFill>
                <a:latin typeface="Arial" charset="0"/>
                <a:cs typeface="Arial" charset="0"/>
              </a:rPr>
              <a:t>S1: i rifiuti marini</a:t>
            </a:r>
            <a:endParaRPr lang="it-IT" sz="1200" b="1" dirty="0">
              <a:solidFill>
                <a:schemeClr val="bg1"/>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lang="it-IT" noProof="0" dirty="0" smtClean="0"/>
              <a:t>Da dove arrivano?</a:t>
            </a:r>
            <a:endParaRPr lang="it-IT" noProof="0" dirty="0"/>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it-IT" b="1" smtClean="0">
                <a:solidFill>
                  <a:srgbClr val="FFFFFF"/>
                </a:solidFill>
              </a:rPr>
              <a:pPr/>
              <a:t>12</a:t>
            </a:fld>
            <a:endParaRPr lang="it-IT"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944688"/>
            <a:ext cx="1447800" cy="646331"/>
          </a:xfrm>
          <a:prstGeom prst="rect">
            <a:avLst/>
          </a:prstGeom>
          <a:noFill/>
          <a:ln w="9525">
            <a:noFill/>
            <a:miter lim="800000"/>
            <a:headEnd/>
            <a:tailEnd/>
          </a:ln>
        </p:spPr>
        <p:txBody>
          <a:bodyPr>
            <a:spAutoFit/>
          </a:bodyPr>
          <a:lstStyle/>
          <a:p>
            <a:pPr algn="ctr" eaLnBrk="1" hangingPunct="1"/>
            <a:r>
              <a:rPr lang="it-IT" b="1" dirty="0" smtClean="0">
                <a:solidFill>
                  <a:srgbClr val="376092"/>
                </a:solidFill>
                <a:cs typeface="Times New Roman" pitchFamily="18" charset="0"/>
              </a:rPr>
              <a:t>Scambiati per cibo</a:t>
            </a:r>
            <a:endParaRPr lang="it-IT" dirty="0"/>
          </a:p>
        </p:txBody>
      </p:sp>
      <p:sp>
        <p:nvSpPr>
          <p:cNvPr id="18" name="TextBox 17"/>
          <p:cNvSpPr txBox="1"/>
          <p:nvPr/>
        </p:nvSpPr>
        <p:spPr>
          <a:xfrm>
            <a:off x="457200" y="2362200"/>
            <a:ext cx="2895600" cy="1938992"/>
          </a:xfrm>
          <a:prstGeom prst="rect">
            <a:avLst/>
          </a:prstGeom>
          <a:noFill/>
        </p:spPr>
        <p:txBody>
          <a:bodyPr>
            <a:spAutoFit/>
          </a:bodyPr>
          <a:lstStyle/>
          <a:p>
            <a:pPr algn="ctr" eaLnBrk="1" hangingPunct="1">
              <a:defRPr/>
            </a:pPr>
            <a:r>
              <a:rPr lang="it-IT" sz="2400" b="1" dirty="0" smtClean="0">
                <a:solidFill>
                  <a:schemeClr val="accent2">
                    <a:lumMod val="75000"/>
                  </a:schemeClr>
                </a:solidFill>
                <a:cs typeface="Times New Roman" pitchFamily="18" charset="0"/>
              </a:rPr>
              <a:t>Una volta in mare, i rifiuti uccidono, ogni anno, decine di migliaia di animali e uccelli marini</a:t>
            </a:r>
            <a:endParaRPr lang="it-IT" sz="2400" dirty="0">
              <a:solidFill>
                <a:schemeClr val="accent2">
                  <a:lumMod val="75000"/>
                </a:schemeClr>
              </a:solidFill>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81400" y="3371850"/>
            <a:ext cx="1752600" cy="923330"/>
          </a:xfrm>
          <a:prstGeom prst="rect">
            <a:avLst/>
          </a:prstGeom>
          <a:noFill/>
          <a:ln w="9525">
            <a:noFill/>
            <a:miter lim="800000"/>
            <a:headEnd/>
            <a:tailEnd/>
          </a:ln>
        </p:spPr>
        <p:txBody>
          <a:bodyPr>
            <a:spAutoFit/>
          </a:bodyPr>
          <a:lstStyle/>
          <a:p>
            <a:pPr algn="ctr" eaLnBrk="1" hangingPunct="1"/>
            <a:r>
              <a:rPr lang="it-IT" b="1" dirty="0" smtClean="0">
                <a:solidFill>
                  <a:srgbClr val="376092"/>
                </a:solidFill>
                <a:cs typeface="Times New Roman" pitchFamily="18" charset="0"/>
              </a:rPr>
              <a:t>Impigliati a pinne, code, ali e gole</a:t>
            </a:r>
            <a:endParaRPr lang="it-IT" dirty="0"/>
          </a:p>
        </p:txBody>
      </p:sp>
      <p:sp>
        <p:nvSpPr>
          <p:cNvPr id="31759" name="TextBox 31"/>
          <p:cNvSpPr txBox="1">
            <a:spLocks noChangeArrowheads="1"/>
          </p:cNvSpPr>
          <p:nvPr/>
        </p:nvSpPr>
        <p:spPr bwMode="auto">
          <a:xfrm>
            <a:off x="3581400" y="5181600"/>
            <a:ext cx="1752600" cy="646331"/>
          </a:xfrm>
          <a:prstGeom prst="rect">
            <a:avLst/>
          </a:prstGeom>
          <a:noFill/>
          <a:ln w="9525">
            <a:noFill/>
            <a:miter lim="800000"/>
            <a:headEnd/>
            <a:tailEnd/>
          </a:ln>
        </p:spPr>
        <p:txBody>
          <a:bodyPr>
            <a:spAutoFit/>
          </a:bodyPr>
          <a:lstStyle/>
          <a:p>
            <a:pPr algn="ctr" eaLnBrk="1" hangingPunct="1"/>
            <a:r>
              <a:rPr lang="it-IT" b="1" dirty="0" smtClean="0">
                <a:solidFill>
                  <a:srgbClr val="376092"/>
                </a:solidFill>
                <a:cs typeface="Times New Roman" pitchFamily="18" charset="0"/>
              </a:rPr>
              <a:t>Danneggiano gli ambienti</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6781800" cy="792162"/>
          </a:xfrm>
        </p:spPr>
        <p:txBody>
          <a:bodyPr anchor="t"/>
          <a:lstStyle/>
          <a:p>
            <a:pPr>
              <a:defRPr/>
            </a:pPr>
            <a:r>
              <a:rPr lang="it-IT" noProof="0" dirty="0" smtClean="0">
                <a:effectLst/>
              </a:rPr>
              <a:t>Possiamo fermare lo scempio?</a:t>
            </a:r>
            <a:endParaRPr lang="it-IT" noProof="0" dirty="0" smtClean="0"/>
          </a:p>
        </p:txBody>
      </p:sp>
      <p:sp>
        <p:nvSpPr>
          <p:cNvPr id="33795" name="Content Placeholder 2"/>
          <p:cNvSpPr>
            <a:spLocks noGrp="1"/>
          </p:cNvSpPr>
          <p:nvPr>
            <p:ph idx="1"/>
          </p:nvPr>
        </p:nvSpPr>
        <p:spPr>
          <a:xfrm>
            <a:off x="685800" y="2239963"/>
            <a:ext cx="4191000" cy="3459162"/>
          </a:xfrm>
        </p:spPr>
        <p:txBody>
          <a:bodyPr>
            <a:normAutofit/>
          </a:bodyPr>
          <a:lstStyle/>
          <a:p>
            <a:r>
              <a:rPr lang="it-IT" noProof="0" dirty="0" smtClean="0"/>
              <a:t>Lavorando insieme localmente, nazionalmente e internazionalmente sui molti cambiamenti necessari</a:t>
            </a:r>
            <a:r>
              <a:rPr lang="it-IT" noProof="0" dirty="0" smtClean="0">
                <a:latin typeface="Arial" charset="0"/>
                <a:cs typeface="Arial" charset="0"/>
              </a:rPr>
              <a:t>:</a:t>
            </a:r>
          </a:p>
          <a:p>
            <a:endParaRPr lang="it-IT" noProof="0" dirty="0" smtClean="0">
              <a:latin typeface="Arial" charset="0"/>
              <a:cs typeface="Arial" charset="0"/>
            </a:endParaRPr>
          </a:p>
          <a:p>
            <a:pPr lvl="1"/>
            <a:r>
              <a:rPr lang="it-IT" noProof="0" dirty="0" smtClean="0">
                <a:latin typeface="Arial" charset="0"/>
                <a:cs typeface="Arial" charset="0"/>
              </a:rPr>
              <a:t>Politiche </a:t>
            </a:r>
            <a:r>
              <a:rPr lang="it-IT" i="1" noProof="0" dirty="0" smtClean="0">
                <a:latin typeface="Arial" charset="0"/>
                <a:cs typeface="Arial" charset="0"/>
              </a:rPr>
              <a:t>gestionali</a:t>
            </a:r>
          </a:p>
          <a:p>
            <a:pPr lvl="1"/>
            <a:r>
              <a:rPr lang="it-IT" noProof="0" dirty="0" smtClean="0">
                <a:latin typeface="Arial" charset="0"/>
                <a:cs typeface="Arial" charset="0"/>
              </a:rPr>
              <a:t>Infrastrutture </a:t>
            </a:r>
            <a:r>
              <a:rPr lang="it-IT" i="1" noProof="0" dirty="0" smtClean="0">
                <a:latin typeface="Arial" charset="0"/>
                <a:cs typeface="Arial" charset="0"/>
              </a:rPr>
              <a:t>per bloccarlo</a:t>
            </a:r>
          </a:p>
          <a:p>
            <a:pPr lvl="1"/>
            <a:r>
              <a:rPr lang="it-IT" noProof="0" dirty="0" smtClean="0">
                <a:latin typeface="Arial" charset="0"/>
                <a:cs typeface="Arial" charset="0"/>
              </a:rPr>
              <a:t>Regolamenti </a:t>
            </a:r>
            <a:r>
              <a:rPr lang="it-IT" i="1" noProof="0" dirty="0" smtClean="0">
                <a:latin typeface="Arial" charset="0"/>
                <a:cs typeface="Arial" charset="0"/>
              </a:rPr>
              <a:t>per controllarlo</a:t>
            </a:r>
          </a:p>
          <a:p>
            <a:pPr lvl="1"/>
            <a:r>
              <a:rPr lang="it-IT" noProof="0" dirty="0" smtClean="0">
                <a:latin typeface="Arial" charset="0"/>
                <a:cs typeface="Arial" charset="0"/>
              </a:rPr>
              <a:t>Comportamenti </a:t>
            </a:r>
            <a:r>
              <a:rPr lang="it-IT" i="1" noProof="0" dirty="0" smtClean="0">
                <a:latin typeface="Arial" charset="0"/>
                <a:cs typeface="Arial" charset="0"/>
              </a:rPr>
              <a:t>per ridurlo</a:t>
            </a:r>
          </a:p>
        </p:txBody>
      </p:sp>
      <p:sp>
        <p:nvSpPr>
          <p:cNvPr id="33796" name="Text Placeholder 11"/>
          <p:cNvSpPr>
            <a:spLocks noGrp="1"/>
          </p:cNvSpPr>
          <p:nvPr>
            <p:ph type="body" sz="quarter" idx="12"/>
          </p:nvPr>
        </p:nvSpPr>
        <p:spPr>
          <a:xfrm>
            <a:off x="457200" y="1676400"/>
            <a:ext cx="8153400" cy="685800"/>
          </a:xfrm>
        </p:spPr>
        <p:txBody>
          <a:bodyPr/>
          <a:lstStyle/>
          <a:p>
            <a:r>
              <a:rPr lang="it-IT" noProof="0" dirty="0" smtClean="0">
                <a:latin typeface="Arial" charset="0"/>
                <a:cs typeface="Arial" charset="0"/>
              </a:rPr>
              <a:t>Certo che sì!</a:t>
            </a: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it-IT" smtClean="0"/>
              <a:pPr/>
              <a:t>13</a:t>
            </a:fld>
            <a:endParaRPr lang="it-IT" dirty="0"/>
          </a:p>
        </p:txBody>
      </p:sp>
      <p:sp>
        <p:nvSpPr>
          <p:cNvPr id="33799" name="Text Placeholder 18"/>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S1: i rifiuti marini</a:t>
            </a:r>
          </a:p>
          <a:p>
            <a:endParaRPr lang="it-IT" noProof="0" dirty="0" smtClean="0">
              <a:latin typeface="Arial" charset="0"/>
              <a:cs typeface="Arial" charset="0"/>
            </a:endParaRP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010400" cy="990600"/>
          </a:xfrm>
        </p:spPr>
        <p:txBody>
          <a:bodyPr anchor="t"/>
          <a:lstStyle/>
          <a:p>
            <a:pPr>
              <a:defRPr/>
            </a:pPr>
            <a:r>
              <a:rPr lang="it-IT" noProof="0" dirty="0" smtClean="0"/>
              <a:t>Dive Against Debris®</a:t>
            </a:r>
            <a:br>
              <a:rPr lang="it-IT" noProof="0" dirty="0" smtClean="0"/>
            </a:br>
            <a:r>
              <a:rPr lang="it-IT" noProof="0" dirty="0" smtClean="0"/>
              <a:t>	- immergersi per un cambiamento </a:t>
            </a:r>
            <a:endParaRPr lang="it-IT" noProof="0" dirty="0"/>
          </a:p>
        </p:txBody>
      </p:sp>
      <p:sp>
        <p:nvSpPr>
          <p:cNvPr id="35843" name="Content Placeholder 2"/>
          <p:cNvSpPr>
            <a:spLocks noGrp="1"/>
          </p:cNvSpPr>
          <p:nvPr>
            <p:ph idx="1"/>
          </p:nvPr>
        </p:nvSpPr>
        <p:spPr>
          <a:xfrm>
            <a:off x="457200" y="2514600"/>
            <a:ext cx="4343400" cy="3657600"/>
          </a:xfrm>
        </p:spPr>
        <p:txBody>
          <a:bodyPr>
            <a:normAutofit lnSpcReduction="10000"/>
          </a:bodyPr>
          <a:lstStyle/>
          <a:p>
            <a:r>
              <a:rPr lang="it-IT" noProof="0" dirty="0" smtClean="0"/>
              <a:t>Rendendo l'oceano più sicuro per le forme di vita</a:t>
            </a:r>
            <a:endParaRPr lang="it-IT" noProof="0" dirty="0" smtClean="0">
              <a:latin typeface="Arial" charset="0"/>
              <a:cs typeface="Arial" charset="0"/>
            </a:endParaRPr>
          </a:p>
          <a:p>
            <a:pPr lvl="0"/>
            <a:r>
              <a:rPr lang="it-IT" noProof="0" dirty="0" smtClean="0"/>
              <a:t>Raccogliendo dati che</a:t>
            </a:r>
            <a:r>
              <a:rPr lang="it-IT" noProof="0" dirty="0" smtClean="0">
                <a:latin typeface="Arial" charset="0"/>
                <a:cs typeface="Arial" charset="0"/>
              </a:rPr>
              <a:t>:</a:t>
            </a:r>
          </a:p>
          <a:p>
            <a:pPr lvl="1"/>
            <a:r>
              <a:rPr lang="it-IT" noProof="0" dirty="0" smtClean="0">
                <a:latin typeface="Arial" charset="0"/>
                <a:cs typeface="Arial" charset="0"/>
              </a:rPr>
              <a:t>Sostengono interventi sui rifiuti marini </a:t>
            </a:r>
          </a:p>
          <a:p>
            <a:pPr lvl="1"/>
            <a:r>
              <a:rPr lang="it-IT" noProof="0" dirty="0" smtClean="0">
                <a:latin typeface="Arial" charset="0"/>
                <a:cs typeface="Arial" charset="0"/>
              </a:rPr>
              <a:t>Illustrano tipi e quantità di spazzatura </a:t>
            </a:r>
          </a:p>
          <a:p>
            <a:pPr lvl="1"/>
            <a:r>
              <a:rPr lang="it-IT" noProof="0" dirty="0" smtClean="0">
                <a:latin typeface="Arial" charset="0"/>
                <a:cs typeface="Arial" charset="0"/>
              </a:rPr>
              <a:t>Creano consapevolezza sui danni prodotti</a:t>
            </a:r>
          </a:p>
          <a:p>
            <a:r>
              <a:rPr lang="it-IT" noProof="0" dirty="0" smtClean="0">
                <a:latin typeface="Arial" charset="0"/>
                <a:ea typeface="Calibri" pitchFamily="34" charset="0"/>
                <a:cs typeface="Times New Roman" pitchFamily="18" charset="0"/>
              </a:rPr>
              <a:t>Sostenete i leader Project AWARE locali </a:t>
            </a:r>
          </a:p>
          <a:p>
            <a:r>
              <a:rPr lang="it-IT" noProof="0" dirty="0" smtClean="0">
                <a:latin typeface="Arial" charset="0"/>
                <a:cs typeface="Arial" charset="0"/>
              </a:rPr>
              <a:t>Convincete gli altri a cambiare</a:t>
            </a:r>
          </a:p>
        </p:txBody>
      </p:sp>
      <p:sp>
        <p:nvSpPr>
          <p:cNvPr id="35844" name="Text Placeholder 13"/>
          <p:cNvSpPr>
            <a:spLocks noGrp="1"/>
          </p:cNvSpPr>
          <p:nvPr>
            <p:ph type="body" sz="quarter" idx="12"/>
          </p:nvPr>
        </p:nvSpPr>
        <p:spPr>
          <a:xfrm>
            <a:off x="457200" y="1951038"/>
            <a:ext cx="8153400" cy="685800"/>
          </a:xfrm>
        </p:spPr>
        <p:txBody>
          <a:bodyPr>
            <a:normAutofit lnSpcReduction="10000"/>
          </a:bodyPr>
          <a:lstStyle/>
          <a:p>
            <a:r>
              <a:rPr lang="it-IT" noProof="0" dirty="0" smtClean="0"/>
              <a:t>Quando... Dive Against Debris®, vi state immergendo per far cambiare le cose</a:t>
            </a:r>
            <a:r>
              <a:rPr lang="it-IT" noProof="0" dirty="0" smtClean="0">
                <a:latin typeface="Arial" charset="0"/>
                <a:cs typeface="Arial" charset="0"/>
              </a:rPr>
              <a:t> </a:t>
            </a:r>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it-IT" smtClean="0"/>
              <a:pPr/>
              <a:t>14</a:t>
            </a:fld>
            <a:endParaRPr lang="it-IT" dirty="0"/>
          </a:p>
        </p:txBody>
      </p:sp>
      <p:sp>
        <p:nvSpPr>
          <p:cNvPr id="35847"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S1: i rifiuti marini</a:t>
            </a:r>
            <a:endParaRPr lang="it-IT" noProof="0" dirty="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5848350" cy="960438"/>
          </a:xfrm>
        </p:spPr>
        <p:txBody>
          <a:bodyPr anchor="t"/>
          <a:lstStyle/>
          <a:p>
            <a:pPr>
              <a:defRPr/>
            </a:pPr>
            <a:r>
              <a:rPr lang="it-IT" noProof="0" dirty="0" smtClean="0">
                <a:effectLst/>
              </a:rPr>
              <a:t>Realizzato appositamente</a:t>
            </a:r>
            <a:br>
              <a:rPr lang="it-IT" noProof="0" dirty="0" smtClean="0">
                <a:effectLst/>
              </a:rPr>
            </a:br>
            <a:r>
              <a:rPr lang="it-IT" noProof="0" dirty="0" smtClean="0">
                <a:effectLst/>
              </a:rPr>
              <a:t>per i subacquei</a:t>
            </a:r>
            <a:endParaRPr lang="it-IT" noProof="0" dirty="0"/>
          </a:p>
        </p:txBody>
      </p:sp>
      <p:sp>
        <p:nvSpPr>
          <p:cNvPr id="37891" name="Content Placeholder 2"/>
          <p:cNvSpPr>
            <a:spLocks noGrp="1"/>
          </p:cNvSpPr>
          <p:nvPr>
            <p:ph idx="1"/>
          </p:nvPr>
        </p:nvSpPr>
        <p:spPr>
          <a:xfrm>
            <a:off x="685800" y="2590800"/>
            <a:ext cx="3886200" cy="2667000"/>
          </a:xfrm>
        </p:spPr>
        <p:txBody>
          <a:bodyPr>
            <a:normAutofit/>
          </a:bodyPr>
          <a:lstStyle/>
          <a:p>
            <a:r>
              <a:rPr lang="it-IT" noProof="0" dirty="0" smtClean="0">
                <a:latin typeface="Arial" charset="0"/>
                <a:cs typeface="Arial" charset="0"/>
              </a:rPr>
              <a:t>Il 70% della spazzatura che finisce in mare affonda</a:t>
            </a:r>
          </a:p>
          <a:p>
            <a:r>
              <a:rPr lang="it-IT" noProof="0" dirty="0" smtClean="0">
                <a:latin typeface="Arial" charset="0"/>
                <a:cs typeface="Arial" charset="0"/>
              </a:rPr>
              <a:t>Il problema è notevole, ma il movimento mondiale dei subacquei Project AWARE è molto forte</a:t>
            </a:r>
          </a:p>
          <a:p>
            <a:r>
              <a:rPr lang="it-IT" noProof="0" dirty="0" smtClean="0">
                <a:latin typeface="Arial" charset="0"/>
                <a:cs typeface="Arial" charset="0"/>
              </a:rPr>
              <a:t>Insieme, le nostre azioni fanno la differenza</a:t>
            </a:r>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it-IT" noProof="0" dirty="0" smtClean="0"/>
              <a:t>Solo i sub hanno l'addestramento, le conoscenze e le capacità necessarie a rimuovere i rifiuti marini sommersi</a:t>
            </a:r>
            <a:endParaRPr lang="it-IT" noProof="0" dirty="0" smtClean="0">
              <a:latin typeface="Arial" charset="0"/>
              <a:ea typeface="Calibri" pitchFamily="34" charset="0"/>
              <a:cs typeface="Times New Roman" pitchFamily="18" charset="0"/>
            </a:endParaRPr>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it-IT" smtClean="0"/>
              <a:pPr/>
              <a:t>15</a:t>
            </a:fld>
            <a:endParaRPr lang="it-IT" dirty="0"/>
          </a:p>
        </p:txBody>
      </p:sp>
      <p:sp>
        <p:nvSpPr>
          <p:cNvPr id="37895" name="Text Placeholder 12"/>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S1: i rifiuti marini</a:t>
            </a:r>
            <a:endParaRPr lang="it-IT" noProof="0" dirty="0">
              <a:latin typeface="Arial" charset="0"/>
              <a:cs typeface="Arial" charset="0"/>
            </a:endParaRP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2800" b="1" dirty="0" smtClean="0">
                <a:solidFill>
                  <a:srgbClr val="376092"/>
                </a:solidFill>
              </a:rPr>
              <a:t>Non sciupate le vostre immersioni!</a:t>
            </a:r>
            <a:endParaRPr lang="it-IT" sz="2800" b="1" dirty="0">
              <a:solidFill>
                <a:srgbClr val="376092"/>
              </a:solidFill>
            </a:endParaRP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pPr>
              <a:defRPr/>
            </a:pPr>
            <a:r>
              <a:rPr lang="it-IT" noProof="0" dirty="0" smtClean="0"/>
              <a:t>Abbiamo parlato di …</a:t>
            </a:r>
            <a:endParaRPr lang="it-IT" noProof="0" dirty="0"/>
          </a:p>
        </p:txBody>
      </p:sp>
      <p:sp>
        <p:nvSpPr>
          <p:cNvPr id="39939" name="Content Placeholder 7"/>
          <p:cNvSpPr>
            <a:spLocks noGrp="1"/>
          </p:cNvSpPr>
          <p:nvPr>
            <p:ph idx="1"/>
          </p:nvPr>
        </p:nvSpPr>
        <p:spPr>
          <a:xfrm>
            <a:off x="685800" y="3048000"/>
            <a:ext cx="4876800" cy="2438400"/>
          </a:xfrm>
        </p:spPr>
        <p:txBody>
          <a:bodyPr>
            <a:normAutofit lnSpcReduction="10000"/>
          </a:bodyPr>
          <a:lstStyle/>
          <a:p>
            <a:r>
              <a:rPr lang="it-IT" noProof="0" dirty="0" smtClean="0">
                <a:latin typeface="Arial" charset="0"/>
                <a:cs typeface="Arial" charset="0"/>
              </a:rPr>
              <a:t>Il danno fatto</a:t>
            </a:r>
          </a:p>
          <a:p>
            <a:r>
              <a:rPr lang="it-IT" noProof="0" dirty="0" smtClean="0"/>
              <a:t>Cosa accidenti sono i rifiuti marini?</a:t>
            </a:r>
            <a:endParaRPr lang="it-IT" noProof="0" dirty="0" smtClean="0">
              <a:latin typeface="Arial" charset="0"/>
              <a:cs typeface="Arial" charset="0"/>
            </a:endParaRPr>
          </a:p>
          <a:p>
            <a:r>
              <a:rPr lang="it-IT" noProof="0" dirty="0" smtClean="0">
                <a:latin typeface="Arial" charset="0"/>
                <a:cs typeface="Arial" charset="0"/>
              </a:rPr>
              <a:t>Da dove arrivano?</a:t>
            </a:r>
          </a:p>
          <a:p>
            <a:r>
              <a:rPr lang="it-IT" noProof="0" dirty="0" smtClean="0">
                <a:latin typeface="Arial" charset="0"/>
                <a:cs typeface="Arial" charset="0"/>
              </a:rPr>
              <a:t>Possiamo fermare lo scempio?</a:t>
            </a:r>
          </a:p>
          <a:p>
            <a:r>
              <a:rPr lang="it-IT" noProof="0" dirty="0" smtClean="0">
                <a:latin typeface="Arial" charset="0"/>
                <a:cs typeface="Arial" charset="0"/>
              </a:rPr>
              <a:t>Dive Against Debris® – immergersi per un cambiamento</a:t>
            </a:r>
          </a:p>
          <a:p>
            <a:r>
              <a:rPr lang="it-IT" noProof="0" dirty="0" smtClean="0"/>
              <a:t>Realizzato appositamente per i subacquei</a:t>
            </a:r>
            <a:endParaRPr lang="it-IT" noProof="0" dirty="0" smtClean="0">
              <a:latin typeface="Arial" charset="0"/>
              <a:cs typeface="Arial" charset="0"/>
            </a:endParaRPr>
          </a:p>
        </p:txBody>
      </p:sp>
      <p:sp>
        <p:nvSpPr>
          <p:cNvPr id="39940" name="Text Placeholder 8"/>
          <p:cNvSpPr>
            <a:spLocks noGrp="1"/>
          </p:cNvSpPr>
          <p:nvPr>
            <p:ph type="body" sz="quarter" idx="12"/>
          </p:nvPr>
        </p:nvSpPr>
        <p:spPr>
          <a:xfrm>
            <a:off x="457200" y="1951038"/>
            <a:ext cx="8153400" cy="685800"/>
          </a:xfrm>
        </p:spPr>
        <p:txBody>
          <a:bodyPr>
            <a:normAutofit/>
          </a:bodyPr>
          <a:lstStyle/>
          <a:p>
            <a:r>
              <a:rPr lang="it-IT" noProof="0" dirty="0" smtClean="0">
                <a:latin typeface="Arial" charset="0"/>
                <a:cs typeface="Arial" charset="0"/>
              </a:rPr>
              <a:t>SEZIONE 1: il sudicio problema dei rifiuti marini</a:t>
            </a:r>
          </a:p>
          <a:p>
            <a:endParaRPr lang="it-IT" noProof="0" dirty="0" smtClean="0">
              <a:latin typeface="Arial" charset="0"/>
              <a:cs typeface="Arial" charset="0"/>
            </a:endParaRPr>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it-IT" smtClean="0"/>
              <a:pPr/>
              <a:t>16</a:t>
            </a:fld>
            <a:endParaRPr lang="it-IT" dirty="0"/>
          </a:p>
        </p:txBody>
      </p:sp>
      <p:sp>
        <p:nvSpPr>
          <p:cNvPr id="39943" name="Text Placeholder 19"/>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S1: i rifiuti marini</a:t>
            </a:r>
            <a:endParaRPr lang="it-IT" noProof="0" dirty="0">
              <a:latin typeface="Arial" charset="0"/>
              <a:cs typeface="Arial" charset="0"/>
            </a:endParaRP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2000" b="1" dirty="0" smtClean="0">
                <a:solidFill>
                  <a:srgbClr val="376092"/>
                </a:solidFill>
              </a:rPr>
              <a:t>Qualche domanda?</a:t>
            </a:r>
          </a:p>
          <a:p>
            <a:pPr>
              <a:spcBef>
                <a:spcPct val="20000"/>
              </a:spcBef>
              <a:buSzPct val="75000"/>
              <a:buFont typeface="Wingdings" pitchFamily="2" charset="2"/>
              <a:buNone/>
            </a:pPr>
            <a:endParaRPr lang="it-IT" sz="2000" b="1" dirty="0">
              <a:solidFill>
                <a:srgbClr val="376092"/>
              </a:solidFill>
            </a:endParaRPr>
          </a:p>
        </p:txBody>
      </p:sp>
      <p:sp>
        <p:nvSpPr>
          <p:cNvPr id="39945" name="Text Placeholder 28"/>
          <p:cNvSpPr txBox="1">
            <a:spLocks/>
          </p:cNvSpPr>
          <p:nvPr/>
        </p:nvSpPr>
        <p:spPr bwMode="auto">
          <a:xfrm>
            <a:off x="304800" y="2590800"/>
            <a:ext cx="8534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Il problema dei rifiuti marini e come i subacquei possano aiutare a risolvere lo scempio</a:t>
            </a:r>
            <a:endParaRPr lang="it-IT" b="1" dirty="0">
              <a:solidFill>
                <a:srgbClr val="37609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it-IT" noProof="0" dirty="0" smtClean="0"/>
              <a:t>È ora del </a:t>
            </a:r>
            <a:br>
              <a:rPr lang="it-IT" noProof="0" dirty="0" smtClean="0"/>
            </a:br>
            <a:r>
              <a:rPr lang="it-IT" noProof="0" dirty="0" smtClean="0"/>
              <a:t>Dive Against Debris®</a:t>
            </a:r>
            <a:endParaRPr lang="it-IT" noProof="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t-IT" noProof="0" dirty="0" smtClean="0">
                <a:latin typeface="Arial" charset="0"/>
                <a:cs typeface="Arial" charset="0"/>
              </a:rPr>
              <a:t>SEZIONE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5638800" cy="792162"/>
          </a:xfrm>
        </p:spPr>
        <p:txBody>
          <a:bodyPr anchor="t"/>
          <a:lstStyle/>
          <a:p>
            <a:pPr>
              <a:defRPr/>
            </a:pPr>
            <a:r>
              <a:rPr lang="it-IT" noProof="0" dirty="0" smtClean="0"/>
              <a:t>Pianificate la vostra immersione</a:t>
            </a:r>
          </a:p>
        </p:txBody>
      </p:sp>
      <p:sp>
        <p:nvSpPr>
          <p:cNvPr id="44035" name="Content Placeholder 2"/>
          <p:cNvSpPr>
            <a:spLocks noGrp="1"/>
          </p:cNvSpPr>
          <p:nvPr>
            <p:ph idx="1"/>
          </p:nvPr>
        </p:nvSpPr>
        <p:spPr>
          <a:xfrm>
            <a:off x="228600" y="2392363"/>
            <a:ext cx="5029200" cy="3703637"/>
          </a:xfrm>
        </p:spPr>
        <p:txBody>
          <a:bodyPr>
            <a:normAutofit lnSpcReduction="10000"/>
          </a:bodyPr>
          <a:lstStyle/>
          <a:p>
            <a:r>
              <a:rPr lang="it-IT" noProof="0" dirty="0" smtClean="0">
                <a:latin typeface="Arial" charset="0"/>
                <a:cs typeface="Arial" charset="0"/>
              </a:rPr>
              <a:t>Costruisce argomentazioni per un cambiamento</a:t>
            </a:r>
          </a:p>
          <a:p>
            <a:r>
              <a:rPr lang="it-IT" noProof="0" dirty="0" smtClean="0">
                <a:latin typeface="Arial" charset="0"/>
                <a:cs typeface="Arial" charset="0"/>
              </a:rPr>
              <a:t>Aiuta a identificare tendenze stagionali</a:t>
            </a:r>
          </a:p>
          <a:p>
            <a:pPr lvl="1"/>
            <a:r>
              <a:rPr lang="it-IT" noProof="0" dirty="0" smtClean="0">
                <a:latin typeface="Arial" charset="0"/>
                <a:cs typeface="Arial" charset="0"/>
              </a:rPr>
              <a:t>Comportamenti climatici</a:t>
            </a:r>
          </a:p>
          <a:p>
            <a:pPr lvl="1"/>
            <a:r>
              <a:rPr lang="it-IT" noProof="0" dirty="0" smtClean="0">
                <a:latin typeface="Arial" charset="0"/>
                <a:cs typeface="Arial" charset="0"/>
              </a:rPr>
              <a:t>Stagioni turistiche</a:t>
            </a:r>
          </a:p>
          <a:p>
            <a:endParaRPr lang="it-IT" noProof="0" dirty="0" smtClean="0">
              <a:latin typeface="Arial" charset="0"/>
              <a:cs typeface="Arial" charset="0"/>
            </a:endParaRPr>
          </a:p>
          <a:p>
            <a:r>
              <a:rPr lang="it-IT" noProof="0" dirty="0" smtClean="0">
                <a:latin typeface="Arial" charset="0"/>
                <a:cs typeface="Arial" charset="0"/>
              </a:rPr>
              <a:t>Quanto spesso si dovrebbe condurre un’indagine?</a:t>
            </a:r>
          </a:p>
          <a:p>
            <a:pPr lvl="1"/>
            <a:r>
              <a:rPr lang="it-IT" noProof="0" dirty="0" smtClean="0">
                <a:latin typeface="Arial" charset="0"/>
                <a:cs typeface="Arial" charset="0"/>
              </a:rPr>
              <a:t>Non ci sono obblighi, tuttavia</a:t>
            </a:r>
          </a:p>
          <a:p>
            <a:pPr lvl="2"/>
            <a:r>
              <a:rPr lang="it-IT" noProof="0" dirty="0" smtClean="0">
                <a:latin typeface="Arial" charset="0"/>
                <a:cs typeface="Arial" charset="0"/>
              </a:rPr>
              <a:t>Mensilmente – la cosa migliore</a:t>
            </a:r>
          </a:p>
          <a:p>
            <a:pPr lvl="2"/>
            <a:r>
              <a:rPr lang="it-IT" noProof="0" dirty="0" smtClean="0">
                <a:latin typeface="Arial" charset="0"/>
                <a:cs typeface="Arial" charset="0"/>
              </a:rPr>
              <a:t>Ogni due mesi – va bene</a:t>
            </a:r>
          </a:p>
          <a:p>
            <a:pPr lvl="2"/>
            <a:r>
              <a:rPr lang="it-IT" noProof="0" dirty="0" smtClean="0">
                <a:latin typeface="Arial" charset="0"/>
                <a:cs typeface="Arial" charset="0"/>
              </a:rPr>
              <a:t>Una volta a stagione – il minimo</a:t>
            </a:r>
          </a:p>
          <a:p>
            <a:endParaRPr lang="it-IT" noProof="0" dirty="0" smtClean="0">
              <a:latin typeface="Arial" charset="0"/>
              <a:cs typeface="Arial" charset="0"/>
            </a:endParaRPr>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it-IT" smtClean="0"/>
              <a:pPr/>
              <a:t>18</a:t>
            </a:fld>
            <a:endParaRPr lang="it-IT" dirty="0"/>
          </a:p>
        </p:txBody>
      </p:sp>
      <p:sp>
        <p:nvSpPr>
          <p:cNvPr id="44038"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p>
        </p:txBody>
      </p:sp>
      <p:sp>
        <p:nvSpPr>
          <p:cNvPr id="44039" name="Text Placeholder 9"/>
          <p:cNvSpPr>
            <a:spLocks noGrp="1"/>
          </p:cNvSpPr>
          <p:nvPr>
            <p:ph type="body" sz="quarter" idx="12"/>
          </p:nvPr>
        </p:nvSpPr>
        <p:spPr>
          <a:xfrm>
            <a:off x="457200" y="1752600"/>
            <a:ext cx="8153400" cy="533400"/>
          </a:xfrm>
        </p:spPr>
        <p:txBody>
          <a:bodyPr>
            <a:normAutofit fontScale="92500"/>
          </a:bodyPr>
          <a:lstStyle/>
          <a:p>
            <a:r>
              <a:rPr lang="it-IT" noProof="0" dirty="0" smtClean="0">
                <a:latin typeface="Arial" charset="0"/>
                <a:cs typeface="Arial" charset="0"/>
              </a:rPr>
              <a:t>Ripetere indagini nello stesso luogo è ciò che offre risultati migliori</a:t>
            </a:r>
          </a:p>
        </p:txBody>
      </p:sp>
      <p:pic>
        <p:nvPicPr>
          <p:cNvPr id="44040" name="Picture 7" descr="jupiterdivecenter.jpg"/>
          <p:cNvPicPr>
            <a:picLocks noChangeAspect="1"/>
          </p:cNvPicPr>
          <p:nvPr/>
        </p:nvPicPr>
        <p:blipFill>
          <a:blip r:embed="rId3" cstate="print"/>
          <a:srcRect/>
          <a:stretch>
            <a:fillRect/>
          </a:stretch>
        </p:blipFill>
        <p:spPr bwMode="auto">
          <a:xfrm>
            <a:off x="54102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Pianifica la tua immersione</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0762"/>
            <a:ext cx="8305800" cy="731838"/>
          </a:xfrm>
        </p:spPr>
        <p:txBody>
          <a:bodyPr anchor="t"/>
          <a:lstStyle/>
          <a:p>
            <a:pPr>
              <a:defRPr/>
            </a:pPr>
            <a:r>
              <a:rPr lang="it-IT" noProof="0" dirty="0" smtClean="0"/>
              <a:t>Scegliete il vostro sito d’indagine </a:t>
            </a:r>
            <a:endParaRPr lang="it-IT" noProof="0" dirty="0" smtClean="0">
              <a:latin typeface="Arial" charset="0"/>
              <a:cs typeface="Arial" charset="0"/>
            </a:endParaRPr>
          </a:p>
        </p:txBody>
      </p:sp>
      <p:sp>
        <p:nvSpPr>
          <p:cNvPr id="46083" name="Content Placeholder 2"/>
          <p:cNvSpPr>
            <a:spLocks noGrp="1"/>
          </p:cNvSpPr>
          <p:nvPr>
            <p:ph idx="1"/>
          </p:nvPr>
        </p:nvSpPr>
        <p:spPr>
          <a:xfrm>
            <a:off x="685800" y="2286000"/>
            <a:ext cx="4495800" cy="2057400"/>
          </a:xfrm>
        </p:spPr>
        <p:txBody>
          <a:bodyPr/>
          <a:lstStyle/>
          <a:p>
            <a:r>
              <a:rPr lang="it-IT" noProof="0" dirty="0" smtClean="0">
                <a:latin typeface="Arial" charset="0"/>
                <a:cs typeface="Arial" charset="0"/>
              </a:rPr>
              <a:t>Si possa tornarci con regolarità</a:t>
            </a:r>
          </a:p>
          <a:p>
            <a:r>
              <a:rPr lang="it-IT" noProof="0" dirty="0" smtClean="0">
                <a:latin typeface="Arial" charset="0"/>
                <a:cs typeface="Arial" charset="0"/>
              </a:rPr>
              <a:t>Adatto alle capacità e all’esperienza subacquea di tutti i partecipanti</a:t>
            </a:r>
          </a:p>
          <a:p>
            <a:r>
              <a:rPr lang="it-IT" noProof="0" dirty="0" smtClean="0">
                <a:latin typeface="Arial" charset="0"/>
                <a:cs typeface="Arial" charset="0"/>
              </a:rPr>
              <a:t>Fate indagini in laghi d’acqua dolce e fiumi</a:t>
            </a:r>
          </a:p>
          <a:p>
            <a:r>
              <a:rPr lang="it-IT" noProof="0" dirty="0" smtClean="0">
                <a:latin typeface="Arial" charset="0"/>
                <a:cs typeface="Arial" charset="0"/>
              </a:rPr>
              <a:t>È necessario un permesso?</a:t>
            </a:r>
          </a:p>
          <a:p>
            <a:endParaRPr lang="it-IT" noProof="0" dirty="0" smtClean="0">
              <a:latin typeface="Arial" charset="0"/>
              <a:cs typeface="Arial" charset="0"/>
            </a:endParaRPr>
          </a:p>
          <a:p>
            <a:endParaRPr lang="it-IT" noProof="0" dirty="0" smtClean="0">
              <a:latin typeface="Arial" charset="0"/>
              <a:cs typeface="Arial" charset="0"/>
            </a:endParaRPr>
          </a:p>
        </p:txBody>
      </p:sp>
      <p:sp>
        <p:nvSpPr>
          <p:cNvPr id="46084" name="Text Placeholder 14"/>
          <p:cNvSpPr>
            <a:spLocks noGrp="1"/>
          </p:cNvSpPr>
          <p:nvPr>
            <p:ph type="body" sz="quarter" idx="12"/>
          </p:nvPr>
        </p:nvSpPr>
        <p:spPr>
          <a:xfrm>
            <a:off x="457200" y="1676400"/>
            <a:ext cx="8153400" cy="685800"/>
          </a:xfrm>
        </p:spPr>
        <p:txBody>
          <a:bodyPr>
            <a:normAutofit lnSpcReduction="10000"/>
          </a:bodyPr>
          <a:lstStyle/>
          <a:p>
            <a:r>
              <a:rPr lang="it-IT" noProof="0" dirty="0" smtClean="0">
                <a:latin typeface="Arial" charset="0"/>
                <a:cs typeface="Arial" charset="0"/>
              </a:rPr>
              <a:t>Per scegliere il vostro sito di rilevamento fate queste considerazioni: </a:t>
            </a:r>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it-IT" smtClean="0"/>
              <a:pPr/>
              <a:t>19</a:t>
            </a:fld>
            <a:endParaRPr lang="it-IT" dirty="0"/>
          </a:p>
        </p:txBody>
      </p:sp>
      <p:sp>
        <p:nvSpPr>
          <p:cNvPr id="46087"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24584" name="Text Placeholder 11"/>
          <p:cNvSpPr txBox="1">
            <a:spLocks/>
          </p:cNvSpPr>
          <p:nvPr/>
        </p:nvSpPr>
        <p:spPr bwMode="auto">
          <a:xfrm>
            <a:off x="304800" y="4419600"/>
            <a:ext cx="4343400" cy="1752600"/>
          </a:xfrm>
          <a:prstGeom prst="rect">
            <a:avLst/>
          </a:prstGeom>
          <a:noFill/>
          <a:ln w="9525">
            <a:noFill/>
            <a:miter lim="800000"/>
            <a:headEnd/>
            <a:tailEnd/>
          </a:ln>
        </p:spPr>
        <p:txBody>
          <a:bodyPr/>
          <a:lstStyle/>
          <a:p>
            <a:pPr algn="ctr">
              <a:spcBef>
                <a:spcPct val="20000"/>
              </a:spcBef>
              <a:buSzPct val="75000"/>
              <a:defRPr/>
            </a:pPr>
            <a:r>
              <a:rPr lang="it-IT" sz="2200" b="1" dirty="0" smtClean="0">
                <a:solidFill>
                  <a:schemeClr val="accent2">
                    <a:lumMod val="75000"/>
                  </a:schemeClr>
                </a:solidFill>
              </a:rPr>
              <a:t>Cleanup subacqueo o terrestre?</a:t>
            </a:r>
          </a:p>
          <a:p>
            <a:pPr algn="ctr">
              <a:spcBef>
                <a:spcPct val="20000"/>
              </a:spcBef>
              <a:buSzPct val="75000"/>
              <a:defRPr/>
            </a:pPr>
            <a:r>
              <a:rPr lang="it-IT" b="1" dirty="0" smtClean="0">
                <a:solidFill>
                  <a:schemeClr val="accent2">
                    <a:lumMod val="75000"/>
                  </a:schemeClr>
                </a:solidFill>
              </a:rPr>
              <a:t> Riportate solo i rifiuti marini trovati sott’acqua dai subacquei attraverso il </a:t>
            </a:r>
            <a:br>
              <a:rPr lang="it-IT" b="1" dirty="0" smtClean="0">
                <a:solidFill>
                  <a:schemeClr val="accent2">
                    <a:lumMod val="75000"/>
                  </a:schemeClr>
                </a:solidFill>
              </a:rPr>
            </a:br>
            <a:r>
              <a:rPr lang="it-IT" b="1" dirty="0" smtClean="0">
                <a:solidFill>
                  <a:schemeClr val="accent2">
                    <a:lumMod val="75000"/>
                  </a:schemeClr>
                </a:solidFill>
              </a:rPr>
              <a:t>Dive Against Debris® </a:t>
            </a:r>
            <a:endParaRPr lang="it-IT" b="1" dirty="0">
              <a:solidFill>
                <a:schemeClr val="accent2">
                  <a:lumMod val="75000"/>
                </a:schemeClr>
              </a:solidFill>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Pianifica la tua immersione</a:t>
            </a:r>
            <a:endParaRPr lang="it-IT" sz="1600" b="1" i="1" dirty="0">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t-IT" noProof="0" dirty="0" smtClean="0"/>
              <a:t>Parleremo di . . .</a:t>
            </a:r>
            <a:endParaRPr lang="it-IT" noProof="0" dirty="0"/>
          </a:p>
        </p:txBody>
      </p:sp>
      <p:sp>
        <p:nvSpPr>
          <p:cNvPr id="11267" name="Content Placeholder 2"/>
          <p:cNvSpPr>
            <a:spLocks noGrp="1"/>
          </p:cNvSpPr>
          <p:nvPr>
            <p:ph idx="1"/>
          </p:nvPr>
        </p:nvSpPr>
        <p:spPr>
          <a:xfrm>
            <a:off x="685800" y="3048000"/>
            <a:ext cx="4800600" cy="2819400"/>
          </a:xfrm>
        </p:spPr>
        <p:txBody>
          <a:bodyPr>
            <a:normAutofit/>
          </a:bodyPr>
          <a:lstStyle/>
          <a:p>
            <a:r>
              <a:rPr lang="it-IT" noProof="0" dirty="0" smtClean="0">
                <a:latin typeface="Arial" charset="0"/>
                <a:cs typeface="Arial" charset="0"/>
              </a:rPr>
              <a:t>Il danno fatto</a:t>
            </a:r>
          </a:p>
          <a:p>
            <a:r>
              <a:rPr lang="it-IT" noProof="0" dirty="0" smtClean="0"/>
              <a:t>Cosa accidenti sono i rifiuti marini?</a:t>
            </a:r>
            <a:endParaRPr lang="it-IT" noProof="0" dirty="0" smtClean="0">
              <a:latin typeface="Arial" charset="0"/>
              <a:cs typeface="Arial" charset="0"/>
            </a:endParaRPr>
          </a:p>
          <a:p>
            <a:r>
              <a:rPr lang="it-IT" noProof="0" dirty="0" smtClean="0">
                <a:latin typeface="Arial" charset="0"/>
                <a:cs typeface="Arial" charset="0"/>
              </a:rPr>
              <a:t>Da dove arrivano?</a:t>
            </a:r>
          </a:p>
          <a:p>
            <a:r>
              <a:rPr lang="it-IT" noProof="0" dirty="0" smtClean="0">
                <a:latin typeface="Arial" charset="0"/>
                <a:cs typeface="Arial" charset="0"/>
              </a:rPr>
              <a:t>Possiamo fermare lo scempio?</a:t>
            </a:r>
          </a:p>
          <a:p>
            <a:r>
              <a:rPr lang="it-IT" noProof="0" dirty="0" smtClean="0">
                <a:latin typeface="Arial" charset="0"/>
                <a:cs typeface="Arial" charset="0"/>
              </a:rPr>
              <a:t>Dive Against Debris® – immergersi per un cambiamento</a:t>
            </a:r>
          </a:p>
          <a:p>
            <a:r>
              <a:rPr lang="it-IT" noProof="0" dirty="0" smtClean="0"/>
              <a:t>Realizzato appositamente per i subacquei</a:t>
            </a:r>
            <a:endParaRPr lang="it-IT" noProof="0" dirty="0" smtClean="0">
              <a:latin typeface="Arial" charset="0"/>
              <a:cs typeface="Arial" charset="0"/>
            </a:endParaRPr>
          </a:p>
        </p:txBody>
      </p:sp>
      <p:sp>
        <p:nvSpPr>
          <p:cNvPr id="11268" name="Text Placeholder 28"/>
          <p:cNvSpPr>
            <a:spLocks noGrp="1"/>
          </p:cNvSpPr>
          <p:nvPr>
            <p:ph type="body" sz="quarter" idx="12"/>
          </p:nvPr>
        </p:nvSpPr>
        <p:spPr>
          <a:xfrm>
            <a:off x="457200" y="1951038"/>
            <a:ext cx="8153400" cy="685800"/>
          </a:xfrm>
        </p:spPr>
        <p:txBody>
          <a:bodyPr>
            <a:normAutofit/>
          </a:bodyPr>
          <a:lstStyle/>
          <a:p>
            <a:r>
              <a:rPr lang="it-IT" noProof="0" dirty="0" smtClean="0">
                <a:latin typeface="Arial" charset="0"/>
                <a:cs typeface="Arial" charset="0"/>
              </a:rPr>
              <a:t>SEZIONE 1: Il sudicio problema dei rifiuti marini</a:t>
            </a:r>
          </a:p>
        </p:txBody>
      </p:sp>
      <p:sp>
        <p:nvSpPr>
          <p:cNvPr id="1126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it-IT" smtClean="0"/>
              <a:pPr/>
              <a:t>2</a:t>
            </a:fld>
            <a:endParaRPr lang="it-IT" dirty="0"/>
          </a:p>
        </p:txBody>
      </p:sp>
      <p:sp>
        <p:nvSpPr>
          <p:cNvPr id="11271" name="Text Placeholder 19"/>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Benvenuti</a:t>
            </a: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273" name="TextBox 27">
            <a:hlinkClick r:id="rId3" action="ppaction://hlinksldjump"/>
          </p:cNvPr>
          <p:cNvSpPr txBox="1">
            <a:spLocks noChangeArrowheads="1"/>
          </p:cNvSpPr>
          <p:nvPr/>
        </p:nvSpPr>
        <p:spPr bwMode="auto">
          <a:xfrm>
            <a:off x="6324600" y="4927600"/>
            <a:ext cx="2133600" cy="646113"/>
          </a:xfrm>
          <a:prstGeom prst="rect">
            <a:avLst/>
          </a:prstGeom>
          <a:noFill/>
          <a:ln w="9525">
            <a:noFill/>
            <a:miter lim="800000"/>
            <a:headEnd/>
            <a:tailEnd/>
          </a:ln>
        </p:spPr>
        <p:txBody>
          <a:bodyPr anchor="ctr">
            <a:spAutoFit/>
          </a:bodyPr>
          <a:lstStyle/>
          <a:p>
            <a:pPr algn="ctr" eaLnBrk="1" hangingPunct="1"/>
            <a:r>
              <a:rPr lang="it-IT" b="1" dirty="0" smtClean="0">
                <a:solidFill>
                  <a:schemeClr val="tx2"/>
                </a:solidFill>
              </a:rPr>
              <a:t>SEZIONE 1</a:t>
            </a:r>
          </a:p>
          <a:p>
            <a:pPr algn="ctr" eaLnBrk="1" hangingPunct="1"/>
            <a:r>
              <a:rPr lang="it-IT" b="1" dirty="0" smtClean="0">
                <a:solidFill>
                  <a:schemeClr val="tx2"/>
                </a:solidFill>
              </a:rPr>
              <a:t>I rifiuti marini</a:t>
            </a:r>
            <a:endParaRPr lang="it-IT" b="1" dirty="0">
              <a:solidFill>
                <a:schemeClr val="tx2"/>
              </a:solidFill>
            </a:endParaRP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Il problema dei rifiuti marini e come i subacquei possano aiutare a risolverlo</a:t>
            </a:r>
            <a:endParaRPr lang="it-IT" b="1" dirty="0">
              <a:solidFill>
                <a:srgbClr val="37609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55638"/>
          </a:xfrm>
        </p:spPr>
        <p:txBody>
          <a:bodyPr anchor="t"/>
          <a:lstStyle/>
          <a:p>
            <a:pPr>
              <a:defRPr/>
            </a:pPr>
            <a:r>
              <a:rPr lang="it-IT" noProof="0" dirty="0" smtClean="0">
                <a:effectLst/>
              </a:rPr>
              <a:t>Profili delle immersioni di rilevamento</a:t>
            </a:r>
            <a:endParaRPr lang="it-IT" noProof="0" dirty="0" smtClean="0">
              <a:latin typeface="Arial" charset="0"/>
              <a:cs typeface="Arial" charset="0"/>
            </a:endParaRPr>
          </a:p>
        </p:txBody>
      </p:sp>
      <p:sp>
        <p:nvSpPr>
          <p:cNvPr id="48131" name="Content Placeholder 2"/>
          <p:cNvSpPr>
            <a:spLocks noGrp="1"/>
          </p:cNvSpPr>
          <p:nvPr>
            <p:ph idx="1"/>
          </p:nvPr>
        </p:nvSpPr>
        <p:spPr>
          <a:xfrm>
            <a:off x="685800" y="2239963"/>
            <a:ext cx="4648200" cy="3459162"/>
          </a:xfrm>
        </p:spPr>
        <p:txBody>
          <a:bodyPr>
            <a:normAutofit fontScale="85000" lnSpcReduction="10000"/>
          </a:bodyPr>
          <a:lstStyle/>
          <a:p>
            <a:r>
              <a:rPr lang="it-IT" noProof="0" dirty="0" smtClean="0">
                <a:latin typeface="Arial" charset="0"/>
                <a:cs typeface="Arial" charset="0"/>
              </a:rPr>
              <a:t>La considerazione principale è la sicurezza</a:t>
            </a:r>
          </a:p>
          <a:p>
            <a:r>
              <a:rPr lang="it-IT" noProof="0" dirty="0" smtClean="0">
                <a:latin typeface="Arial" charset="0"/>
                <a:cs typeface="Arial" charset="0"/>
              </a:rPr>
              <a:t>Tempo di fondo e profondità</a:t>
            </a:r>
          </a:p>
          <a:p>
            <a:pPr lvl="1"/>
            <a:r>
              <a:rPr lang="it-IT" noProof="0" dirty="0" smtClean="0">
                <a:latin typeface="Arial" charset="0"/>
                <a:cs typeface="Arial" charset="0"/>
              </a:rPr>
              <a:t>Stabilite profili sicuri</a:t>
            </a:r>
          </a:p>
          <a:p>
            <a:r>
              <a:rPr lang="it-IT" noProof="0" dirty="0" smtClean="0">
                <a:latin typeface="Arial" charset="0"/>
                <a:cs typeface="Arial" charset="0"/>
              </a:rPr>
              <a:t>Assetto</a:t>
            </a:r>
          </a:p>
          <a:p>
            <a:pPr lvl="1"/>
            <a:r>
              <a:rPr lang="it-IT" noProof="0" dirty="0" smtClean="0">
                <a:latin typeface="Arial" charset="0"/>
                <a:cs typeface="Arial" charset="0"/>
              </a:rPr>
              <a:t>Zavorra adeguata</a:t>
            </a:r>
          </a:p>
          <a:p>
            <a:pPr lvl="1"/>
            <a:r>
              <a:rPr lang="it-IT" noProof="0" dirty="0" smtClean="0">
                <a:latin typeface="Arial" charset="0"/>
                <a:cs typeface="Arial" charset="0"/>
              </a:rPr>
              <a:t>Attrezzatura idrodinamica e ben fissata</a:t>
            </a:r>
          </a:p>
          <a:p>
            <a:r>
              <a:rPr lang="it-IT" noProof="0" dirty="0" smtClean="0">
                <a:latin typeface="Arial" charset="0"/>
                <a:cs typeface="Arial" charset="0"/>
              </a:rPr>
              <a:t>Area di rilevamento</a:t>
            </a:r>
          </a:p>
          <a:p>
            <a:pPr lvl="1"/>
            <a:r>
              <a:rPr lang="it-IT" noProof="0" dirty="0" smtClean="0">
                <a:latin typeface="Arial" charset="0"/>
                <a:cs typeface="Arial" charset="0"/>
              </a:rPr>
              <a:t>Non stabilite un’area</a:t>
            </a:r>
          </a:p>
          <a:p>
            <a:pPr lvl="1"/>
            <a:r>
              <a:rPr lang="it-IT" noProof="0" dirty="0" smtClean="0">
                <a:latin typeface="Arial" charset="0"/>
                <a:cs typeface="Arial" charset="0"/>
              </a:rPr>
              <a:t>Cercate di coprire la stessa area ogni volta che eseguite un rilevamento nella stessa zona</a:t>
            </a:r>
          </a:p>
          <a:p>
            <a:r>
              <a:rPr lang="it-IT" noProof="0" dirty="0" smtClean="0">
                <a:latin typeface="Arial" charset="0"/>
                <a:cs typeface="Arial" charset="0"/>
              </a:rPr>
              <a:t>Numero dei partecipanti</a:t>
            </a:r>
          </a:p>
          <a:p>
            <a:r>
              <a:rPr lang="it-IT" noProof="0" dirty="0" smtClean="0">
                <a:latin typeface="Arial" charset="0"/>
                <a:cs typeface="Arial" charset="0"/>
              </a:rPr>
              <a:t>Strategie di coppia</a:t>
            </a:r>
          </a:p>
          <a:p>
            <a:endParaRPr lang="it-IT" noProof="0" dirty="0" smtClean="0">
              <a:latin typeface="Arial" charset="0"/>
              <a:cs typeface="Arial" charset="0"/>
            </a:endParaRPr>
          </a:p>
        </p:txBody>
      </p:sp>
      <p:sp>
        <p:nvSpPr>
          <p:cNvPr id="48132" name="Text Placeholder 14"/>
          <p:cNvSpPr>
            <a:spLocks noGrp="1"/>
          </p:cNvSpPr>
          <p:nvPr>
            <p:ph type="body" sz="quarter" idx="12"/>
          </p:nvPr>
        </p:nvSpPr>
        <p:spPr>
          <a:xfrm>
            <a:off x="457200" y="1676400"/>
            <a:ext cx="8153400" cy="457200"/>
          </a:xfrm>
        </p:spPr>
        <p:txBody>
          <a:bodyPr>
            <a:normAutofit/>
          </a:bodyPr>
          <a:lstStyle/>
          <a:p>
            <a:r>
              <a:rPr lang="it-IT" noProof="0" dirty="0" smtClean="0">
                <a:latin typeface="Arial" charset="0"/>
                <a:cs typeface="Arial" charset="0"/>
              </a:rPr>
              <a:t>Considerate i livelli d’esperienza di tutti i subacquei</a:t>
            </a:r>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it-IT" smtClean="0"/>
              <a:pPr/>
              <a:t>20</a:t>
            </a:fld>
            <a:endParaRPr lang="it-IT" dirty="0"/>
          </a:p>
        </p:txBody>
      </p:sp>
      <p:sp>
        <p:nvSpPr>
          <p:cNvPr id="48135"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Pianifica la tua immersione</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pPr>
              <a:defRPr/>
            </a:pPr>
            <a:r>
              <a:rPr lang="it-IT" noProof="0" dirty="0" smtClean="0"/>
              <a:t>Immergetevi secondo il piano</a:t>
            </a:r>
            <a:endParaRPr lang="it-IT" noProof="0" dirty="0"/>
          </a:p>
        </p:txBody>
      </p:sp>
      <p:sp>
        <p:nvSpPr>
          <p:cNvPr id="50179" name="Content Placeholder 2"/>
          <p:cNvSpPr>
            <a:spLocks noGrp="1"/>
          </p:cNvSpPr>
          <p:nvPr>
            <p:ph idx="1"/>
          </p:nvPr>
        </p:nvSpPr>
        <p:spPr>
          <a:xfrm>
            <a:off x="685800" y="2544763"/>
            <a:ext cx="4191000" cy="3429000"/>
          </a:xfrm>
        </p:spPr>
        <p:txBody>
          <a:bodyPr>
            <a:normAutofit lnSpcReduction="10000"/>
          </a:bodyPr>
          <a:lstStyle/>
          <a:p>
            <a:r>
              <a:rPr lang="it-IT" noProof="0" dirty="0" smtClean="0">
                <a:latin typeface="Arial" charset="0"/>
                <a:ea typeface="Calibri" pitchFamily="34" charset="0"/>
                <a:cs typeface="Times New Roman" pitchFamily="18" charset="0"/>
              </a:rPr>
              <a:t>Lavorate in coppia</a:t>
            </a:r>
          </a:p>
          <a:p>
            <a:r>
              <a:rPr lang="it-IT" noProof="0" dirty="0" smtClean="0">
                <a:latin typeface="Arial" charset="0"/>
                <a:ea typeface="Calibri" pitchFamily="34" charset="0"/>
                <a:cs typeface="Times New Roman" pitchFamily="18" charset="0"/>
              </a:rPr>
              <a:t>Non usate il </a:t>
            </a:r>
            <a:r>
              <a:rPr lang="it-IT" noProof="0" dirty="0" err="1" smtClean="0">
                <a:latin typeface="Arial" charset="0"/>
                <a:ea typeface="Calibri" pitchFamily="34" charset="0"/>
                <a:cs typeface="Times New Roman" pitchFamily="18" charset="0"/>
              </a:rPr>
              <a:t>GAV</a:t>
            </a:r>
            <a:r>
              <a:rPr lang="it-IT" noProof="0" dirty="0" smtClean="0">
                <a:latin typeface="Arial" charset="0"/>
                <a:ea typeface="Calibri" pitchFamily="34" charset="0"/>
                <a:cs typeface="Times New Roman" pitchFamily="18" charset="0"/>
              </a:rPr>
              <a:t> come pallone da sollevamento</a:t>
            </a:r>
          </a:p>
          <a:p>
            <a:r>
              <a:rPr lang="it-IT" noProof="0" dirty="0" smtClean="0">
                <a:latin typeface="Arial" charset="0"/>
                <a:ea typeface="Calibri" pitchFamily="34" charset="0"/>
                <a:cs typeface="Times New Roman" pitchFamily="18" charset="0"/>
              </a:rPr>
              <a:t>Non riempite eccessivamente il retino</a:t>
            </a:r>
          </a:p>
          <a:p>
            <a:r>
              <a:rPr lang="it-IT" noProof="0" dirty="0" smtClean="0"/>
              <a:t>Oggetti che pesano più di 4 kg/7 libbre devono essere rimossi da sub addestrati all’uso di palloni da sollevamento</a:t>
            </a:r>
          </a:p>
          <a:p>
            <a:r>
              <a:rPr lang="it-IT" noProof="0" dirty="0" smtClean="0">
                <a:latin typeface="Arial" charset="0"/>
                <a:ea typeface="Calibri" pitchFamily="34" charset="0"/>
                <a:cs typeface="Times New Roman" pitchFamily="18" charset="0"/>
              </a:rPr>
              <a:t>Non usate palloni da sollevamento senza addestramento/esperienza.</a:t>
            </a:r>
          </a:p>
        </p:txBody>
      </p:sp>
      <p:sp>
        <p:nvSpPr>
          <p:cNvPr id="50180" name="Text Placeholder 14"/>
          <p:cNvSpPr>
            <a:spLocks noGrp="1"/>
          </p:cNvSpPr>
          <p:nvPr>
            <p:ph type="body" sz="quarter" idx="12"/>
          </p:nvPr>
        </p:nvSpPr>
        <p:spPr>
          <a:xfrm>
            <a:off x="457200" y="1676400"/>
            <a:ext cx="8153400" cy="685800"/>
          </a:xfrm>
        </p:spPr>
        <p:txBody>
          <a:bodyPr>
            <a:normAutofit fontScale="85000" lnSpcReduction="10000"/>
          </a:bodyPr>
          <a:lstStyle/>
          <a:p>
            <a:r>
              <a:rPr lang="it-IT" noProof="0" dirty="0" smtClean="0">
                <a:latin typeface="Arial" charset="0"/>
                <a:ea typeface="Calibri" pitchFamily="34" charset="0"/>
                <a:cs typeface="Times New Roman" pitchFamily="18" charset="0"/>
              </a:rPr>
              <a:t>Durante l’immersione raccogliete i rifiuti subacquei che trovate – a terra smistate, catalogate e riportate solo ciò che avete rimosso dal fondale</a:t>
            </a:r>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it-IT" smtClean="0"/>
              <a:pPr/>
              <a:t>21</a:t>
            </a:fld>
            <a:endParaRPr lang="it-IT" dirty="0"/>
          </a:p>
        </p:txBody>
      </p:sp>
      <p:sp>
        <p:nvSpPr>
          <p:cNvPr id="50183"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Immergiti secondo il piano</a:t>
            </a:r>
          </a:p>
          <a:p>
            <a:pPr>
              <a:spcBef>
                <a:spcPct val="20000"/>
              </a:spcBef>
              <a:buSzPct val="75000"/>
              <a:buFont typeface="Wingdings" pitchFamily="2" charset="2"/>
              <a:buNone/>
            </a:pPr>
            <a:endParaRPr lang="it-IT" sz="2000" b="1" dirty="0">
              <a:solidFill>
                <a:srgbClr val="376092"/>
              </a:solidFill>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pPr>
              <a:defRPr/>
            </a:pPr>
            <a:r>
              <a:rPr lang="it-IT" noProof="0" dirty="0" smtClean="0">
                <a:effectLst/>
              </a:rPr>
              <a:t>Attrezzatura </a:t>
            </a:r>
            <a:endParaRPr lang="it-IT" noProof="0" dirty="0"/>
          </a:p>
        </p:txBody>
      </p:sp>
      <p:sp>
        <p:nvSpPr>
          <p:cNvPr id="52227" name="Content Placeholder 2"/>
          <p:cNvSpPr>
            <a:spLocks noGrp="1"/>
          </p:cNvSpPr>
          <p:nvPr>
            <p:ph idx="1"/>
          </p:nvPr>
        </p:nvSpPr>
        <p:spPr>
          <a:xfrm>
            <a:off x="685800" y="2239963"/>
            <a:ext cx="3962400" cy="3459162"/>
          </a:xfrm>
        </p:spPr>
        <p:txBody>
          <a:bodyPr/>
          <a:lstStyle/>
          <a:p>
            <a:r>
              <a:rPr lang="it-IT" noProof="0" dirty="0" smtClean="0">
                <a:latin typeface="Arial" charset="0"/>
                <a:cs typeface="Arial" charset="0"/>
              </a:rPr>
              <a:t>Obbligatoria:</a:t>
            </a:r>
          </a:p>
          <a:p>
            <a:pPr lvl="1"/>
            <a:r>
              <a:rPr lang="it-IT" noProof="0" dirty="0" smtClean="0">
                <a:latin typeface="Arial" charset="0"/>
                <a:cs typeface="Arial" charset="0"/>
              </a:rPr>
              <a:t>Retini</a:t>
            </a:r>
          </a:p>
          <a:p>
            <a:pPr lvl="1"/>
            <a:r>
              <a:rPr lang="it-IT" noProof="0" dirty="0" smtClean="0">
                <a:latin typeface="Arial" charset="0"/>
                <a:cs typeface="Arial" charset="0"/>
              </a:rPr>
              <a:t>Attrezzo/coltello subacqueo</a:t>
            </a:r>
          </a:p>
          <a:p>
            <a:pPr lvl="1"/>
            <a:r>
              <a:rPr lang="it-IT" noProof="0" dirty="0" smtClean="0">
                <a:latin typeface="Arial" charset="0"/>
                <a:cs typeface="Arial" charset="0"/>
              </a:rPr>
              <a:t>Guanti</a:t>
            </a:r>
          </a:p>
        </p:txBody>
      </p:sp>
      <p:sp>
        <p:nvSpPr>
          <p:cNvPr id="52228" name="Text Placeholder 14"/>
          <p:cNvSpPr>
            <a:spLocks noGrp="1"/>
          </p:cNvSpPr>
          <p:nvPr>
            <p:ph type="body" sz="quarter" idx="12"/>
          </p:nvPr>
        </p:nvSpPr>
        <p:spPr>
          <a:xfrm>
            <a:off x="457200" y="1676400"/>
            <a:ext cx="8153400" cy="685800"/>
          </a:xfrm>
        </p:spPr>
        <p:txBody>
          <a:bodyPr>
            <a:normAutofit lnSpcReduction="10000"/>
          </a:bodyPr>
          <a:lstStyle/>
          <a:p>
            <a:r>
              <a:rPr lang="it-IT" noProof="0" dirty="0"/>
              <a:t>La giusta attrezzatura aiuterà a rendere la </a:t>
            </a:r>
            <a:r>
              <a:rPr lang="it-IT" noProof="0" dirty="0" smtClean="0"/>
              <a:t>vostra immersione </a:t>
            </a:r>
            <a:r>
              <a:rPr lang="it-IT" noProof="0" dirty="0"/>
              <a:t>sicura e divertente. </a:t>
            </a:r>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it-IT" smtClean="0"/>
              <a:pPr/>
              <a:t>22</a:t>
            </a:fld>
            <a:endParaRPr lang="it-IT" dirty="0"/>
          </a:p>
        </p:txBody>
      </p:sp>
      <p:sp>
        <p:nvSpPr>
          <p:cNvPr id="52231"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52232" name="Content Placeholder 2"/>
          <p:cNvSpPr txBox="1">
            <a:spLocks/>
          </p:cNvSpPr>
          <p:nvPr/>
        </p:nvSpPr>
        <p:spPr bwMode="auto">
          <a:xfrm>
            <a:off x="4419600" y="2316163"/>
            <a:ext cx="3962400" cy="3459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t-IT" b="1" dirty="0" smtClean="0">
                <a:solidFill>
                  <a:srgbClr val="376092"/>
                </a:solidFill>
              </a:rPr>
              <a:t>Raccomandata:</a:t>
            </a:r>
          </a:p>
          <a:p>
            <a:pPr marL="800100" lvl="1" indent="-342900">
              <a:spcBef>
                <a:spcPct val="20000"/>
              </a:spcBef>
              <a:buSzPct val="75000"/>
              <a:buFont typeface="Wingdings" pitchFamily="2" charset="2"/>
              <a:buChar char="l"/>
            </a:pPr>
            <a:r>
              <a:rPr lang="it-IT" b="1" dirty="0" smtClean="0">
                <a:solidFill>
                  <a:srgbClr val="376092"/>
                </a:solidFill>
              </a:rPr>
              <a:t>Forbici</a:t>
            </a:r>
          </a:p>
          <a:p>
            <a:pPr marL="800100" lvl="1" indent="-342900">
              <a:spcBef>
                <a:spcPct val="20000"/>
              </a:spcBef>
              <a:buSzPct val="75000"/>
              <a:buFont typeface="Wingdings" pitchFamily="2" charset="2"/>
              <a:buChar char="l"/>
            </a:pPr>
            <a:r>
              <a:rPr lang="it-IT" b="1" dirty="0" smtClean="0">
                <a:solidFill>
                  <a:srgbClr val="376092"/>
                </a:solidFill>
              </a:rPr>
              <a:t>GPS</a:t>
            </a:r>
          </a:p>
          <a:p>
            <a:pPr marL="800100" lvl="1" indent="-342900">
              <a:spcBef>
                <a:spcPct val="20000"/>
              </a:spcBef>
              <a:buSzPct val="75000"/>
              <a:buFont typeface="Wingdings" pitchFamily="2" charset="2"/>
              <a:buChar char="l"/>
            </a:pPr>
            <a:r>
              <a:rPr lang="it-IT" b="1" dirty="0" smtClean="0">
                <a:solidFill>
                  <a:srgbClr val="376092"/>
                </a:solidFill>
              </a:rPr>
              <a:t>Bilance</a:t>
            </a:r>
          </a:p>
          <a:p>
            <a:pPr marL="800100" lvl="1" indent="-342900">
              <a:spcBef>
                <a:spcPct val="20000"/>
              </a:spcBef>
              <a:buSzPct val="75000"/>
              <a:buFont typeface="Wingdings" pitchFamily="2" charset="2"/>
              <a:buChar char="l"/>
            </a:pPr>
            <a:r>
              <a:rPr lang="it-IT" b="1" dirty="0" smtClean="0">
                <a:solidFill>
                  <a:srgbClr val="376092"/>
                </a:solidFill>
              </a:rPr>
              <a:t>Fotocamera subacquea</a:t>
            </a:r>
          </a:p>
          <a:p>
            <a:pPr marL="800100" lvl="1" indent="-342900">
              <a:spcBef>
                <a:spcPct val="20000"/>
              </a:spcBef>
              <a:buSzPct val="75000"/>
              <a:buFont typeface="Wingdings" pitchFamily="2" charset="2"/>
              <a:buChar char="l"/>
            </a:pPr>
            <a:r>
              <a:rPr lang="it-IT" b="1" dirty="0" smtClean="0">
                <a:solidFill>
                  <a:srgbClr val="376092"/>
                </a:solidFill>
              </a:rPr>
              <a:t>Contenitore per oggetti taglienti</a:t>
            </a:r>
          </a:p>
          <a:p>
            <a:pPr marL="800100" lvl="1" indent="-342900">
              <a:spcBef>
                <a:spcPct val="20000"/>
              </a:spcBef>
              <a:buSzPct val="75000"/>
              <a:buFont typeface="Wingdings" pitchFamily="2" charset="2"/>
              <a:buChar char="l"/>
            </a:pPr>
            <a:r>
              <a:rPr lang="it-IT" b="1" dirty="0" smtClean="0">
                <a:solidFill>
                  <a:srgbClr val="376092"/>
                </a:solidFill>
              </a:rPr>
              <a:t>Una lavagnetta pulita con matita</a:t>
            </a:r>
            <a:endParaRPr lang="it-IT" b="1" dirty="0">
              <a:solidFill>
                <a:srgbClr val="376092"/>
              </a:solidFill>
            </a:endParaRP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Immergiti secondo il piano</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639762"/>
          </a:xfrm>
        </p:spPr>
        <p:txBody>
          <a:bodyPr anchor="t"/>
          <a:lstStyle/>
          <a:p>
            <a:pPr>
              <a:defRPr/>
            </a:pPr>
            <a:r>
              <a:rPr lang="it-IT" noProof="0" dirty="0" smtClean="0"/>
              <a:t>Oggetti galleggianti</a:t>
            </a:r>
            <a:endParaRPr lang="it-IT" noProof="0" dirty="0"/>
          </a:p>
        </p:txBody>
      </p:sp>
      <p:sp>
        <p:nvSpPr>
          <p:cNvPr id="54275" name="Content Placeholder 2"/>
          <p:cNvSpPr>
            <a:spLocks noGrp="1"/>
          </p:cNvSpPr>
          <p:nvPr>
            <p:ph idx="1"/>
          </p:nvPr>
        </p:nvSpPr>
        <p:spPr>
          <a:xfrm>
            <a:off x="685800" y="2484438"/>
            <a:ext cx="3886200" cy="3154362"/>
          </a:xfrm>
        </p:spPr>
        <p:txBody>
          <a:bodyPr>
            <a:normAutofit/>
          </a:bodyPr>
          <a:lstStyle/>
          <a:p>
            <a:r>
              <a:rPr lang="it-IT" noProof="0" dirty="0" smtClean="0">
                <a:latin typeface="Arial" charset="0"/>
                <a:cs typeface="Arial" charset="0"/>
              </a:rPr>
              <a:t>Mantenete</a:t>
            </a:r>
          </a:p>
          <a:p>
            <a:pPr lvl="1"/>
            <a:r>
              <a:rPr lang="it-IT" noProof="0" dirty="0" smtClean="0">
                <a:latin typeface="Arial" charset="0"/>
                <a:cs typeface="Arial" charset="0"/>
              </a:rPr>
              <a:t>attrezzatura</a:t>
            </a:r>
          </a:p>
          <a:p>
            <a:pPr lvl="1"/>
            <a:r>
              <a:rPr lang="it-IT" noProof="0" dirty="0" smtClean="0">
                <a:latin typeface="Arial" charset="0"/>
                <a:cs typeface="Arial" charset="0"/>
              </a:rPr>
              <a:t>corpo</a:t>
            </a:r>
          </a:p>
          <a:p>
            <a:pPr lvl="1"/>
            <a:r>
              <a:rPr lang="it-IT" noProof="0" dirty="0" smtClean="0">
                <a:latin typeface="Arial" charset="0"/>
                <a:cs typeface="Arial" charset="0"/>
              </a:rPr>
              <a:t>e pinne distanti dal fondale.</a:t>
            </a:r>
          </a:p>
          <a:p>
            <a:endParaRPr lang="it-IT" noProof="0" dirty="0" smtClean="0">
              <a:latin typeface="Arial" charset="0"/>
              <a:cs typeface="Arial" charset="0"/>
            </a:endParaRPr>
          </a:p>
          <a:p>
            <a:r>
              <a:rPr lang="it-IT" noProof="0" dirty="0" smtClean="0">
                <a:latin typeface="Arial" charset="0"/>
                <a:cs typeface="Arial" charset="0"/>
              </a:rPr>
              <a:t>Durante l’immersione, siate sempre consci della posizione del vostro corpo</a:t>
            </a:r>
          </a:p>
          <a:p>
            <a:endParaRPr lang="it-IT" noProof="0" dirty="0" smtClean="0">
              <a:latin typeface="Arial" charset="0"/>
              <a:cs typeface="Arial" charset="0"/>
            </a:endParaRPr>
          </a:p>
          <a:p>
            <a:pPr lvl="1"/>
            <a:endParaRPr lang="it-IT" noProof="0" dirty="0" smtClean="0">
              <a:latin typeface="Arial" charset="0"/>
              <a:cs typeface="Arial" charset="0"/>
            </a:endParaRPr>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it-IT" noProof="0" dirty="0" smtClean="0">
                <a:latin typeface="Arial" charset="0"/>
                <a:cs typeface="Arial" charset="0"/>
              </a:rPr>
              <a:t>Prestate attenzione all’inclinazione (trim) ed all’assetto</a:t>
            </a:r>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it-IT" smtClean="0"/>
              <a:pPr/>
              <a:t>23</a:t>
            </a:fld>
            <a:endParaRPr lang="it-IT" dirty="0"/>
          </a:p>
        </p:txBody>
      </p:sp>
      <p:sp>
        <p:nvSpPr>
          <p:cNvPr id="54279"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Immergiti secondo il piano</a:t>
            </a:r>
          </a:p>
          <a:p>
            <a:pPr>
              <a:spcBef>
                <a:spcPct val="20000"/>
              </a:spcBef>
              <a:buSzPct val="75000"/>
              <a:buFont typeface="Wingdings" pitchFamily="2" charset="2"/>
              <a:buNone/>
            </a:pPr>
            <a:endParaRPr lang="it-IT" sz="2000" b="1" dirty="0">
              <a:solidFill>
                <a:srgbClr val="376092"/>
              </a:solidFill>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it-IT" noProof="0" dirty="0" smtClean="0"/>
              <a:t>Oggetti taglienti</a:t>
            </a:r>
            <a:endParaRPr lang="it-IT" noProof="0" dirty="0"/>
          </a:p>
        </p:txBody>
      </p:sp>
      <p:sp>
        <p:nvSpPr>
          <p:cNvPr id="54275" name="Content Placeholder 2"/>
          <p:cNvSpPr>
            <a:spLocks noGrp="1"/>
          </p:cNvSpPr>
          <p:nvPr>
            <p:ph idx="1"/>
          </p:nvPr>
        </p:nvSpPr>
        <p:spPr>
          <a:xfrm>
            <a:off x="457200" y="2209800"/>
            <a:ext cx="3886200" cy="3154362"/>
          </a:xfrm>
        </p:spPr>
        <p:txBody>
          <a:bodyPr/>
          <a:lstStyle/>
          <a:p>
            <a:r>
              <a:rPr lang="it-IT" noProof="0" dirty="0" smtClean="0">
                <a:latin typeface="Arial" charset="0"/>
                <a:cs typeface="Arial" charset="0"/>
              </a:rPr>
              <a:t>Se non siete sicuri, non rimuoveteli</a:t>
            </a:r>
          </a:p>
          <a:p>
            <a:r>
              <a:rPr lang="it-IT" noProof="0" dirty="0" smtClean="0">
                <a:latin typeface="Arial" charset="0"/>
                <a:cs typeface="Arial" charset="0"/>
              </a:rPr>
              <a:t>Usate un contenitore robusto</a:t>
            </a:r>
          </a:p>
          <a:p>
            <a:r>
              <a:rPr lang="it-IT" noProof="0" dirty="0" smtClean="0">
                <a:latin typeface="Arial" charset="0"/>
                <a:cs typeface="Arial" charset="0"/>
              </a:rPr>
              <a:t>Rimuovendo oggetti medicali affilati, siate ancor più attenti:</a:t>
            </a:r>
          </a:p>
          <a:p>
            <a:pPr lvl="1"/>
            <a:r>
              <a:rPr lang="it-IT" noProof="0" dirty="0" smtClean="0">
                <a:latin typeface="Arial" charset="0"/>
                <a:cs typeface="Arial" charset="0"/>
              </a:rPr>
              <a:t>Siringhe, aghi, bisturi, aghi da sutura</a:t>
            </a:r>
          </a:p>
          <a:p>
            <a:endParaRPr lang="it-IT" noProof="0" dirty="0" smtClean="0">
              <a:latin typeface="Arial" charset="0"/>
              <a:cs typeface="Arial" charset="0"/>
            </a:endParaRPr>
          </a:p>
          <a:p>
            <a:pPr lvl="1"/>
            <a:endParaRPr lang="it-IT" noProof="0" dirty="0" smtClean="0">
              <a:latin typeface="Arial" charset="0"/>
              <a:cs typeface="Arial" charset="0"/>
            </a:endParaRPr>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it-IT" noProof="0" dirty="0" smtClean="0">
                <a:latin typeface="Arial" charset="0"/>
                <a:cs typeface="Arial" charset="0"/>
              </a:rPr>
              <a:t>State attenti a oggetti che potrebbero pungervi o tagliarvi</a:t>
            </a:r>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it-IT" smtClean="0"/>
              <a:pPr/>
              <a:t>24</a:t>
            </a:fld>
            <a:endParaRPr lang="it-IT" dirty="0"/>
          </a:p>
        </p:txBody>
      </p:sp>
      <p:sp>
        <p:nvSpPr>
          <p:cNvPr id="54279"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Immergiti secondo il piano</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579438"/>
          </a:xfrm>
        </p:spPr>
        <p:txBody>
          <a:bodyPr anchor="t"/>
          <a:lstStyle/>
          <a:p>
            <a:pPr>
              <a:defRPr/>
            </a:pPr>
            <a:r>
              <a:rPr lang="it-IT" noProof="0" dirty="0" smtClean="0">
                <a:effectLst/>
              </a:rPr>
              <a:t>Scattate fotografie che raccontino una storia</a:t>
            </a:r>
            <a:endParaRPr lang="it-IT" noProof="0" dirty="0"/>
          </a:p>
        </p:txBody>
      </p:sp>
      <p:sp>
        <p:nvSpPr>
          <p:cNvPr id="56323" name="Content Placeholder 2"/>
          <p:cNvSpPr>
            <a:spLocks noGrp="1"/>
          </p:cNvSpPr>
          <p:nvPr>
            <p:ph idx="1"/>
          </p:nvPr>
        </p:nvSpPr>
        <p:spPr>
          <a:xfrm>
            <a:off x="457200" y="2743200"/>
            <a:ext cx="4267200" cy="2849563"/>
          </a:xfrm>
        </p:spPr>
        <p:txBody>
          <a:bodyPr>
            <a:normAutofit/>
          </a:bodyPr>
          <a:lstStyle/>
          <a:p>
            <a:pPr>
              <a:buNone/>
            </a:pPr>
            <a:r>
              <a:rPr lang="it-IT" sz="1600" noProof="0" dirty="0" smtClean="0">
                <a:latin typeface="Arial" charset="0"/>
                <a:ea typeface="Calibri" pitchFamily="34" charset="0"/>
                <a:cs typeface="Times New Roman" pitchFamily="18" charset="0"/>
              </a:rPr>
              <a:t>1. Foto che spieghino i vostri dati:</a:t>
            </a:r>
          </a:p>
          <a:p>
            <a:pPr lvl="0"/>
            <a:r>
              <a:rPr lang="it-IT" sz="1500" noProof="0" dirty="0" smtClean="0"/>
              <a:t>Rifiuti marini che danneggiano l'ambiente</a:t>
            </a:r>
          </a:p>
          <a:p>
            <a:pPr lvl="0"/>
            <a:r>
              <a:rPr lang="it-IT" sz="1500" noProof="0" dirty="0" smtClean="0"/>
              <a:t>Animali impigliati</a:t>
            </a:r>
          </a:p>
          <a:p>
            <a:pPr lvl="0"/>
            <a:r>
              <a:rPr lang="it-IT" sz="1500" noProof="0" dirty="0" smtClean="0"/>
              <a:t>Oggetti che non riuscite a identificare</a:t>
            </a:r>
          </a:p>
          <a:p>
            <a:pPr lvl="0"/>
            <a:r>
              <a:rPr lang="it-IT" sz="1500" noProof="0" dirty="0" smtClean="0"/>
              <a:t>Rifiuti marini sommersi</a:t>
            </a:r>
          </a:p>
          <a:p>
            <a:pPr lvl="0"/>
            <a:r>
              <a:rPr lang="it-IT" sz="1500" noProof="0" dirty="0" smtClean="0"/>
              <a:t>Oggetti che non avete rimosso</a:t>
            </a:r>
            <a:endParaRPr lang="it-IT" sz="1600" noProof="0" dirty="0" smtClean="0">
              <a:latin typeface="Arial" charset="0"/>
              <a:ea typeface="Calibri" pitchFamily="34" charset="0"/>
              <a:cs typeface="Times New Roman" pitchFamily="18" charset="0"/>
            </a:endParaRPr>
          </a:p>
          <a:p>
            <a:r>
              <a:rPr lang="it-IT" sz="1600" noProof="0" dirty="0" smtClean="0">
                <a:latin typeface="Arial" charset="0"/>
                <a:ea typeface="Calibri" pitchFamily="34" charset="0"/>
                <a:cs typeface="Times New Roman" pitchFamily="18" charset="0"/>
              </a:rPr>
              <a:t>Caricate queste foto quando inviate i vostri dati online</a:t>
            </a:r>
          </a:p>
        </p:txBody>
      </p:sp>
      <p:sp>
        <p:nvSpPr>
          <p:cNvPr id="56324" name="Text Placeholder 10"/>
          <p:cNvSpPr>
            <a:spLocks noGrp="1"/>
          </p:cNvSpPr>
          <p:nvPr>
            <p:ph type="body" sz="quarter" idx="12"/>
          </p:nvPr>
        </p:nvSpPr>
        <p:spPr>
          <a:xfrm>
            <a:off x="457200" y="1722438"/>
            <a:ext cx="8153400" cy="1096962"/>
          </a:xfrm>
        </p:spPr>
        <p:txBody>
          <a:bodyPr>
            <a:normAutofit/>
          </a:bodyPr>
          <a:lstStyle/>
          <a:p>
            <a:r>
              <a:rPr lang="it-IT" sz="1800" noProof="0" dirty="0" smtClean="0"/>
              <a:t>Scattare fotografie non è un requisito dell'indagine, ma queste illustrano il problema e convincono gli altri ad agire</a:t>
            </a:r>
            <a:endParaRPr lang="it-IT" sz="1800" noProof="0" dirty="0" smtClean="0">
              <a:latin typeface="Arial" charset="0"/>
              <a:cs typeface="Arial" charset="0"/>
            </a:endParaRPr>
          </a:p>
          <a:p>
            <a:pPr algn="ctr"/>
            <a:r>
              <a:rPr lang="it-IT" sz="1800" noProof="0" dirty="0" smtClean="0">
                <a:latin typeface="Arial" charset="0"/>
                <a:cs typeface="Arial" charset="0"/>
              </a:rPr>
              <a:t>I due tipi di foto da scattare:</a:t>
            </a:r>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it-IT" smtClean="0"/>
              <a:pPr/>
              <a:t>25</a:t>
            </a:fld>
            <a:endParaRPr lang="it-IT" dirty="0"/>
          </a:p>
        </p:txBody>
      </p:sp>
      <p:sp>
        <p:nvSpPr>
          <p:cNvPr id="56327" name="Text Placeholder 11"/>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56328" name="Content Placeholder 2"/>
          <p:cNvSpPr txBox="1">
            <a:spLocks/>
          </p:cNvSpPr>
          <p:nvPr/>
        </p:nvSpPr>
        <p:spPr bwMode="auto">
          <a:xfrm>
            <a:off x="4572000" y="2668588"/>
            <a:ext cx="4419600" cy="3503612"/>
          </a:xfrm>
          <a:prstGeom prst="rect">
            <a:avLst/>
          </a:prstGeom>
          <a:noFill/>
          <a:ln w="9525">
            <a:noFill/>
            <a:miter lim="800000"/>
            <a:headEnd/>
            <a:tailEnd/>
          </a:ln>
        </p:spPr>
        <p:txBody>
          <a:bodyPr/>
          <a:lstStyle/>
          <a:p>
            <a:pPr marL="342900" indent="-342900">
              <a:spcBef>
                <a:spcPct val="20000"/>
              </a:spcBef>
              <a:buSzPct val="75000"/>
            </a:pPr>
            <a:r>
              <a:rPr lang="it-IT" sz="1600" b="1" dirty="0" smtClean="0">
                <a:solidFill>
                  <a:srgbClr val="376092"/>
                </a:solidFill>
                <a:latin typeface="Arial" pitchFamily="34" charset="0"/>
                <a:ea typeface="Calibri" pitchFamily="34" charset="0"/>
                <a:cs typeface="Arial" pitchFamily="34" charset="0"/>
              </a:rPr>
              <a:t>2. Foto che raccontino la vostra storia:</a:t>
            </a:r>
          </a:p>
          <a:p>
            <a:pPr marL="742950" lvl="1" indent="-285750">
              <a:spcBef>
                <a:spcPct val="20000"/>
              </a:spcBef>
              <a:buSzPct val="60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Foto di gruppo</a:t>
            </a:r>
          </a:p>
          <a:p>
            <a:pPr marL="742950" lvl="1" indent="-285750">
              <a:spcBef>
                <a:spcPct val="20000"/>
              </a:spcBef>
              <a:buSzPct val="60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Subacquei in azione</a:t>
            </a:r>
          </a:p>
          <a:p>
            <a:pPr marL="742950" lvl="1" indent="-285750">
              <a:spcBef>
                <a:spcPct val="20000"/>
              </a:spcBef>
              <a:buSzPct val="60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Subacquei che conteggiano e registrano i rifiuti</a:t>
            </a:r>
          </a:p>
          <a:p>
            <a:pPr marL="742950" lvl="1" indent="-285750">
              <a:spcBef>
                <a:spcPct val="20000"/>
              </a:spcBef>
              <a:buSzPct val="60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Scatti di superficie della spazzatura rimossa</a:t>
            </a:r>
          </a:p>
          <a:p>
            <a:pPr marL="342900" indent="-342900">
              <a:spcBef>
                <a:spcPct val="20000"/>
              </a:spcBef>
              <a:buSzPct val="75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Usatele per il vostro blog su My Ocean</a:t>
            </a:r>
          </a:p>
          <a:p>
            <a:pPr marL="342900" indent="-342900">
              <a:spcBef>
                <a:spcPct val="20000"/>
              </a:spcBef>
              <a:buSzPct val="75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Considerate di condividerle via Facebook® o ScubaEarth®</a:t>
            </a:r>
          </a:p>
          <a:p>
            <a:pPr marL="342900" indent="-342900">
              <a:spcBef>
                <a:spcPct val="20000"/>
              </a:spcBef>
              <a:buSzPct val="75000"/>
              <a:buFont typeface="Wingdings" pitchFamily="2" charset="2"/>
              <a:buChar char="l"/>
            </a:pPr>
            <a:r>
              <a:rPr lang="it-IT" sz="1600" b="1" dirty="0" smtClean="0">
                <a:solidFill>
                  <a:srgbClr val="376092"/>
                </a:solidFill>
                <a:latin typeface="Arial" pitchFamily="34" charset="0"/>
                <a:ea typeface="Calibri" pitchFamily="34" charset="0"/>
                <a:cs typeface="Arial" pitchFamily="34" charset="0"/>
              </a:rPr>
              <a:t>Usatele per illustrare un racconto sul giornale locale:</a:t>
            </a:r>
            <a:endParaRPr lang="it-IT" sz="16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Immergiti secondo il piano</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it-IT" noProof="0" dirty="0" smtClean="0">
                <a:effectLst/>
              </a:rPr>
              <a:t>Cose da lasciare sul posto</a:t>
            </a:r>
            <a:endParaRPr lang="it-IT" noProof="0" dirty="0" smtClean="0"/>
          </a:p>
        </p:txBody>
      </p:sp>
      <p:sp>
        <p:nvSpPr>
          <p:cNvPr id="58371" name="Content Placeholder 2"/>
          <p:cNvSpPr>
            <a:spLocks noGrp="1"/>
          </p:cNvSpPr>
          <p:nvPr>
            <p:ph idx="1"/>
          </p:nvPr>
        </p:nvSpPr>
        <p:spPr>
          <a:xfrm>
            <a:off x="685800" y="2514600"/>
            <a:ext cx="4343400" cy="2209800"/>
          </a:xfrm>
        </p:spPr>
        <p:txBody>
          <a:bodyPr>
            <a:normAutofit lnSpcReduction="10000"/>
          </a:bodyPr>
          <a:lstStyle/>
          <a:p>
            <a:r>
              <a:rPr lang="it-IT" noProof="0" dirty="0" smtClean="0">
                <a:latin typeface="Arial" charset="0"/>
                <a:cs typeface="Arial" charset="0"/>
              </a:rPr>
              <a:t>PRIMA DI TUTTO LA SICUREZZA</a:t>
            </a:r>
          </a:p>
          <a:p>
            <a:r>
              <a:rPr lang="it-IT" noProof="0" dirty="0" smtClean="0">
                <a:latin typeface="Arial" charset="0"/>
                <a:cs typeface="Arial" charset="0"/>
              </a:rPr>
              <a:t>Gli oggetti non presentano rischi?</a:t>
            </a:r>
          </a:p>
          <a:p>
            <a:pPr lvl="1"/>
            <a:r>
              <a:rPr lang="it-IT" noProof="0" dirty="0" smtClean="0">
                <a:latin typeface="Arial" charset="0"/>
                <a:cs typeface="Arial" charset="0"/>
              </a:rPr>
              <a:t>Forse è meglio lasciarli lì</a:t>
            </a:r>
          </a:p>
          <a:p>
            <a:r>
              <a:rPr lang="it-IT" noProof="0" dirty="0" smtClean="0">
                <a:latin typeface="Arial" charset="0"/>
                <a:cs typeface="Arial" charset="0"/>
              </a:rPr>
              <a:t>Gli oggetti possono ferire?</a:t>
            </a:r>
          </a:p>
          <a:p>
            <a:pPr lvl="1"/>
            <a:r>
              <a:rPr lang="it-IT" noProof="0" dirty="0" smtClean="0">
                <a:latin typeface="Arial" charset="0"/>
                <a:cs typeface="Arial" charset="0"/>
              </a:rPr>
              <a:t>Forse vale la pena di arrecare un poco di disturbo e rimuoverli </a:t>
            </a:r>
          </a:p>
          <a:p>
            <a:endParaRPr lang="it-IT" noProof="0" dirty="0" smtClean="0">
              <a:latin typeface="Arial" charset="0"/>
              <a:cs typeface="Arial" charset="0"/>
            </a:endParaRPr>
          </a:p>
        </p:txBody>
      </p:sp>
      <p:sp>
        <p:nvSpPr>
          <p:cNvPr id="58372" name="Text Placeholder 14"/>
          <p:cNvSpPr>
            <a:spLocks noGrp="1"/>
          </p:cNvSpPr>
          <p:nvPr>
            <p:ph type="body" sz="quarter" idx="12"/>
          </p:nvPr>
        </p:nvSpPr>
        <p:spPr>
          <a:xfrm>
            <a:off x="457200" y="1676400"/>
            <a:ext cx="8153400" cy="762000"/>
          </a:xfrm>
        </p:spPr>
        <p:txBody>
          <a:bodyPr>
            <a:normAutofit fontScale="85000" lnSpcReduction="20000"/>
          </a:bodyPr>
          <a:lstStyle/>
          <a:p>
            <a:r>
              <a:rPr lang="it-IT" noProof="0" dirty="0" smtClean="0"/>
              <a:t>Spesso, sui rifiuti marini cresce rapidamente vita marina e, altrettanto spesso, animali marini trovano casa dentro qualche rifiuto. Dovremmo rimuovere tali oggetti</a:t>
            </a:r>
            <a:r>
              <a:rPr lang="it-IT" noProof="0" dirty="0" smtClean="0">
                <a:latin typeface="Arial" charset="0"/>
                <a:cs typeface="Arial" charset="0"/>
              </a:rPr>
              <a:t>?</a:t>
            </a:r>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it-IT" smtClean="0"/>
              <a:pPr/>
              <a:t>26</a:t>
            </a:fld>
            <a:endParaRPr lang="it-IT" dirty="0"/>
          </a:p>
        </p:txBody>
      </p:sp>
      <p:sp>
        <p:nvSpPr>
          <p:cNvPr id="58375" name="Text Placeholder 20"/>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30728" name="TextBox 16"/>
          <p:cNvSpPr txBox="1">
            <a:spLocks noChangeArrowheads="1"/>
          </p:cNvSpPr>
          <p:nvPr/>
        </p:nvSpPr>
        <p:spPr bwMode="auto">
          <a:xfrm>
            <a:off x="685800" y="4876800"/>
            <a:ext cx="4267200" cy="836613"/>
          </a:xfrm>
          <a:prstGeom prst="rect">
            <a:avLst/>
          </a:prstGeom>
          <a:noFill/>
          <a:ln w="9525">
            <a:noFill/>
            <a:miter lim="800000"/>
            <a:headEnd/>
            <a:tailEnd/>
          </a:ln>
        </p:spPr>
        <p:txBody>
          <a:bodyPr>
            <a:spAutoFit/>
          </a:bodyPr>
          <a:lstStyle/>
          <a:p>
            <a:pPr algn="ctr">
              <a:spcBef>
                <a:spcPct val="20000"/>
              </a:spcBef>
              <a:buSzPct val="75000"/>
              <a:defRPr/>
            </a:pPr>
            <a:r>
              <a:rPr lang="it-IT" sz="2200" b="1" dirty="0" smtClean="0">
                <a:solidFill>
                  <a:schemeClr val="accent2">
                    <a:lumMod val="75000"/>
                  </a:schemeClr>
                </a:solidFill>
              </a:rPr>
              <a:t>Se non siete sicuri </a:t>
            </a:r>
          </a:p>
          <a:p>
            <a:pPr algn="ctr">
              <a:spcBef>
                <a:spcPct val="20000"/>
              </a:spcBef>
              <a:buSzPct val="75000"/>
              <a:defRPr/>
            </a:pPr>
            <a:r>
              <a:rPr lang="it-IT" sz="2200" b="1" dirty="0" smtClean="0">
                <a:solidFill>
                  <a:schemeClr val="accent2">
                    <a:lumMod val="75000"/>
                  </a:schemeClr>
                </a:solidFill>
              </a:rPr>
              <a:t>lasciateli dove si trovano</a:t>
            </a:r>
            <a:endParaRPr lang="it-IT" dirty="0"/>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it-IT" noProof="0" dirty="0" smtClean="0">
                <a:effectLst/>
              </a:rPr>
              <a:t>Cose da lasciare sul posto</a:t>
            </a:r>
            <a:endParaRPr lang="it-IT" noProof="0" dirty="0" smtClean="0"/>
          </a:p>
        </p:txBody>
      </p:sp>
      <p:sp>
        <p:nvSpPr>
          <p:cNvPr id="60419" name="Content Placeholder 2"/>
          <p:cNvSpPr>
            <a:spLocks noGrp="1"/>
          </p:cNvSpPr>
          <p:nvPr>
            <p:ph idx="1"/>
          </p:nvPr>
        </p:nvSpPr>
        <p:spPr>
          <a:xfrm>
            <a:off x="685800" y="2286000"/>
            <a:ext cx="4343400" cy="3886200"/>
          </a:xfrm>
        </p:spPr>
        <p:txBody>
          <a:bodyPr>
            <a:normAutofit/>
          </a:bodyPr>
          <a:lstStyle/>
          <a:p>
            <a:r>
              <a:rPr lang="it-IT" noProof="0" dirty="0" smtClean="0">
                <a:latin typeface="Arial" charset="0"/>
                <a:cs typeface="Arial" charset="0"/>
              </a:rPr>
              <a:t>Materiale di costruzione?</a:t>
            </a:r>
          </a:p>
          <a:p>
            <a:pPr lvl="1"/>
            <a:r>
              <a:rPr lang="it-IT" sz="1600" noProof="0" dirty="0" smtClean="0">
                <a:latin typeface="Arial" charset="0"/>
                <a:cs typeface="Arial" charset="0"/>
              </a:rPr>
              <a:t>Bottiglie di vetro e lattine</a:t>
            </a:r>
          </a:p>
          <a:p>
            <a:pPr lvl="2"/>
            <a:r>
              <a:rPr lang="it-IT" sz="1600" noProof="0" dirty="0" smtClean="0">
                <a:latin typeface="Arial" charset="0"/>
                <a:cs typeface="Arial" charset="0"/>
              </a:rPr>
              <a:t>forse, è meglio lasciarle </a:t>
            </a:r>
          </a:p>
          <a:p>
            <a:pPr lvl="1"/>
            <a:r>
              <a:rPr lang="it-IT" sz="1600" noProof="0" dirty="0" smtClean="0">
                <a:latin typeface="Arial" charset="0"/>
                <a:cs typeface="Arial" charset="0"/>
              </a:rPr>
              <a:t>Plastica dura, nasse per pesci, materiali da imballaggio, etc.</a:t>
            </a:r>
          </a:p>
          <a:p>
            <a:pPr lvl="2"/>
            <a:r>
              <a:rPr lang="it-IT" sz="1600" noProof="0" dirty="0" smtClean="0">
                <a:latin typeface="Arial" charset="0"/>
                <a:cs typeface="Arial" charset="0"/>
              </a:rPr>
              <a:t>forse, è meglio rimuoverli</a:t>
            </a:r>
          </a:p>
          <a:p>
            <a:r>
              <a:rPr lang="it-IT" noProof="0" dirty="0" smtClean="0">
                <a:latin typeface="Arial" charset="0"/>
                <a:cs typeface="Arial" charset="0"/>
              </a:rPr>
              <a:t>Contenuto degli oggetti?</a:t>
            </a:r>
          </a:p>
          <a:p>
            <a:pPr lvl="1"/>
            <a:r>
              <a:rPr lang="it-IT" sz="1600" noProof="0" dirty="0" smtClean="0">
                <a:latin typeface="Arial" charset="0"/>
                <a:cs typeface="Arial" charset="0"/>
              </a:rPr>
              <a:t>Batterie, taniche di combustibile, latte di vernice, etc.</a:t>
            </a:r>
          </a:p>
          <a:p>
            <a:pPr lvl="2"/>
            <a:r>
              <a:rPr lang="it-IT" sz="1600" noProof="0" dirty="0" smtClean="0">
                <a:latin typeface="Arial" charset="0"/>
                <a:cs typeface="Arial" charset="0"/>
              </a:rPr>
              <a:t>asportarle se ciò è sicuro</a:t>
            </a:r>
          </a:p>
          <a:p>
            <a:r>
              <a:rPr lang="it-IT" noProof="0" dirty="0" smtClean="0">
                <a:latin typeface="Arial" charset="0"/>
                <a:cs typeface="Arial" charset="0"/>
              </a:rPr>
              <a:t>Reti, lenze e cime da pesca</a:t>
            </a:r>
          </a:p>
          <a:p>
            <a:pPr lvl="1"/>
            <a:r>
              <a:rPr lang="it-IT" sz="1600" noProof="0" dirty="0" smtClean="0">
                <a:latin typeface="Arial" charset="0"/>
                <a:cs typeface="Arial" charset="0"/>
              </a:rPr>
              <a:t>rimozione selettiva?</a:t>
            </a:r>
          </a:p>
          <a:p>
            <a:pPr lvl="2"/>
            <a:r>
              <a:rPr lang="it-IT" sz="1600" noProof="0" dirty="0" smtClean="0">
                <a:latin typeface="Arial" charset="0"/>
                <a:cs typeface="Arial" charset="0"/>
              </a:rPr>
              <a:t>le forbici sono adattissime</a:t>
            </a:r>
          </a:p>
        </p:txBody>
      </p:sp>
      <p:sp>
        <p:nvSpPr>
          <p:cNvPr id="60420" name="Text Placeholder 14"/>
          <p:cNvSpPr>
            <a:spLocks noGrp="1"/>
          </p:cNvSpPr>
          <p:nvPr>
            <p:ph type="body" sz="quarter" idx="12"/>
          </p:nvPr>
        </p:nvSpPr>
        <p:spPr>
          <a:xfrm>
            <a:off x="457200" y="1676400"/>
            <a:ext cx="8153400" cy="533400"/>
          </a:xfrm>
        </p:spPr>
        <p:txBody>
          <a:bodyPr>
            <a:normAutofit fontScale="85000" lnSpcReduction="20000"/>
          </a:bodyPr>
          <a:lstStyle/>
          <a:p>
            <a:r>
              <a:rPr lang="it-IT" noProof="0" dirty="0" smtClean="0"/>
              <a:t>Quando decidete se rimuovere o no un rifiuto marino, considerate questi punti</a:t>
            </a:r>
            <a:r>
              <a:rPr lang="it-IT" noProof="0" dirty="0" smtClean="0">
                <a:latin typeface="Arial" charset="0"/>
                <a:cs typeface="Arial" charset="0"/>
              </a:rPr>
              <a:t>:</a:t>
            </a:r>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it-IT" smtClean="0"/>
              <a:pPr/>
              <a:t>27</a:t>
            </a:fld>
            <a:endParaRPr lang="it-IT" dirty="0"/>
          </a:p>
        </p:txBody>
      </p:sp>
      <p:sp>
        <p:nvSpPr>
          <p:cNvPr id="60423" name="Text Placeholder 20"/>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t-IT" noProof="0" dirty="0" smtClean="0"/>
              <a:t>Abbiamo parlato di …</a:t>
            </a:r>
            <a:endParaRPr lang="it-IT" noProof="0" dirty="0"/>
          </a:p>
        </p:txBody>
      </p:sp>
      <p:sp>
        <p:nvSpPr>
          <p:cNvPr id="62467" name="Content Placeholder 2"/>
          <p:cNvSpPr>
            <a:spLocks noGrp="1"/>
          </p:cNvSpPr>
          <p:nvPr>
            <p:ph idx="1"/>
          </p:nvPr>
        </p:nvSpPr>
        <p:spPr>
          <a:xfrm>
            <a:off x="685800" y="3048000"/>
            <a:ext cx="5638800" cy="3459163"/>
          </a:xfrm>
        </p:spPr>
        <p:txBody>
          <a:bodyPr/>
          <a:lstStyle/>
          <a:p>
            <a:r>
              <a:rPr lang="it-IT" noProof="0" dirty="0" smtClean="0">
                <a:latin typeface="Arial" charset="0"/>
                <a:cs typeface="Arial" charset="0"/>
              </a:rPr>
              <a:t>Indagini a lungo termine producono risultati migliori</a:t>
            </a:r>
          </a:p>
          <a:p>
            <a:r>
              <a:rPr lang="it-IT" noProof="0" dirty="0" smtClean="0">
                <a:latin typeface="Arial" charset="0"/>
                <a:cs typeface="Arial" charset="0"/>
              </a:rPr>
              <a:t>Scegliere il vostro sito d’indagine</a:t>
            </a:r>
          </a:p>
          <a:p>
            <a:r>
              <a:rPr lang="it-IT" noProof="0" dirty="0" smtClean="0">
                <a:latin typeface="Arial" charset="0"/>
                <a:cs typeface="Arial" charset="0"/>
              </a:rPr>
              <a:t>Profili </a:t>
            </a:r>
            <a:r>
              <a:rPr lang="it-IT" noProof="0" dirty="0"/>
              <a:t>delle immersioni di </a:t>
            </a:r>
            <a:r>
              <a:rPr lang="it-IT" noProof="0" dirty="0" smtClean="0"/>
              <a:t>rilevamento</a:t>
            </a:r>
          </a:p>
          <a:p>
            <a:r>
              <a:rPr lang="it-IT" noProof="0" dirty="0" smtClean="0">
                <a:latin typeface="Arial" charset="0"/>
                <a:cs typeface="Arial" charset="0"/>
              </a:rPr>
              <a:t>Attrezzatura</a:t>
            </a:r>
          </a:p>
          <a:p>
            <a:r>
              <a:rPr lang="it-IT" noProof="0" dirty="0" smtClean="0">
                <a:latin typeface="Arial" charset="0"/>
                <a:cs typeface="Arial" charset="0"/>
              </a:rPr>
              <a:t>Scattare foto che raccontino una storia</a:t>
            </a:r>
          </a:p>
          <a:p>
            <a:r>
              <a:rPr lang="it-IT" noProof="0" dirty="0" smtClean="0">
                <a:latin typeface="Arial" charset="0"/>
                <a:cs typeface="Arial" charset="0"/>
              </a:rPr>
              <a:t>Cose da lasciare sul posto</a:t>
            </a:r>
          </a:p>
        </p:txBody>
      </p:sp>
      <p:sp>
        <p:nvSpPr>
          <p:cNvPr id="62468" name="Text Placeholder 3"/>
          <p:cNvSpPr>
            <a:spLocks noGrp="1"/>
          </p:cNvSpPr>
          <p:nvPr>
            <p:ph type="body" sz="quarter" idx="12"/>
          </p:nvPr>
        </p:nvSpPr>
        <p:spPr>
          <a:xfrm>
            <a:off x="457200" y="1951038"/>
            <a:ext cx="8153400" cy="685800"/>
          </a:xfrm>
        </p:spPr>
        <p:txBody>
          <a:bodyPr/>
          <a:lstStyle/>
          <a:p>
            <a:r>
              <a:rPr lang="it-IT" noProof="0" dirty="0" smtClean="0">
                <a:latin typeface="Arial" charset="0"/>
                <a:cs typeface="Arial" charset="0"/>
              </a:rPr>
              <a:t>SEZIONE 2: è l’ora del … Dive Against Debris®</a:t>
            </a:r>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it-IT" smtClean="0"/>
              <a:pPr/>
              <a:t>28</a:t>
            </a:fld>
            <a:endParaRPr lang="it-IT" dirty="0"/>
          </a:p>
        </p:txBody>
      </p:sp>
      <p:sp>
        <p:nvSpPr>
          <p:cNvPr id="62471" name="Text Placeholder 1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S2: è ora di immergersi</a:t>
            </a:r>
            <a:endParaRPr lang="it-IT" noProof="0" dirty="0">
              <a:latin typeface="Arial" charset="0"/>
              <a:cs typeface="Arial" charset="0"/>
            </a:endParaRPr>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Pianificate la vostra immersione – immergetevi secondo il piano</a:t>
            </a:r>
            <a:endParaRPr lang="it-IT" b="1" dirty="0">
              <a:solidFill>
                <a:srgbClr val="376092"/>
              </a:solidFill>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2000" b="1" dirty="0" smtClean="0">
                <a:solidFill>
                  <a:srgbClr val="376092"/>
                </a:solidFill>
              </a:rPr>
              <a:t>Qualche domanda?</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it-IT" noProof="0" dirty="0" smtClean="0">
                <a:effectLst/>
              </a:rPr>
              <a:t>Fate sì che la vostra indagine conti</a:t>
            </a:r>
            <a:endParaRPr lang="it-IT" noProof="0" dirty="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t-IT" noProof="0" dirty="0" smtClean="0">
                <a:latin typeface="Arial" charset="0"/>
                <a:cs typeface="Arial" charset="0"/>
              </a:rPr>
              <a:t>SEZIONE 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t-IT" noProof="0" dirty="0" smtClean="0"/>
              <a:t>Parleremo di . . .</a:t>
            </a:r>
            <a:endParaRPr lang="it-IT" noProof="0" dirty="0"/>
          </a:p>
        </p:txBody>
      </p:sp>
      <p:sp>
        <p:nvSpPr>
          <p:cNvPr id="13315" name="Content Placeholder 2"/>
          <p:cNvSpPr>
            <a:spLocks noGrp="1"/>
          </p:cNvSpPr>
          <p:nvPr>
            <p:ph idx="1"/>
          </p:nvPr>
        </p:nvSpPr>
        <p:spPr>
          <a:xfrm>
            <a:off x="685800" y="3048000"/>
            <a:ext cx="5334000" cy="2316163"/>
          </a:xfrm>
        </p:spPr>
        <p:txBody>
          <a:bodyPr>
            <a:normAutofit fontScale="92500"/>
          </a:bodyPr>
          <a:lstStyle/>
          <a:p>
            <a:r>
              <a:rPr lang="it-IT" noProof="0" dirty="0" smtClean="0"/>
              <a:t>Indagini a lungo termine offrono i risultati migliori </a:t>
            </a:r>
          </a:p>
          <a:p>
            <a:r>
              <a:rPr lang="it-IT" noProof="0" dirty="0" smtClean="0"/>
              <a:t>Scegliete il sito del vostro rilevamento</a:t>
            </a:r>
            <a:endParaRPr lang="it-IT" noProof="0" dirty="0" smtClean="0">
              <a:latin typeface="Arial" charset="0"/>
              <a:cs typeface="Arial" charset="0"/>
            </a:endParaRPr>
          </a:p>
          <a:p>
            <a:r>
              <a:rPr lang="it-IT" noProof="0" dirty="0" smtClean="0"/>
              <a:t>Profili delle immersioni di rilevamento</a:t>
            </a:r>
            <a:endParaRPr lang="it-IT" noProof="0" dirty="0" smtClean="0">
              <a:latin typeface="Arial" charset="0"/>
              <a:cs typeface="Arial" charset="0"/>
            </a:endParaRPr>
          </a:p>
          <a:p>
            <a:r>
              <a:rPr lang="it-IT" noProof="0" dirty="0" smtClean="0">
                <a:latin typeface="Arial" charset="0"/>
                <a:cs typeface="Arial" charset="0"/>
              </a:rPr>
              <a:t>Attrezzatura</a:t>
            </a:r>
          </a:p>
          <a:p>
            <a:r>
              <a:rPr lang="it-IT" noProof="0" dirty="0" smtClean="0"/>
              <a:t>Scattate fotografie che raccontino una storia </a:t>
            </a:r>
            <a:endParaRPr lang="it-IT" noProof="0" dirty="0" smtClean="0">
              <a:latin typeface="Arial" charset="0"/>
              <a:cs typeface="Arial" charset="0"/>
            </a:endParaRPr>
          </a:p>
          <a:p>
            <a:r>
              <a:rPr lang="it-IT" noProof="0" dirty="0" smtClean="0"/>
              <a:t>Cose da lasciare sul posto </a:t>
            </a:r>
            <a:endParaRPr lang="it-IT" noProof="0" dirty="0" smtClean="0">
              <a:latin typeface="Arial" charset="0"/>
              <a:cs typeface="Arial" charset="0"/>
            </a:endParaRPr>
          </a:p>
        </p:txBody>
      </p:sp>
      <p:sp>
        <p:nvSpPr>
          <p:cNvPr id="13316" name="Text Placeholder 11"/>
          <p:cNvSpPr>
            <a:spLocks noGrp="1"/>
          </p:cNvSpPr>
          <p:nvPr>
            <p:ph type="body" sz="quarter" idx="12"/>
          </p:nvPr>
        </p:nvSpPr>
        <p:spPr>
          <a:xfrm>
            <a:off x="457200" y="1951038"/>
            <a:ext cx="8153400" cy="563562"/>
          </a:xfrm>
        </p:spPr>
        <p:txBody>
          <a:bodyPr/>
          <a:lstStyle/>
          <a:p>
            <a:r>
              <a:rPr lang="it-IT" noProof="0" dirty="0" smtClean="0">
                <a:latin typeface="Arial" charset="0"/>
                <a:cs typeface="Arial" charset="0"/>
              </a:rPr>
              <a:t>SEZIONE 2: il momento per Dive Against Debris®</a:t>
            </a: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it-IT" smtClean="0"/>
              <a:pPr/>
              <a:t>3</a:t>
            </a:fld>
            <a:endParaRPr lang="it-IT" dirty="0"/>
          </a:p>
        </p:txBody>
      </p:sp>
      <p:sp>
        <p:nvSpPr>
          <p:cNvPr id="13319" name="Text Placeholder 13"/>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Benvenuti</a:t>
            </a: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321" name="TextBox 28">
            <a:hlinkClick r:id="rId3" action="ppaction://hlinksldjump"/>
          </p:cNvPr>
          <p:cNvSpPr txBox="1">
            <a:spLocks noChangeArrowheads="1"/>
          </p:cNvSpPr>
          <p:nvPr/>
        </p:nvSpPr>
        <p:spPr bwMode="auto">
          <a:xfrm>
            <a:off x="6248400" y="4925903"/>
            <a:ext cx="2286000" cy="646331"/>
          </a:xfrm>
          <a:prstGeom prst="rect">
            <a:avLst/>
          </a:prstGeom>
          <a:noFill/>
          <a:ln w="9525">
            <a:noFill/>
            <a:miter lim="800000"/>
            <a:headEnd/>
            <a:tailEnd/>
          </a:ln>
        </p:spPr>
        <p:txBody>
          <a:bodyPr anchor="ctr">
            <a:spAutoFit/>
          </a:bodyPr>
          <a:lstStyle/>
          <a:p>
            <a:pPr algn="ctr" eaLnBrk="1" hangingPunct="1"/>
            <a:r>
              <a:rPr lang="it-IT" b="1" dirty="0" smtClean="0">
                <a:solidFill>
                  <a:schemeClr val="tx2"/>
                </a:solidFill>
              </a:rPr>
              <a:t>SEZIONE 2</a:t>
            </a:r>
          </a:p>
          <a:p>
            <a:pPr algn="ctr" eaLnBrk="1" hangingPunct="1"/>
            <a:r>
              <a:rPr lang="it-IT" b="1" dirty="0" smtClean="0">
                <a:solidFill>
                  <a:schemeClr val="tx2"/>
                </a:solidFill>
              </a:rPr>
              <a:t>Tempo d’immergersi</a:t>
            </a:r>
            <a:endParaRPr lang="it-IT" b="1" dirty="0">
              <a:solidFill>
                <a:schemeClr val="tx2"/>
              </a:solidFill>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Pianificate la vostra immersione – immergetevi secondo il piano</a:t>
            </a:r>
            <a:endParaRPr lang="it-IT" b="1" dirty="0">
              <a:solidFill>
                <a:srgbClr val="37609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6096000" cy="990600"/>
          </a:xfrm>
        </p:spPr>
        <p:txBody>
          <a:bodyPr anchor="t"/>
          <a:lstStyle/>
          <a:p>
            <a:pPr>
              <a:defRPr/>
            </a:pPr>
            <a:r>
              <a:rPr lang="it-IT" noProof="0" dirty="0" smtClean="0"/>
              <a:t>5 facili passaggi per far sì che la vostra indagine conti </a:t>
            </a:r>
            <a:endParaRPr lang="it-IT" noProof="0" dirty="0"/>
          </a:p>
        </p:txBody>
      </p:sp>
      <p:sp>
        <p:nvSpPr>
          <p:cNvPr id="66563" name="Text Placeholder 13"/>
          <p:cNvSpPr>
            <a:spLocks noGrp="1"/>
          </p:cNvSpPr>
          <p:nvPr>
            <p:ph type="body" sz="quarter" idx="12"/>
          </p:nvPr>
        </p:nvSpPr>
        <p:spPr>
          <a:xfrm>
            <a:off x="457200" y="2057400"/>
            <a:ext cx="8153400" cy="685800"/>
          </a:xfrm>
        </p:spPr>
        <p:txBody>
          <a:bodyPr>
            <a:normAutofit lnSpcReduction="10000"/>
          </a:bodyPr>
          <a:lstStyle/>
          <a:p>
            <a:r>
              <a:rPr lang="it-IT" noProof="0" dirty="0" smtClean="0">
                <a:latin typeface="Arial" charset="0"/>
                <a:cs typeface="Arial" charset="0"/>
              </a:rPr>
              <a:t>Catalogare e registrare i rifiuti è molto rapido se si lavora tutti insieme seguendo queste 5 facili fasi:</a:t>
            </a:r>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it-IT" smtClean="0"/>
              <a:pPr/>
              <a:t>30</a:t>
            </a:fld>
            <a:endParaRPr lang="it-IT" dirty="0"/>
          </a:p>
        </p:txBody>
      </p:sp>
      <p:sp>
        <p:nvSpPr>
          <p:cNvPr id="66566" name="Text Placeholder 19"/>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912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3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1600" b="1" dirty="0" smtClean="0">
                <a:solidFill>
                  <a:srgbClr val="376092"/>
                </a:solidFill>
              </a:rPr>
              <a:t>1. Pesare</a:t>
            </a:r>
            <a:endParaRPr lang="it-IT" sz="1600" b="1" dirty="0">
              <a:solidFill>
                <a:srgbClr val="376092"/>
              </a:solidFill>
            </a:endParaRPr>
          </a:p>
        </p:txBody>
      </p:sp>
      <p:sp>
        <p:nvSpPr>
          <p:cNvPr id="66573" name="Text Placeholder 13"/>
          <p:cNvSpPr txBox="1">
            <a:spLocks/>
          </p:cNvSpPr>
          <p:nvPr/>
        </p:nvSpPr>
        <p:spPr bwMode="auto">
          <a:xfrm>
            <a:off x="2133600" y="44196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1600" b="1" dirty="0" smtClean="0">
                <a:solidFill>
                  <a:srgbClr val="376092"/>
                </a:solidFill>
              </a:rPr>
              <a:t>2. Smistare</a:t>
            </a:r>
            <a:endParaRPr lang="it-IT" sz="1600" b="1" dirty="0">
              <a:solidFill>
                <a:srgbClr val="376092"/>
              </a:solidFill>
            </a:endParaRPr>
          </a:p>
        </p:txBody>
      </p:sp>
      <p:sp>
        <p:nvSpPr>
          <p:cNvPr id="66574" name="Text Placeholder 13"/>
          <p:cNvSpPr txBox="1">
            <a:spLocks/>
          </p:cNvSpPr>
          <p:nvPr/>
        </p:nvSpPr>
        <p:spPr bwMode="auto">
          <a:xfrm>
            <a:off x="3962400" y="3962400"/>
            <a:ext cx="12954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1600" b="1" dirty="0" smtClean="0">
                <a:solidFill>
                  <a:srgbClr val="376092"/>
                </a:solidFill>
              </a:rPr>
              <a:t>3. Registrare</a:t>
            </a:r>
            <a:endParaRPr lang="it-IT" sz="1600" b="1" dirty="0">
              <a:solidFill>
                <a:srgbClr val="376092"/>
              </a:solidFill>
            </a:endParaRPr>
          </a:p>
        </p:txBody>
      </p:sp>
      <p:sp>
        <p:nvSpPr>
          <p:cNvPr id="66575" name="Text Placeholder 13"/>
          <p:cNvSpPr txBox="1">
            <a:spLocks/>
          </p:cNvSpPr>
          <p:nvPr/>
        </p:nvSpPr>
        <p:spPr bwMode="auto">
          <a:xfrm>
            <a:off x="5791200" y="4343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1600" b="1" dirty="0" smtClean="0">
                <a:solidFill>
                  <a:srgbClr val="376092"/>
                </a:solidFill>
              </a:rPr>
              <a:t>4. Eliminare</a:t>
            </a:r>
            <a:endParaRPr lang="it-IT" sz="1600" b="1" dirty="0">
              <a:solidFill>
                <a:srgbClr val="376092"/>
              </a:solidFill>
            </a:endParaRP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1600" b="1" dirty="0" smtClean="0">
                <a:solidFill>
                  <a:srgbClr val="376092"/>
                </a:solidFill>
              </a:rPr>
              <a:t>5. Riportare</a:t>
            </a:r>
            <a:endParaRPr lang="it-IT" sz="1600" b="1" dirty="0">
              <a:solidFill>
                <a:srgbClr val="37609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it-IT" noProof="0" dirty="0" smtClean="0"/>
              <a:t>Fase 1: Pesare</a:t>
            </a:r>
            <a:endParaRPr lang="it-IT" noProof="0" dirty="0"/>
          </a:p>
        </p:txBody>
      </p:sp>
      <p:sp>
        <p:nvSpPr>
          <p:cNvPr id="68611" name="Content Placeholder 2"/>
          <p:cNvSpPr>
            <a:spLocks noGrp="1"/>
          </p:cNvSpPr>
          <p:nvPr>
            <p:ph idx="1"/>
          </p:nvPr>
        </p:nvSpPr>
        <p:spPr>
          <a:xfrm>
            <a:off x="685800" y="2239963"/>
            <a:ext cx="3810000" cy="3459162"/>
          </a:xfrm>
        </p:spPr>
        <p:txBody>
          <a:bodyPr/>
          <a:lstStyle/>
          <a:p>
            <a:r>
              <a:rPr lang="it-IT" noProof="0" dirty="0" smtClean="0">
                <a:latin typeface="Arial" charset="0"/>
                <a:cs typeface="Arial" charset="0"/>
              </a:rPr>
              <a:t>Se il peso del retino vuoto fosse significativo, sottraetelo</a:t>
            </a:r>
          </a:p>
          <a:p>
            <a:r>
              <a:rPr lang="it-IT" noProof="0" dirty="0" smtClean="0">
                <a:latin typeface="Arial" charset="0"/>
                <a:cs typeface="Arial" charset="0"/>
              </a:rPr>
              <a:t>Potete usare bilance da pesca o da cucina</a:t>
            </a:r>
          </a:p>
          <a:p>
            <a:r>
              <a:rPr lang="it-IT" noProof="0" dirty="0" smtClean="0">
                <a:latin typeface="Arial" charset="0"/>
                <a:cs typeface="Arial" charset="0"/>
              </a:rPr>
              <a:t>Se non ce ne sono, fate una stima</a:t>
            </a:r>
          </a:p>
          <a:p>
            <a:r>
              <a:rPr lang="it-IT" noProof="0" dirty="0" smtClean="0">
                <a:latin typeface="Arial" charset="0"/>
                <a:cs typeface="Arial" charset="0"/>
              </a:rPr>
              <a:t>Registrateli in chili o libbre</a:t>
            </a:r>
          </a:p>
        </p:txBody>
      </p:sp>
      <p:sp>
        <p:nvSpPr>
          <p:cNvPr id="68612" name="Text Placeholder 11"/>
          <p:cNvSpPr>
            <a:spLocks noGrp="1"/>
          </p:cNvSpPr>
          <p:nvPr>
            <p:ph type="body" sz="quarter" idx="12"/>
          </p:nvPr>
        </p:nvSpPr>
        <p:spPr>
          <a:xfrm>
            <a:off x="457200" y="1676400"/>
            <a:ext cx="8153400" cy="685800"/>
          </a:xfrm>
        </p:spPr>
        <p:txBody>
          <a:bodyPr>
            <a:normAutofit/>
          </a:bodyPr>
          <a:lstStyle/>
          <a:p>
            <a:r>
              <a:rPr lang="it-IT" noProof="0" dirty="0" smtClean="0">
                <a:latin typeface="Arial" charset="0"/>
                <a:cs typeface="Arial" charset="0"/>
              </a:rPr>
              <a:t>Pesate i rifiuti mentre sono ancora nel retino:</a:t>
            </a:r>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it-IT" smtClean="0"/>
              <a:pPr/>
              <a:t>31</a:t>
            </a:fld>
            <a:endParaRPr lang="it-IT" dirty="0"/>
          </a:p>
        </p:txBody>
      </p:sp>
      <p:sp>
        <p:nvSpPr>
          <p:cNvPr id="68615" name="Text Placeholder 17"/>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1: pesare</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it-IT" noProof="0" dirty="0" smtClean="0"/>
              <a:t>Fase 2: Smistare</a:t>
            </a:r>
            <a:endParaRPr lang="it-IT" noProof="0" dirty="0"/>
          </a:p>
        </p:txBody>
      </p:sp>
      <p:sp>
        <p:nvSpPr>
          <p:cNvPr id="70659" name="Content Placeholder 2"/>
          <p:cNvSpPr>
            <a:spLocks noGrp="1"/>
          </p:cNvSpPr>
          <p:nvPr>
            <p:ph idx="1"/>
          </p:nvPr>
        </p:nvSpPr>
        <p:spPr>
          <a:xfrm>
            <a:off x="685800" y="2438400"/>
            <a:ext cx="4495800" cy="3459163"/>
          </a:xfrm>
        </p:spPr>
        <p:txBody>
          <a:bodyPr>
            <a:normAutofit/>
          </a:bodyPr>
          <a:lstStyle/>
          <a:p>
            <a:r>
              <a:rPr lang="it-IT" noProof="0" dirty="0">
                <a:latin typeface="Arial" charset="0"/>
                <a:cs typeface="Arial" charset="0"/>
              </a:rPr>
              <a:t>Plastica</a:t>
            </a:r>
          </a:p>
          <a:p>
            <a:r>
              <a:rPr lang="it-IT" noProof="0" dirty="0">
                <a:latin typeface="Arial" charset="0"/>
                <a:cs typeface="Arial" charset="0"/>
              </a:rPr>
              <a:t>Vetro &amp; Ceramica</a:t>
            </a:r>
          </a:p>
          <a:p>
            <a:r>
              <a:rPr lang="it-IT" noProof="0" dirty="0">
                <a:latin typeface="Arial" charset="0"/>
                <a:cs typeface="Arial" charset="0"/>
              </a:rPr>
              <a:t>Metallo</a:t>
            </a:r>
          </a:p>
          <a:p>
            <a:r>
              <a:rPr lang="it-IT" noProof="0" dirty="0">
                <a:latin typeface="Arial" charset="0"/>
                <a:cs typeface="Arial" charset="0"/>
              </a:rPr>
              <a:t>Gomma</a:t>
            </a:r>
          </a:p>
          <a:p>
            <a:r>
              <a:rPr lang="it-IT" noProof="0" dirty="0">
                <a:latin typeface="Arial" charset="0"/>
                <a:cs typeface="Arial" charset="0"/>
              </a:rPr>
              <a:t>Legno</a:t>
            </a:r>
          </a:p>
          <a:p>
            <a:r>
              <a:rPr lang="it-IT" noProof="0" dirty="0">
                <a:latin typeface="Arial" charset="0"/>
                <a:cs typeface="Arial" charset="0"/>
              </a:rPr>
              <a:t>Tessuto</a:t>
            </a:r>
          </a:p>
          <a:p>
            <a:r>
              <a:rPr lang="it-IT" noProof="0" dirty="0">
                <a:latin typeface="Arial" charset="0"/>
                <a:cs typeface="Arial" charset="0"/>
              </a:rPr>
              <a:t>Carta/Cartone</a:t>
            </a:r>
          </a:p>
          <a:p>
            <a:r>
              <a:rPr lang="it-IT" noProof="0" dirty="0">
                <a:latin typeface="Arial" charset="0"/>
                <a:cs typeface="Arial" charset="0"/>
              </a:rPr>
              <a:t>Materiali misti</a:t>
            </a:r>
          </a:p>
          <a:p>
            <a:r>
              <a:rPr lang="it-IT" noProof="0" dirty="0" smtClean="0">
                <a:latin typeface="Arial" charset="0"/>
                <a:cs typeface="Arial" charset="0"/>
              </a:rPr>
              <a:t>Altro</a:t>
            </a:r>
            <a:endParaRPr lang="it-IT" noProof="0" dirty="0">
              <a:latin typeface="Arial" charset="0"/>
              <a:cs typeface="Arial" charset="0"/>
            </a:endParaRPr>
          </a:p>
        </p:txBody>
      </p:sp>
      <p:sp>
        <p:nvSpPr>
          <p:cNvPr id="70660" name="Text Placeholder 12"/>
          <p:cNvSpPr>
            <a:spLocks noGrp="1"/>
          </p:cNvSpPr>
          <p:nvPr>
            <p:ph type="body" sz="quarter" idx="12"/>
          </p:nvPr>
        </p:nvSpPr>
        <p:spPr>
          <a:xfrm>
            <a:off x="457200" y="1676400"/>
            <a:ext cx="8153400" cy="685800"/>
          </a:xfrm>
        </p:spPr>
        <p:txBody>
          <a:bodyPr>
            <a:normAutofit lnSpcReduction="10000"/>
          </a:bodyPr>
          <a:lstStyle/>
          <a:p>
            <a:r>
              <a:rPr lang="it-IT" noProof="0" dirty="0" smtClean="0">
                <a:latin typeface="Arial" charset="0"/>
                <a:cs typeface="Arial" charset="0"/>
              </a:rPr>
              <a:t>Vuotate il retino, poi sistemate i rifiuti  in mucchietti secondo queste nove categorie:</a:t>
            </a:r>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Guida</a:t>
            </a:r>
            <a:r>
              <a:rPr lang="en-AU" dirty="0" smtClean="0">
                <a:latin typeface="Arial" charset="0"/>
                <a:cs typeface="Arial" charset="0"/>
              </a:rPr>
              <a:t> </a:t>
            </a:r>
            <a:r>
              <a:rPr lang="en-AU" dirty="0" err="1" smtClean="0">
                <a:latin typeface="Arial" charset="0"/>
                <a:cs typeface="Arial" charset="0"/>
              </a:rPr>
              <a:t>all'indagine</a:t>
            </a:r>
            <a:endParaRPr lang="en-US" dirty="0" smtClean="0">
              <a:latin typeface="Arial" charset="0"/>
              <a:cs typeface="Arial" charset="0"/>
            </a:endParaRPr>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2: smistare</a:t>
            </a:r>
            <a:endParaRPr lang="en-GB" sz="1600" b="1" i="1" dirty="0">
              <a:solidFill>
                <a:srgbClr val="376092"/>
              </a:solidFill>
            </a:endParaRPr>
          </a:p>
          <a:p>
            <a:pPr>
              <a:spcBef>
                <a:spcPct val="20000"/>
              </a:spcBef>
              <a:buSzPct val="75000"/>
              <a:buFont typeface="Wingdings" pitchFamily="2" charset="2"/>
              <a:buNone/>
            </a:pPr>
            <a:endParaRPr lang="en-GB" sz="2000" b="1" dirty="0">
              <a:solidFill>
                <a:srgbClr val="376092"/>
              </a:solidFill>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normAutofit/>
          </a:bodyPr>
          <a:lstStyle/>
          <a:p>
            <a:r>
              <a:rPr lang="it-IT" noProof="0" dirty="0" smtClean="0">
                <a:latin typeface="Arial" charset="0"/>
                <a:cs typeface="Arial" charset="0"/>
              </a:rPr>
              <a:t>Registrate ogni oggetto come unità (1)</a:t>
            </a:r>
          </a:p>
          <a:p>
            <a:r>
              <a:rPr lang="it-IT" noProof="0" dirty="0" smtClean="0">
                <a:latin typeface="Arial" charset="0"/>
                <a:cs typeface="Arial" charset="0"/>
              </a:rPr>
              <a:t>Conteggiate i pezzi misti come “frammenti” </a:t>
            </a:r>
          </a:p>
          <a:p>
            <a:pPr lvl="0"/>
            <a:r>
              <a:rPr lang="it-IT" noProof="0" dirty="0" smtClean="0"/>
              <a:t>Inserite tutto ciò che tutti i subacquei hanno trovato nella stessa immersione di rilevamento in un'unica data card</a:t>
            </a:r>
            <a:endParaRPr lang="it-IT" noProof="0" dirty="0" smtClean="0">
              <a:latin typeface="Arial" charset="0"/>
              <a:cs typeface="Arial" charset="0"/>
            </a:endParaRPr>
          </a:p>
        </p:txBody>
      </p:sp>
      <p:sp>
        <p:nvSpPr>
          <p:cNvPr id="72707" name="Text Placeholder 24"/>
          <p:cNvSpPr>
            <a:spLocks noGrp="1"/>
          </p:cNvSpPr>
          <p:nvPr>
            <p:ph type="body" sz="quarter" idx="12"/>
          </p:nvPr>
        </p:nvSpPr>
        <p:spPr>
          <a:xfrm>
            <a:off x="457200" y="1676400"/>
            <a:ext cx="8153400" cy="685800"/>
          </a:xfrm>
        </p:spPr>
        <p:txBody>
          <a:bodyPr>
            <a:normAutofit lnSpcReduction="10000"/>
          </a:bodyPr>
          <a:lstStyle/>
          <a:p>
            <a:r>
              <a:rPr lang="it-IT" noProof="0" dirty="0" smtClean="0"/>
              <a:t>Per registrare ogni oggetto trovato nella Data Card del Dive Against Debris®, lavorate per mucchietti</a:t>
            </a:r>
            <a:endParaRPr lang="it-IT" noProof="0" dirty="0" smtClean="0">
              <a:latin typeface="Arial" charset="0"/>
              <a:cs typeface="Arial" charset="0"/>
            </a:endParaRPr>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it-IT" smtClean="0"/>
              <a:pPr/>
              <a:t>33</a:t>
            </a:fld>
            <a:endParaRPr lang="it-IT" dirty="0"/>
          </a:p>
        </p:txBody>
      </p:sp>
      <p:sp>
        <p:nvSpPr>
          <p:cNvPr id="72710" name="Text Placeholder 25"/>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sp>
        <p:nvSpPr>
          <p:cNvPr id="9" name="Title 8"/>
          <p:cNvSpPr>
            <a:spLocks noGrp="1"/>
          </p:cNvSpPr>
          <p:nvPr>
            <p:ph type="title"/>
          </p:nvPr>
        </p:nvSpPr>
        <p:spPr>
          <a:xfrm>
            <a:off x="457200" y="884238"/>
            <a:ext cx="5334000" cy="990600"/>
          </a:xfrm>
        </p:spPr>
        <p:txBody>
          <a:bodyPr anchor="t"/>
          <a:lstStyle/>
          <a:p>
            <a:pPr>
              <a:defRPr/>
            </a:pPr>
            <a:r>
              <a:rPr lang="it-IT" noProof="0" dirty="0" smtClean="0"/>
              <a:t>Fase 3: Registrare</a:t>
            </a:r>
            <a:endParaRPr lang="it-IT" noProof="0" dirty="0"/>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9624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it-IT" noProof="0" dirty="0" smtClean="0"/>
              <a:t>Fase 3: Registrare</a:t>
            </a:r>
            <a:endParaRPr lang="it-IT" noProof="0" dirty="0"/>
          </a:p>
        </p:txBody>
      </p:sp>
      <p:sp>
        <p:nvSpPr>
          <p:cNvPr id="74755" name="Content Placeholder 8"/>
          <p:cNvSpPr>
            <a:spLocks noGrp="1"/>
          </p:cNvSpPr>
          <p:nvPr>
            <p:ph idx="1"/>
          </p:nvPr>
        </p:nvSpPr>
        <p:spPr>
          <a:xfrm>
            <a:off x="685800" y="2438400"/>
            <a:ext cx="4495800" cy="3459163"/>
          </a:xfrm>
        </p:spPr>
        <p:txBody>
          <a:bodyPr/>
          <a:lstStyle/>
          <a:p>
            <a:r>
              <a:rPr lang="it-IT" noProof="0" dirty="0" smtClean="0">
                <a:latin typeface="Arial" charset="0"/>
                <a:cs typeface="Arial" charset="0"/>
              </a:rPr>
              <a:t>Ecco un modo rapido per conteggiare molti piccoli pezzi:</a:t>
            </a:r>
          </a:p>
          <a:p>
            <a:pPr lvl="1"/>
            <a:r>
              <a:rPr lang="it-IT" noProof="0" dirty="0" smtClean="0">
                <a:latin typeface="Arial" charset="0"/>
                <a:cs typeface="Arial" charset="0"/>
              </a:rPr>
              <a:t>Suddivideteli in mucchietti secondo la loro dimensione</a:t>
            </a:r>
          </a:p>
          <a:p>
            <a:pPr lvl="1"/>
            <a:r>
              <a:rPr lang="it-IT" noProof="0" dirty="0" smtClean="0">
                <a:latin typeface="Arial" charset="0"/>
                <a:cs typeface="Arial" charset="0"/>
              </a:rPr>
              <a:t>Contate i pezzi di un mucchietto</a:t>
            </a:r>
          </a:p>
          <a:p>
            <a:pPr lvl="1"/>
            <a:r>
              <a:rPr lang="it-IT" noProof="0" dirty="0" smtClean="0">
                <a:latin typeface="Arial" charset="0"/>
                <a:cs typeface="Arial" charset="0"/>
              </a:rPr>
              <a:t>Moltiplicatelo per il numero dei mucchietti</a:t>
            </a:r>
          </a:p>
          <a:p>
            <a:r>
              <a:rPr lang="it-IT" noProof="0" dirty="0" smtClean="0">
                <a:latin typeface="Arial" charset="0"/>
                <a:cs typeface="Arial" charset="0"/>
              </a:rPr>
              <a:t>Registrate come “frammenti”</a:t>
            </a:r>
          </a:p>
          <a:p>
            <a:pPr lvl="1"/>
            <a:endParaRPr lang="it-IT" noProof="0" dirty="0" smtClean="0">
              <a:latin typeface="Arial" charset="0"/>
              <a:cs typeface="Arial" charset="0"/>
            </a:endParaRPr>
          </a:p>
        </p:txBody>
      </p:sp>
      <p:sp>
        <p:nvSpPr>
          <p:cNvPr id="74756" name="Text Placeholder 9"/>
          <p:cNvSpPr>
            <a:spLocks noGrp="1"/>
          </p:cNvSpPr>
          <p:nvPr>
            <p:ph type="body" sz="quarter" idx="12"/>
          </p:nvPr>
        </p:nvSpPr>
        <p:spPr>
          <a:xfrm>
            <a:off x="457200" y="1676400"/>
            <a:ext cx="8153400" cy="685800"/>
          </a:xfrm>
        </p:spPr>
        <p:txBody>
          <a:bodyPr>
            <a:normAutofit/>
          </a:bodyPr>
          <a:lstStyle/>
          <a:p>
            <a:r>
              <a:rPr lang="it-IT" noProof="0" dirty="0" smtClean="0"/>
              <a:t>Troppo piccoli per poterli contare? </a:t>
            </a:r>
            <a:endParaRPr lang="it-IT" noProof="0" dirty="0" smtClean="0">
              <a:latin typeface="Arial" charset="0"/>
              <a:cs typeface="Arial" charset="0"/>
            </a:endParaRPr>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it-IT" smtClean="0"/>
              <a:pPr/>
              <a:t>34</a:t>
            </a:fld>
            <a:endParaRPr lang="it-IT" dirty="0"/>
          </a:p>
        </p:txBody>
      </p:sp>
      <p:sp>
        <p:nvSpPr>
          <p:cNvPr id="74759" name="Text Placeholder 10"/>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pic>
        <p:nvPicPr>
          <p:cNvPr id="74760" name="Picture 14"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3: Registrare</a:t>
            </a:r>
            <a:endParaRPr lang="it-IT" noProof="0" dirty="0"/>
          </a:p>
        </p:txBody>
      </p:sp>
      <p:sp>
        <p:nvSpPr>
          <p:cNvPr id="76803" name="Content Placeholder 2"/>
          <p:cNvSpPr>
            <a:spLocks noGrp="1"/>
          </p:cNvSpPr>
          <p:nvPr>
            <p:ph idx="1"/>
          </p:nvPr>
        </p:nvSpPr>
        <p:spPr>
          <a:xfrm>
            <a:off x="609600" y="2590800"/>
            <a:ext cx="4495800" cy="3429000"/>
          </a:xfrm>
        </p:spPr>
        <p:txBody>
          <a:bodyPr>
            <a:normAutofit fontScale="92500"/>
          </a:bodyPr>
          <a:lstStyle/>
          <a:p>
            <a:r>
              <a:rPr lang="it-IT" noProof="0" dirty="0" smtClean="0">
                <a:latin typeface="Arial" charset="0"/>
                <a:cs typeface="Arial" charset="0"/>
              </a:rPr>
              <a:t>Luogo del sito d’indagine</a:t>
            </a:r>
          </a:p>
          <a:p>
            <a:pPr lvl="1"/>
            <a:r>
              <a:rPr lang="it-IT" noProof="0" dirty="0" smtClean="0">
                <a:latin typeface="Arial" charset="0"/>
                <a:cs typeface="Arial" charset="0"/>
              </a:rPr>
              <a:t>Città</a:t>
            </a:r>
          </a:p>
          <a:p>
            <a:pPr lvl="1"/>
            <a:r>
              <a:rPr lang="it-IT" noProof="0" dirty="0" smtClean="0">
                <a:latin typeface="Arial" charset="0"/>
                <a:cs typeface="Arial" charset="0"/>
              </a:rPr>
              <a:t>Provincia</a:t>
            </a:r>
          </a:p>
          <a:p>
            <a:pPr lvl="1"/>
            <a:r>
              <a:rPr lang="it-IT" noProof="0" dirty="0" smtClean="0">
                <a:latin typeface="Arial" charset="0"/>
                <a:cs typeface="Arial" charset="0"/>
              </a:rPr>
              <a:t>Nazione</a:t>
            </a:r>
          </a:p>
          <a:p>
            <a:r>
              <a:rPr lang="it-IT" noProof="0" dirty="0" smtClean="0">
                <a:latin typeface="Arial" charset="0"/>
                <a:cs typeface="Arial" charset="0"/>
              </a:rPr>
              <a:t>Coordinate GPS del sito di rilevamento</a:t>
            </a:r>
          </a:p>
          <a:p>
            <a:pPr lvl="1"/>
            <a:r>
              <a:rPr lang="it-IT" noProof="0" dirty="0" smtClean="0">
                <a:latin typeface="Arial" charset="0"/>
                <a:cs typeface="Arial" charset="0"/>
              </a:rPr>
              <a:t>Siate accurati</a:t>
            </a:r>
          </a:p>
          <a:p>
            <a:pPr lvl="1"/>
            <a:r>
              <a:rPr lang="it-IT" noProof="0" dirty="0" smtClean="0">
                <a:latin typeface="Arial" charset="0"/>
                <a:cs typeface="Arial" charset="0"/>
              </a:rPr>
              <a:t>Usate la mappa </a:t>
            </a:r>
            <a:r>
              <a:rPr lang="it-IT" noProof="0" dirty="0" err="1" smtClean="0">
                <a:latin typeface="Arial" charset="0"/>
                <a:cs typeface="Arial" charset="0"/>
              </a:rPr>
              <a:t>point</a:t>
            </a:r>
            <a:r>
              <a:rPr lang="it-IT" noProof="0" dirty="0" smtClean="0">
                <a:latin typeface="Arial" charset="0"/>
                <a:cs typeface="Arial" charset="0"/>
              </a:rPr>
              <a:t>-and-click del modulo invio dati online, OPPURE</a:t>
            </a:r>
          </a:p>
          <a:p>
            <a:pPr lvl="1"/>
            <a:r>
              <a:rPr lang="it-IT" noProof="0" dirty="0" smtClean="0">
                <a:latin typeface="Arial" charset="0"/>
                <a:cs typeface="Arial" charset="0"/>
              </a:rPr>
              <a:t>Inserite la lettura GPS:</a:t>
            </a:r>
          </a:p>
          <a:p>
            <a:pPr lvl="2"/>
            <a:r>
              <a:rPr lang="it-IT" noProof="0" dirty="0" smtClean="0">
                <a:latin typeface="Arial" charset="0"/>
                <a:cs typeface="Arial" charset="0"/>
              </a:rPr>
              <a:t>WGS84 / gradi decimali</a:t>
            </a:r>
          </a:p>
        </p:txBody>
      </p:sp>
      <p:sp>
        <p:nvSpPr>
          <p:cNvPr id="76804" name="Text Placeholder 13"/>
          <p:cNvSpPr>
            <a:spLocks noGrp="1"/>
          </p:cNvSpPr>
          <p:nvPr>
            <p:ph type="body" sz="quarter" idx="12"/>
          </p:nvPr>
        </p:nvSpPr>
        <p:spPr>
          <a:xfrm>
            <a:off x="457200" y="1676400"/>
            <a:ext cx="8153400" cy="685800"/>
          </a:xfrm>
        </p:spPr>
        <p:txBody>
          <a:bodyPr>
            <a:normAutofit lnSpcReduction="10000"/>
          </a:bodyPr>
          <a:lstStyle/>
          <a:p>
            <a:r>
              <a:rPr lang="it-IT" noProof="0" dirty="0" smtClean="0">
                <a:latin typeface="Arial" charset="0"/>
                <a:cs typeface="Arial" charset="0"/>
              </a:rPr>
              <a:t>Quando riportate i dati online, vi saranno chieste le seguenti informazioni sul sito d’indagine:</a:t>
            </a:r>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it-IT" smtClean="0"/>
              <a:pPr/>
              <a:t>35</a:t>
            </a:fld>
            <a:endParaRPr lang="it-IT" dirty="0"/>
          </a:p>
        </p:txBody>
      </p:sp>
      <p:sp>
        <p:nvSpPr>
          <p:cNvPr id="76807" name="Text Placeholder 22"/>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pic>
        <p:nvPicPr>
          <p:cNvPr id="76808" name="Picture 11"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it-IT" noProof="0" dirty="0" smtClean="0"/>
              <a:t>Fase 3: Registrare</a:t>
            </a:r>
            <a:endParaRPr lang="it-IT" noProof="0" dirty="0"/>
          </a:p>
        </p:txBody>
      </p:sp>
      <p:sp>
        <p:nvSpPr>
          <p:cNvPr id="41987" name="Content Placeholder 2"/>
          <p:cNvSpPr>
            <a:spLocks noGrp="1"/>
          </p:cNvSpPr>
          <p:nvPr>
            <p:ph idx="1"/>
          </p:nvPr>
        </p:nvSpPr>
        <p:spPr>
          <a:xfrm>
            <a:off x="685800" y="2438400"/>
            <a:ext cx="5410200" cy="3459163"/>
          </a:xfrm>
        </p:spPr>
        <p:txBody>
          <a:bodyPr>
            <a:normAutofit/>
          </a:bodyPr>
          <a:lstStyle/>
          <a:p>
            <a:pPr>
              <a:defRPr/>
            </a:pPr>
            <a:r>
              <a:rPr lang="it-IT" sz="2400" u="sng" noProof="0" dirty="0" smtClean="0">
                <a:solidFill>
                  <a:schemeClr val="accent2">
                    <a:lumMod val="75000"/>
                  </a:schemeClr>
                </a:solidFill>
                <a:latin typeface="Arial" charset="0"/>
                <a:cs typeface="Arial" charset="0"/>
              </a:rPr>
              <a:t>La media</a:t>
            </a:r>
            <a:r>
              <a:rPr lang="it-IT" noProof="0" dirty="0" smtClean="0">
                <a:solidFill>
                  <a:schemeClr val="accent2">
                    <a:lumMod val="75000"/>
                  </a:schemeClr>
                </a:solidFill>
                <a:latin typeface="Arial" charset="0"/>
                <a:cs typeface="Arial" charset="0"/>
              </a:rPr>
              <a:t> del tempo trascorso da tutte le coppie mentre rimuovevano i rifiuti sommersi</a:t>
            </a:r>
          </a:p>
          <a:p>
            <a:pPr>
              <a:defRPr/>
            </a:pPr>
            <a:r>
              <a:rPr lang="it-IT" noProof="0" dirty="0" smtClean="0">
                <a:latin typeface="Arial" charset="0"/>
                <a:cs typeface="Arial" charset="0"/>
              </a:rPr>
              <a:t>Registratelo in minuti </a:t>
            </a:r>
          </a:p>
          <a:p>
            <a:pPr lvl="1">
              <a:defRPr/>
            </a:pPr>
            <a:r>
              <a:rPr lang="it-IT" noProof="0" dirty="0" smtClean="0">
                <a:latin typeface="Arial" charset="0"/>
                <a:cs typeface="Arial" charset="0"/>
              </a:rPr>
              <a:t>ad esempio 45 minuti, 115 minuti</a:t>
            </a:r>
          </a:p>
          <a:p>
            <a:pPr>
              <a:defRPr/>
            </a:pPr>
            <a:r>
              <a:rPr lang="it-IT" noProof="0" dirty="0" smtClean="0">
                <a:latin typeface="Arial" charset="0"/>
                <a:cs typeface="Arial" charset="0"/>
              </a:rPr>
              <a:t>Non includete i tempi di</a:t>
            </a:r>
          </a:p>
          <a:p>
            <a:pPr lvl="1">
              <a:defRPr/>
            </a:pPr>
            <a:r>
              <a:rPr lang="it-IT" noProof="0" dirty="0" smtClean="0">
                <a:latin typeface="Arial" charset="0"/>
                <a:cs typeface="Arial" charset="0"/>
              </a:rPr>
              <a:t>Nuoto in superficie</a:t>
            </a:r>
          </a:p>
          <a:p>
            <a:pPr lvl="1">
              <a:defRPr/>
            </a:pPr>
            <a:r>
              <a:rPr lang="it-IT" noProof="0" dirty="0" smtClean="0">
                <a:latin typeface="Arial" charset="0"/>
                <a:cs typeface="Arial" charset="0"/>
              </a:rPr>
              <a:t>Risalite/discese</a:t>
            </a:r>
          </a:p>
          <a:p>
            <a:pPr lvl="1">
              <a:defRPr/>
            </a:pPr>
            <a:r>
              <a:rPr lang="it-IT" noProof="0" dirty="0" smtClean="0">
                <a:latin typeface="Arial" charset="0"/>
                <a:cs typeface="Arial" charset="0"/>
              </a:rPr>
              <a:t>Chi non partecipa all’immersione </a:t>
            </a:r>
          </a:p>
          <a:p>
            <a:pPr lvl="1">
              <a:defRPr/>
            </a:pPr>
            <a:r>
              <a:rPr lang="it-IT" noProof="0" dirty="0" smtClean="0">
                <a:latin typeface="Arial" charset="0"/>
                <a:cs typeface="Arial" charset="0"/>
              </a:rPr>
              <a:t>Smistamento e registrazione dei rifiuti</a:t>
            </a:r>
          </a:p>
        </p:txBody>
      </p:sp>
      <p:sp>
        <p:nvSpPr>
          <p:cNvPr id="78852" name="Text Placeholder 18"/>
          <p:cNvSpPr>
            <a:spLocks noGrp="1"/>
          </p:cNvSpPr>
          <p:nvPr>
            <p:ph type="body" sz="quarter" idx="12"/>
          </p:nvPr>
        </p:nvSpPr>
        <p:spPr>
          <a:xfrm>
            <a:off x="457200" y="1676400"/>
            <a:ext cx="8153400" cy="685800"/>
          </a:xfrm>
        </p:spPr>
        <p:txBody>
          <a:bodyPr>
            <a:normAutofit lnSpcReduction="10000"/>
          </a:bodyPr>
          <a:lstStyle/>
          <a:p>
            <a:r>
              <a:rPr lang="it-IT" noProof="0" dirty="0" smtClean="0">
                <a:latin typeface="Arial" charset="0"/>
                <a:cs typeface="Arial" charset="0"/>
              </a:rPr>
              <a:t>Siate accurati nel registrare appropriatamente la durata della vostra indagine: </a:t>
            </a:r>
          </a:p>
          <a:p>
            <a:endParaRPr lang="it-IT" noProof="0" dirty="0" smtClean="0">
              <a:latin typeface="Arial" charset="0"/>
              <a:cs typeface="Arial" charset="0"/>
            </a:endParaRPr>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it-IT" smtClean="0"/>
              <a:pPr/>
              <a:t>36</a:t>
            </a:fld>
            <a:endParaRPr lang="it-IT" dirty="0"/>
          </a:p>
        </p:txBody>
      </p:sp>
      <p:sp>
        <p:nvSpPr>
          <p:cNvPr id="78855" name="Text Placeholder 25"/>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pic>
        <p:nvPicPr>
          <p:cNvPr id="78856" name="Picture 11"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it-IT" noProof="0" dirty="0" smtClean="0"/>
              <a:t>Fase 3: Registrare</a:t>
            </a:r>
            <a:endParaRPr lang="it-IT" noProof="0" dirty="0"/>
          </a:p>
        </p:txBody>
      </p:sp>
      <p:sp>
        <p:nvSpPr>
          <p:cNvPr id="80899" name="Text Placeholder 18"/>
          <p:cNvSpPr>
            <a:spLocks noGrp="1"/>
          </p:cNvSpPr>
          <p:nvPr>
            <p:ph type="body" sz="quarter" idx="12"/>
          </p:nvPr>
        </p:nvSpPr>
        <p:spPr>
          <a:xfrm>
            <a:off x="457200" y="1676400"/>
            <a:ext cx="8153400" cy="685800"/>
          </a:xfrm>
        </p:spPr>
        <p:txBody>
          <a:bodyPr>
            <a:normAutofit/>
          </a:bodyPr>
          <a:lstStyle/>
          <a:p>
            <a:r>
              <a:rPr lang="it-IT" noProof="0" dirty="0" smtClean="0">
                <a:latin typeface="Arial" charset="0"/>
                <a:cs typeface="Arial" charset="0"/>
              </a:rPr>
              <a:t>Esempi di calcolo durata dell’indagine </a:t>
            </a:r>
          </a:p>
          <a:p>
            <a:endParaRPr lang="it-IT" noProof="0" dirty="0" smtClean="0">
              <a:latin typeface="Arial" charset="0"/>
              <a:cs typeface="Arial" charset="0"/>
            </a:endParaRPr>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it-IT" smtClean="0"/>
              <a:pPr/>
              <a:t>37</a:t>
            </a:fld>
            <a:endParaRPr lang="it-IT" dirty="0"/>
          </a:p>
        </p:txBody>
      </p:sp>
      <p:sp>
        <p:nvSpPr>
          <p:cNvPr id="80902" name="Text Placeholder 25"/>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pic>
        <p:nvPicPr>
          <p:cNvPr id="80903" name="Picture 11"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810000" y="2209800"/>
            <a:ext cx="5257800" cy="3810000"/>
          </a:xfrm>
          <a:prstGeom prst="rect">
            <a:avLst/>
          </a:prstGeom>
          <a:noFill/>
          <a:ln w="9525">
            <a:noFill/>
            <a:miter lim="800000"/>
            <a:headEnd/>
            <a:tailEnd/>
          </a:ln>
        </p:spPr>
        <p:txBody>
          <a:bodyPr/>
          <a:lstStyle/>
          <a:p>
            <a:pPr marL="342900" indent="-342900">
              <a:spcBef>
                <a:spcPct val="20000"/>
              </a:spcBef>
              <a:buSzPct val="75000"/>
              <a:defRPr/>
            </a:pPr>
            <a:r>
              <a:rPr lang="it-IT" b="1" dirty="0" smtClean="0">
                <a:solidFill>
                  <a:srgbClr val="376092"/>
                </a:solidFill>
                <a:latin typeface="Arial" panose="020B0604020202020204" pitchFamily="34" charset="0"/>
                <a:cs typeface="Arial" panose="020B0604020202020204" pitchFamily="34" charset="0"/>
              </a:rPr>
              <a:t>Esempio 2</a:t>
            </a:r>
          </a:p>
          <a:p>
            <a:pPr marL="0" lvl="1"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3 squadre di sub</a:t>
            </a:r>
          </a:p>
          <a:p>
            <a:pPr marL="936000" lvl="2"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Team A &amp; B = 2 sub ciascuno</a:t>
            </a:r>
          </a:p>
          <a:p>
            <a:pPr marL="936000" lvl="2"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Team C = 3 subacquei</a:t>
            </a:r>
          </a:p>
          <a:p>
            <a:pPr marL="342900"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Sott’acqua, rimuovono rifiuti per: </a:t>
            </a:r>
          </a:p>
          <a:p>
            <a:pPr marL="936000"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Team A: 		42 minuti</a:t>
            </a:r>
          </a:p>
          <a:p>
            <a:pPr marL="936000"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Team B: 		48 minuti</a:t>
            </a:r>
          </a:p>
          <a:p>
            <a:pPr marL="936000"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Team C: 		51 minuti</a:t>
            </a:r>
          </a:p>
          <a:p>
            <a:pPr marL="342900"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Somma tempi di tutti = 141 minuti</a:t>
            </a:r>
          </a:p>
          <a:p>
            <a:pPr marL="342900" indent="-342900">
              <a:spcBef>
                <a:spcPct val="20000"/>
              </a:spcBef>
              <a:buSzPct val="75000"/>
              <a:buFont typeface="Wingdings" pitchFamily="2" charset="2"/>
              <a:buChar char="l"/>
              <a:defRPr/>
            </a:pPr>
            <a:r>
              <a:rPr lang="it-IT" b="1" dirty="0" smtClean="0">
                <a:solidFill>
                  <a:srgbClr val="376092"/>
                </a:solidFill>
                <a:latin typeface="Arial" panose="020B0604020202020204" pitchFamily="34" charset="0"/>
                <a:cs typeface="Arial" panose="020B0604020202020204" pitchFamily="34" charset="0"/>
              </a:rPr>
              <a:t>141 minuti / 3 squadre = 47 minuti</a:t>
            </a:r>
          </a:p>
          <a:p>
            <a:pPr marL="342900" indent="-342900">
              <a:spcBef>
                <a:spcPct val="20000"/>
              </a:spcBef>
              <a:buSzPct val="75000"/>
              <a:buFont typeface="Wingdings" pitchFamily="2" charset="2"/>
              <a:buChar char="l"/>
              <a:defRPr/>
            </a:pPr>
            <a:r>
              <a:rPr lang="it-IT" b="1" dirty="0" smtClean="0">
                <a:solidFill>
                  <a:schemeClr val="accent2">
                    <a:lumMod val="75000"/>
                  </a:schemeClr>
                </a:solidFill>
                <a:latin typeface="Arial" panose="020B0604020202020204" pitchFamily="34" charset="0"/>
                <a:cs typeface="Arial" panose="020B0604020202020204" pitchFamily="34" charset="0"/>
              </a:rPr>
              <a:t>Durata del rilevamento = 47 minuti</a:t>
            </a:r>
            <a:endParaRPr lang="it-IT"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609600" y="2209800"/>
            <a:ext cx="2971800" cy="3733800"/>
          </a:xfrm>
        </p:spPr>
        <p:txBody>
          <a:bodyPr/>
          <a:lstStyle/>
          <a:p>
            <a:pPr>
              <a:buFont typeface="Wingdings" pitchFamily="2" charset="2"/>
              <a:buNone/>
              <a:defRPr/>
            </a:pPr>
            <a:r>
              <a:rPr lang="it-IT" noProof="0" dirty="0" smtClean="0"/>
              <a:t>Esempio 1</a:t>
            </a:r>
          </a:p>
          <a:p>
            <a:pPr>
              <a:defRPr/>
            </a:pPr>
            <a:r>
              <a:rPr lang="it-IT" noProof="0" dirty="0" smtClean="0"/>
              <a:t>1 coppia di sub </a:t>
            </a:r>
          </a:p>
          <a:p>
            <a:pPr>
              <a:defRPr/>
            </a:pPr>
            <a:r>
              <a:rPr lang="it-IT" noProof="0" dirty="0" smtClean="0"/>
              <a:t>sott’acqua, rimuove rifiuti per:</a:t>
            </a:r>
          </a:p>
          <a:p>
            <a:pPr marL="936000">
              <a:defRPr/>
            </a:pPr>
            <a:r>
              <a:rPr lang="it-IT" noProof="0" dirty="0" smtClean="0"/>
              <a:t>43 minuti</a:t>
            </a:r>
          </a:p>
          <a:p>
            <a:pPr>
              <a:defRPr/>
            </a:pPr>
            <a:r>
              <a:rPr lang="it-IT" noProof="0" dirty="0" smtClean="0"/>
              <a:t>All’indagine non partecipa nessun altro subacqueo</a:t>
            </a:r>
          </a:p>
          <a:p>
            <a:pPr>
              <a:defRPr/>
            </a:pPr>
            <a:r>
              <a:rPr lang="it-IT" noProof="0" dirty="0" smtClean="0">
                <a:solidFill>
                  <a:schemeClr val="accent2">
                    <a:lumMod val="75000"/>
                  </a:schemeClr>
                </a:solidFill>
              </a:rPr>
              <a:t>Durata del rilevamento = 43 minuti</a:t>
            </a:r>
          </a:p>
          <a:p>
            <a:pPr>
              <a:defRPr/>
            </a:pPr>
            <a:endParaRPr lang="it-IT" noProof="0" dirty="0"/>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it-IT" noProof="0" dirty="0" smtClean="0"/>
              <a:t>Fase 3: Registrare</a:t>
            </a:r>
            <a:endParaRPr lang="it-IT" noProof="0" dirty="0"/>
          </a:p>
        </p:txBody>
      </p:sp>
      <p:sp>
        <p:nvSpPr>
          <p:cNvPr id="82947" name="Content Placeholder 8"/>
          <p:cNvSpPr>
            <a:spLocks noGrp="1"/>
          </p:cNvSpPr>
          <p:nvPr>
            <p:ph idx="1"/>
          </p:nvPr>
        </p:nvSpPr>
        <p:spPr>
          <a:xfrm>
            <a:off x="685800" y="2209800"/>
            <a:ext cx="4114800" cy="3733800"/>
          </a:xfrm>
        </p:spPr>
        <p:txBody>
          <a:bodyPr>
            <a:normAutofit lnSpcReduction="10000"/>
          </a:bodyPr>
          <a:lstStyle/>
          <a:p>
            <a:r>
              <a:rPr lang="it-IT" noProof="0" dirty="0" smtClean="0">
                <a:latin typeface="Arial" charset="0"/>
                <a:cs typeface="Arial" charset="0"/>
              </a:rPr>
              <a:t>Numero di partecipanti</a:t>
            </a:r>
          </a:p>
          <a:p>
            <a:pPr lvl="1"/>
            <a:r>
              <a:rPr lang="it-IT" noProof="0" dirty="0" smtClean="0">
                <a:latin typeface="Arial" charset="0"/>
                <a:cs typeface="Arial" charset="0"/>
              </a:rPr>
              <a:t>Conteggiate solo i sub che raccolgono rifiuti sott’acqua</a:t>
            </a:r>
          </a:p>
          <a:p>
            <a:pPr lvl="1"/>
            <a:r>
              <a:rPr lang="it-IT" noProof="0" dirty="0" smtClean="0">
                <a:latin typeface="Arial" charset="0"/>
                <a:cs typeface="Arial" charset="0"/>
              </a:rPr>
              <a:t>Conteggiate i singoli subacquei</a:t>
            </a:r>
          </a:p>
          <a:p>
            <a:pPr lvl="1"/>
            <a:r>
              <a:rPr lang="it-IT" noProof="0" dirty="0" smtClean="0">
                <a:latin typeface="Arial" charset="0"/>
                <a:cs typeface="Arial" charset="0"/>
              </a:rPr>
              <a:t>Non includete i non-sub </a:t>
            </a:r>
          </a:p>
          <a:p>
            <a:endParaRPr lang="it-IT" noProof="0" dirty="0" smtClean="0">
              <a:latin typeface="Arial" charset="0"/>
              <a:cs typeface="Arial" charset="0"/>
            </a:endParaRPr>
          </a:p>
          <a:p>
            <a:r>
              <a:rPr lang="it-IT" noProof="0" dirty="0" smtClean="0">
                <a:latin typeface="Arial" charset="0"/>
                <a:cs typeface="Arial" charset="0"/>
              </a:rPr>
              <a:t>Condizioni moto ondoso</a:t>
            </a:r>
          </a:p>
          <a:p>
            <a:pPr lvl="1"/>
            <a:r>
              <a:rPr lang="it-IT" noProof="0" dirty="0" smtClean="0">
                <a:latin typeface="Arial" charset="0"/>
                <a:cs typeface="Arial" charset="0"/>
              </a:rPr>
              <a:t>Calma, ondine, leggero o da moderato a agitato</a:t>
            </a:r>
          </a:p>
          <a:p>
            <a:pPr lvl="1"/>
            <a:r>
              <a:rPr lang="it-IT" noProof="0" dirty="0" smtClean="0">
                <a:latin typeface="Arial" charset="0"/>
                <a:cs typeface="Arial" charset="0"/>
              </a:rPr>
              <a:t>Per altri dettagli, consultate la </a:t>
            </a:r>
            <a:r>
              <a:rPr lang="it-IT" noProof="0" dirty="0" smtClean="0"/>
              <a:t>Guida all’indagine </a:t>
            </a:r>
            <a:r>
              <a:rPr lang="it-IT" noProof="0" dirty="0" smtClean="0">
                <a:latin typeface="Arial" charset="0"/>
                <a:cs typeface="Arial" charset="0"/>
              </a:rPr>
              <a:t>o la Data Card</a:t>
            </a:r>
          </a:p>
        </p:txBody>
      </p:sp>
      <p:sp>
        <p:nvSpPr>
          <p:cNvPr id="82948" name="Text Placeholder 9"/>
          <p:cNvSpPr>
            <a:spLocks noGrp="1"/>
          </p:cNvSpPr>
          <p:nvPr>
            <p:ph type="body" sz="quarter" idx="12"/>
          </p:nvPr>
        </p:nvSpPr>
        <p:spPr>
          <a:xfrm>
            <a:off x="457200" y="1676400"/>
            <a:ext cx="8153400" cy="685800"/>
          </a:xfrm>
        </p:spPr>
        <p:txBody>
          <a:bodyPr/>
          <a:lstStyle/>
          <a:p>
            <a:r>
              <a:rPr lang="it-IT" noProof="0" dirty="0" smtClean="0">
                <a:latin typeface="Arial" charset="0"/>
                <a:cs typeface="Arial" charset="0"/>
              </a:rPr>
              <a:t>Altre informazioni sul rilevamento</a:t>
            </a:r>
          </a:p>
        </p:txBody>
      </p:sp>
      <p:sp>
        <p:nvSpPr>
          <p:cNvPr id="82949" name="Text Placeholder 20"/>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it-IT" smtClean="0"/>
              <a:pPr/>
              <a:t>38</a:t>
            </a:fld>
            <a:endParaRPr lang="it-IT" dirty="0"/>
          </a:p>
        </p:txBody>
      </p:sp>
      <p:pic>
        <p:nvPicPr>
          <p:cNvPr id="82952" name="Picture 12"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it-IT" noProof="0" dirty="0" smtClean="0"/>
              <a:t>Fase 3: Registrare</a:t>
            </a:r>
            <a:endParaRPr lang="it-IT" noProof="0" dirty="0"/>
          </a:p>
        </p:txBody>
      </p:sp>
      <p:sp>
        <p:nvSpPr>
          <p:cNvPr id="84995" name="Content Placeholder 8"/>
          <p:cNvSpPr>
            <a:spLocks noGrp="1"/>
          </p:cNvSpPr>
          <p:nvPr>
            <p:ph idx="1"/>
          </p:nvPr>
        </p:nvSpPr>
        <p:spPr>
          <a:xfrm>
            <a:off x="685800" y="2209800"/>
            <a:ext cx="4114800" cy="3733800"/>
          </a:xfrm>
        </p:spPr>
        <p:txBody>
          <a:bodyPr>
            <a:normAutofit fontScale="92500" lnSpcReduction="10000"/>
          </a:bodyPr>
          <a:lstStyle/>
          <a:p>
            <a:r>
              <a:rPr lang="it-IT" noProof="0" dirty="0" smtClean="0">
                <a:latin typeface="Arial" charset="0"/>
                <a:cs typeface="Arial" charset="0"/>
              </a:rPr>
              <a:t>Riportate l’area che avete ispezionato per aiutare a comprendere la densità della spazzatura che vi avete trovato:</a:t>
            </a:r>
          </a:p>
          <a:p>
            <a:r>
              <a:rPr lang="it-IT" noProof="0" dirty="0" smtClean="0">
                <a:latin typeface="Arial" charset="0"/>
                <a:cs typeface="Arial" charset="0"/>
              </a:rPr>
              <a:t>Un facile ed accurato </a:t>
            </a:r>
            <a:r>
              <a:rPr lang="it-IT" noProof="0" dirty="0" smtClean="0">
                <a:latin typeface="Arial" charset="0"/>
                <a:cs typeface="Arial" charset="0"/>
                <a:hlinkClick r:id="rId3"/>
              </a:rPr>
              <a:t>strumento online</a:t>
            </a:r>
            <a:r>
              <a:rPr lang="it-IT" noProof="0" dirty="0" smtClean="0">
                <a:latin typeface="Arial" charset="0"/>
                <a:cs typeface="Arial" charset="0"/>
              </a:rPr>
              <a:t> </a:t>
            </a:r>
          </a:p>
          <a:p>
            <a:r>
              <a:rPr lang="it-IT" noProof="0" dirty="0" smtClean="0">
                <a:latin typeface="Arial" charset="0"/>
                <a:cs typeface="Arial" charset="0"/>
              </a:rPr>
              <a:t>Metri o piedi quadri</a:t>
            </a:r>
          </a:p>
          <a:p>
            <a:endParaRPr lang="it-IT" noProof="0" dirty="0" smtClean="0">
              <a:latin typeface="Arial" charset="0"/>
              <a:cs typeface="Arial" charset="0"/>
            </a:endParaRPr>
          </a:p>
          <a:p>
            <a:r>
              <a:rPr lang="it-IT" noProof="0" dirty="0" smtClean="0">
                <a:latin typeface="Arial" charset="0"/>
                <a:cs typeface="Arial" charset="0"/>
              </a:rPr>
              <a:t>Non potete usare lo strumento online?</a:t>
            </a:r>
          </a:p>
          <a:p>
            <a:pPr lvl="1"/>
            <a:r>
              <a:rPr lang="it-IT" noProof="0" dirty="0" smtClean="0">
                <a:latin typeface="Arial" charset="0"/>
                <a:cs typeface="Arial" charset="0"/>
              </a:rPr>
              <a:t>Calcolate l’area moltiplicando lunghezza per larghezza</a:t>
            </a:r>
          </a:p>
          <a:p>
            <a:pPr lvl="1"/>
            <a:r>
              <a:rPr lang="it-IT" noProof="0" dirty="0" smtClean="0">
                <a:latin typeface="Arial" charset="0"/>
                <a:cs typeface="Arial" charset="0"/>
              </a:rPr>
              <a:t>Nessun’altra opzione possibile? Fate una stima</a:t>
            </a:r>
          </a:p>
          <a:p>
            <a:pPr lvl="1"/>
            <a:endParaRPr lang="it-IT" noProof="0" dirty="0" smtClean="0">
              <a:latin typeface="Arial" charset="0"/>
              <a:cs typeface="Arial" charset="0"/>
            </a:endParaRPr>
          </a:p>
        </p:txBody>
      </p:sp>
      <p:sp>
        <p:nvSpPr>
          <p:cNvPr id="84996" name="Text Placeholder 9"/>
          <p:cNvSpPr>
            <a:spLocks noGrp="1"/>
          </p:cNvSpPr>
          <p:nvPr>
            <p:ph type="body" sz="quarter" idx="12"/>
          </p:nvPr>
        </p:nvSpPr>
        <p:spPr>
          <a:xfrm>
            <a:off x="457200" y="1676400"/>
            <a:ext cx="8153400" cy="685800"/>
          </a:xfrm>
        </p:spPr>
        <p:txBody>
          <a:bodyPr/>
          <a:lstStyle/>
          <a:p>
            <a:r>
              <a:rPr lang="it-IT" noProof="0" dirty="0" smtClean="0">
                <a:latin typeface="Arial" charset="0"/>
                <a:cs typeface="Arial" charset="0"/>
              </a:rPr>
              <a:t>Altre informazioni sul rilevamento</a:t>
            </a:r>
            <a:endParaRPr lang="it-IT" noProof="0" dirty="0">
              <a:latin typeface="Arial" charset="0"/>
              <a:cs typeface="Arial" charset="0"/>
            </a:endParaRPr>
          </a:p>
        </p:txBody>
      </p:sp>
      <p:sp>
        <p:nvSpPr>
          <p:cNvPr id="84997" name="Text Placeholder 20"/>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it-IT" smtClean="0"/>
              <a:pPr/>
              <a:t>39</a:t>
            </a:fld>
            <a:endParaRPr lang="it-IT" dirty="0"/>
          </a:p>
        </p:txBody>
      </p:sp>
      <p:pic>
        <p:nvPicPr>
          <p:cNvPr id="85000" name="Picture 12" descr="00_Record.eps"/>
          <p:cNvPicPr>
            <a:picLocks noChangeAspect="1"/>
          </p:cNvPicPr>
          <p:nvPr/>
        </p:nvPicPr>
        <p:blipFill>
          <a:blip r:embed="rId4" cstate="print"/>
          <a:srcRect/>
          <a:stretch>
            <a:fillRect/>
          </a:stretch>
        </p:blipFill>
        <p:spPr bwMode="auto">
          <a:xfrm>
            <a:off x="37338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1400" b="1" dirty="0" smtClean="0">
                <a:solidFill>
                  <a:srgbClr val="376092"/>
                </a:solidFill>
              </a:rPr>
              <a:t>Per misurare l’area, usate lo strumento online</a:t>
            </a:r>
            <a:endParaRPr lang="it-IT" sz="1400" b="1" dirty="0">
              <a:solidFill>
                <a:srgbClr val="37609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t-IT" noProof="0" dirty="0" smtClean="0"/>
              <a:t>Parleremo di . . .</a:t>
            </a:r>
            <a:endParaRPr lang="it-IT" noProof="0" dirty="0"/>
          </a:p>
        </p:txBody>
      </p:sp>
      <p:sp>
        <p:nvSpPr>
          <p:cNvPr id="15363" name="Content Placeholder 2"/>
          <p:cNvSpPr>
            <a:spLocks noGrp="1"/>
          </p:cNvSpPr>
          <p:nvPr>
            <p:ph idx="1"/>
          </p:nvPr>
        </p:nvSpPr>
        <p:spPr>
          <a:xfrm>
            <a:off x="685800" y="3017838"/>
            <a:ext cx="4495800" cy="3459162"/>
          </a:xfrm>
        </p:spPr>
        <p:txBody>
          <a:bodyPr/>
          <a:lstStyle/>
          <a:p>
            <a:r>
              <a:rPr lang="it-IT" noProof="0" dirty="0" smtClean="0">
                <a:latin typeface="Arial" charset="0"/>
                <a:cs typeface="Arial" charset="0"/>
              </a:rPr>
              <a:t>Fase 1: pesa</a:t>
            </a:r>
          </a:p>
          <a:p>
            <a:r>
              <a:rPr lang="it-IT" noProof="0" dirty="0" smtClean="0">
                <a:latin typeface="Arial" charset="0"/>
                <a:cs typeface="Arial" charset="0"/>
              </a:rPr>
              <a:t>Fase 2: smista</a:t>
            </a:r>
          </a:p>
          <a:p>
            <a:r>
              <a:rPr lang="it-IT" noProof="0" dirty="0" smtClean="0">
                <a:latin typeface="Arial" charset="0"/>
                <a:cs typeface="Arial" charset="0"/>
              </a:rPr>
              <a:t>Fase 3: registra</a:t>
            </a:r>
          </a:p>
          <a:p>
            <a:r>
              <a:rPr lang="it-IT" noProof="0" dirty="0" smtClean="0">
                <a:latin typeface="Arial" charset="0"/>
                <a:cs typeface="Arial" charset="0"/>
              </a:rPr>
              <a:t>Fase 4: elimina</a:t>
            </a:r>
          </a:p>
          <a:p>
            <a:r>
              <a:rPr lang="it-IT" noProof="0" dirty="0" smtClean="0">
                <a:latin typeface="Arial" charset="0"/>
                <a:cs typeface="Arial" charset="0"/>
              </a:rPr>
              <a:t>Fase 5: riporta</a:t>
            </a:r>
          </a:p>
        </p:txBody>
      </p:sp>
      <p:sp>
        <p:nvSpPr>
          <p:cNvPr id="15364" name="Text Placeholder 3"/>
          <p:cNvSpPr>
            <a:spLocks noGrp="1"/>
          </p:cNvSpPr>
          <p:nvPr>
            <p:ph type="body" sz="quarter" idx="12"/>
          </p:nvPr>
        </p:nvSpPr>
        <p:spPr>
          <a:xfrm>
            <a:off x="457200" y="1951038"/>
            <a:ext cx="7467600" cy="685800"/>
          </a:xfrm>
        </p:spPr>
        <p:txBody>
          <a:bodyPr>
            <a:normAutofit/>
          </a:bodyPr>
          <a:lstStyle/>
          <a:p>
            <a:r>
              <a:rPr lang="it-IT" noProof="0" dirty="0" smtClean="0">
                <a:latin typeface="Arial" charset="0"/>
                <a:cs typeface="Arial" charset="0"/>
              </a:rPr>
              <a:t>SEZIONE 3: </a:t>
            </a:r>
            <a:r>
              <a:rPr lang="it-IT" noProof="0" dirty="0" smtClean="0"/>
              <a:t>Fai che la tua indagine conti!</a:t>
            </a:r>
            <a:endParaRPr lang="it-IT" noProof="0" dirty="0"/>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it-IT" smtClean="0"/>
              <a:pPr/>
              <a:t>4</a:t>
            </a:fld>
            <a:endParaRPr lang="it-IT" dirty="0"/>
          </a:p>
        </p:txBody>
      </p:sp>
      <p:sp>
        <p:nvSpPr>
          <p:cNvPr id="15367" name="Text Placeholder 18"/>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Benvenuti</a:t>
            </a: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369" name="TextBox 51">
            <a:hlinkClick r:id="rId3" action="ppaction://hlinksldjump"/>
          </p:cNvPr>
          <p:cNvSpPr txBox="1">
            <a:spLocks noChangeArrowheads="1"/>
          </p:cNvSpPr>
          <p:nvPr/>
        </p:nvSpPr>
        <p:spPr bwMode="auto">
          <a:xfrm>
            <a:off x="6324600" y="4930666"/>
            <a:ext cx="2133600" cy="646331"/>
          </a:xfrm>
          <a:prstGeom prst="rect">
            <a:avLst/>
          </a:prstGeom>
          <a:noFill/>
          <a:ln w="9525">
            <a:noFill/>
            <a:miter lim="800000"/>
            <a:headEnd/>
            <a:tailEnd/>
          </a:ln>
        </p:spPr>
        <p:txBody>
          <a:bodyPr anchor="ctr">
            <a:spAutoFit/>
          </a:bodyPr>
          <a:lstStyle/>
          <a:p>
            <a:pPr algn="ctr" eaLnBrk="1" hangingPunct="1"/>
            <a:r>
              <a:rPr lang="it-IT" b="1" dirty="0" smtClean="0">
                <a:solidFill>
                  <a:schemeClr val="tx2"/>
                </a:solidFill>
              </a:rPr>
              <a:t>SEZIONE 3</a:t>
            </a:r>
          </a:p>
          <a:p>
            <a:pPr algn="ctr" eaLnBrk="1" hangingPunct="1"/>
            <a:r>
              <a:rPr lang="it-IT" b="1" dirty="0" smtClean="0">
                <a:solidFill>
                  <a:schemeClr val="tx2"/>
                </a:solidFill>
              </a:rPr>
              <a:t>Riporta i dati</a:t>
            </a:r>
            <a:endParaRPr lang="it-IT" b="1" dirty="0">
              <a:solidFill>
                <a:schemeClr val="tx2"/>
              </a:solidFill>
            </a:endParaRP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Riporta i tuoi dati</a:t>
            </a:r>
            <a:endParaRPr lang="it-IT" b="1" dirty="0">
              <a:solidFill>
                <a:srgbClr val="37609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3: Registrare</a:t>
            </a:r>
            <a:endParaRPr lang="it-IT" noProof="0" dirty="0"/>
          </a:p>
        </p:txBody>
      </p:sp>
      <p:sp>
        <p:nvSpPr>
          <p:cNvPr id="87043" name="Content Placeholder 2"/>
          <p:cNvSpPr>
            <a:spLocks noGrp="1"/>
          </p:cNvSpPr>
          <p:nvPr>
            <p:ph idx="1"/>
          </p:nvPr>
        </p:nvSpPr>
        <p:spPr>
          <a:xfrm>
            <a:off x="5181600" y="2362200"/>
            <a:ext cx="3581400" cy="3459163"/>
          </a:xfrm>
        </p:spPr>
        <p:txBody>
          <a:bodyPr>
            <a:normAutofit/>
          </a:bodyPr>
          <a:lstStyle/>
          <a:p>
            <a:r>
              <a:rPr lang="it-IT" noProof="0" dirty="0" smtClean="0">
                <a:latin typeface="Arial" charset="0"/>
                <a:cs typeface="Arial" charset="0"/>
              </a:rPr>
              <a:t>Ecosistema</a:t>
            </a:r>
          </a:p>
          <a:p>
            <a:pPr lvl="1"/>
            <a:r>
              <a:rPr lang="it-IT" noProof="0" dirty="0" smtClean="0">
                <a:latin typeface="Arial" charset="0"/>
                <a:cs typeface="Arial" charset="0"/>
              </a:rPr>
              <a:t>L’ambiente in cui si svolge la vostra indagine</a:t>
            </a:r>
          </a:p>
          <a:p>
            <a:r>
              <a:rPr lang="it-IT" noProof="0" dirty="0" err="1" smtClean="0">
                <a:latin typeface="Arial" charset="0"/>
                <a:cs typeface="Arial" charset="0"/>
              </a:rPr>
              <a:t>Reef</a:t>
            </a:r>
            <a:r>
              <a:rPr lang="it-IT" noProof="0" dirty="0" smtClean="0">
                <a:latin typeface="Arial" charset="0"/>
                <a:cs typeface="Arial" charset="0"/>
              </a:rPr>
              <a:t> corallino</a:t>
            </a:r>
          </a:p>
          <a:p>
            <a:r>
              <a:rPr lang="it-IT" noProof="0" dirty="0" smtClean="0">
                <a:latin typeface="Arial" charset="0"/>
                <a:cs typeface="Arial" charset="0"/>
              </a:rPr>
              <a:t>Scogliera rocciosa</a:t>
            </a:r>
          </a:p>
          <a:p>
            <a:r>
              <a:rPr lang="it-IT" noProof="0" dirty="0" err="1" smtClean="0">
                <a:latin typeface="Arial" charset="0"/>
                <a:cs typeface="Arial" charset="0"/>
              </a:rPr>
              <a:t>Kelp</a:t>
            </a:r>
            <a:endParaRPr lang="it-IT" noProof="0" dirty="0" smtClean="0">
              <a:latin typeface="Arial" charset="0"/>
              <a:cs typeface="Arial" charset="0"/>
            </a:endParaRPr>
          </a:p>
          <a:p>
            <a:r>
              <a:rPr lang="it-IT" noProof="0" dirty="0" smtClean="0">
                <a:latin typeface="Arial" charset="0"/>
                <a:cs typeface="Arial" charset="0"/>
              </a:rPr>
              <a:t>Mangrovia</a:t>
            </a:r>
          </a:p>
          <a:p>
            <a:r>
              <a:rPr lang="it-IT" noProof="0" dirty="0" smtClean="0">
                <a:latin typeface="Arial" charset="0"/>
                <a:cs typeface="Arial" charset="0"/>
              </a:rPr>
              <a:t>Posidonia</a:t>
            </a:r>
          </a:p>
          <a:p>
            <a:r>
              <a:rPr lang="it-IT" noProof="0" dirty="0" smtClean="0">
                <a:latin typeface="Arial" charset="0"/>
                <a:cs typeface="Arial" charset="0"/>
              </a:rPr>
              <a:t>Altro (si prega descrivere)</a:t>
            </a:r>
          </a:p>
        </p:txBody>
      </p:sp>
      <p:sp>
        <p:nvSpPr>
          <p:cNvPr id="87044" name="Text Placeholder 3"/>
          <p:cNvSpPr>
            <a:spLocks noGrp="1"/>
          </p:cNvSpPr>
          <p:nvPr>
            <p:ph type="body" sz="quarter" idx="12"/>
          </p:nvPr>
        </p:nvSpPr>
        <p:spPr>
          <a:xfrm>
            <a:off x="457200" y="1676400"/>
            <a:ext cx="8153400" cy="685800"/>
          </a:xfrm>
        </p:spPr>
        <p:txBody>
          <a:bodyPr/>
          <a:lstStyle/>
          <a:p>
            <a:r>
              <a:rPr lang="it-IT" noProof="0" dirty="0" smtClean="0">
                <a:latin typeface="Arial" charset="0"/>
                <a:cs typeface="Arial" charset="0"/>
              </a:rPr>
              <a:t>Altre informazioni sul rilevamento</a:t>
            </a:r>
            <a:endParaRPr lang="it-IT" noProof="0" dirty="0">
              <a:latin typeface="Arial" charset="0"/>
              <a:cs typeface="Arial" charset="0"/>
            </a:endParaRPr>
          </a:p>
        </p:txBody>
      </p:sp>
      <p:sp>
        <p:nvSpPr>
          <p:cNvPr id="87045"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a:p>
            <a:endParaRPr lang="it-IT" noProof="0" dirty="0" smtClean="0">
              <a:latin typeface="Arial" charset="0"/>
              <a:cs typeface="Arial" charset="0"/>
            </a:endParaRPr>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it-IT" smtClean="0"/>
              <a:pPr/>
              <a:t>40</a:t>
            </a:fld>
            <a:endParaRPr lang="it-IT" dirty="0"/>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t-IT" b="1" dirty="0" smtClean="0">
                <a:solidFill>
                  <a:srgbClr val="376092"/>
                </a:solidFill>
              </a:rPr>
              <a:t>Substrato Dominante</a:t>
            </a:r>
          </a:p>
          <a:p>
            <a:pPr marL="742950" lvl="1" indent="-285750">
              <a:spcBef>
                <a:spcPct val="20000"/>
              </a:spcBef>
              <a:buSzPct val="60000"/>
              <a:buFont typeface="Wingdings" pitchFamily="2" charset="2"/>
              <a:buChar char="l"/>
            </a:pPr>
            <a:r>
              <a:rPr lang="it-IT" b="1" dirty="0" smtClean="0">
                <a:solidFill>
                  <a:srgbClr val="376092"/>
                </a:solidFill>
              </a:rPr>
              <a:t>Il tipo di fondale su cui ha luogo la maggior parte del rilevamento</a:t>
            </a:r>
          </a:p>
          <a:p>
            <a:pPr marL="342900" indent="-342900">
              <a:spcBef>
                <a:spcPct val="20000"/>
              </a:spcBef>
              <a:buSzPct val="75000"/>
              <a:buFont typeface="Wingdings" pitchFamily="2" charset="2"/>
              <a:buChar char="l"/>
            </a:pPr>
            <a:r>
              <a:rPr lang="it-IT" b="1" dirty="0" smtClean="0">
                <a:solidFill>
                  <a:srgbClr val="376092"/>
                </a:solidFill>
              </a:rPr>
              <a:t>Sabbia</a:t>
            </a:r>
          </a:p>
          <a:p>
            <a:pPr marL="342900" indent="-342900">
              <a:spcBef>
                <a:spcPct val="20000"/>
              </a:spcBef>
              <a:buSzPct val="75000"/>
              <a:buFont typeface="Wingdings" pitchFamily="2" charset="2"/>
              <a:buChar char="l"/>
            </a:pPr>
            <a:r>
              <a:rPr lang="it-IT" b="1" dirty="0" smtClean="0">
                <a:solidFill>
                  <a:srgbClr val="376092"/>
                </a:solidFill>
              </a:rPr>
              <a:t>Fango</a:t>
            </a:r>
          </a:p>
          <a:p>
            <a:pPr marL="342900" indent="-342900">
              <a:spcBef>
                <a:spcPct val="20000"/>
              </a:spcBef>
              <a:buSzPct val="75000"/>
              <a:buFont typeface="Wingdings" pitchFamily="2" charset="2"/>
              <a:buChar char="l"/>
            </a:pPr>
            <a:r>
              <a:rPr lang="it-IT" b="1" dirty="0" smtClean="0">
                <a:solidFill>
                  <a:srgbClr val="376092"/>
                </a:solidFill>
              </a:rPr>
              <a:t>Ghiaia</a:t>
            </a:r>
          </a:p>
          <a:p>
            <a:pPr marL="342900" indent="-342900">
              <a:spcBef>
                <a:spcPct val="20000"/>
              </a:spcBef>
              <a:buSzPct val="75000"/>
              <a:buFont typeface="Wingdings" pitchFamily="2" charset="2"/>
              <a:buChar char="l"/>
            </a:pPr>
            <a:r>
              <a:rPr lang="it-IT" b="1" dirty="0" smtClean="0">
                <a:solidFill>
                  <a:srgbClr val="376092"/>
                </a:solidFill>
              </a:rPr>
              <a:t>Roccia</a:t>
            </a:r>
          </a:p>
          <a:p>
            <a:pPr marL="342900" indent="-342900">
              <a:spcBef>
                <a:spcPct val="20000"/>
              </a:spcBef>
              <a:buSzPct val="75000"/>
              <a:buFont typeface="Wingdings" pitchFamily="2" charset="2"/>
              <a:buChar char="l"/>
            </a:pPr>
            <a:r>
              <a:rPr lang="it-IT" b="1" dirty="0" smtClean="0">
                <a:solidFill>
                  <a:srgbClr val="376092"/>
                </a:solidFill>
              </a:rPr>
              <a:t>Corallo</a:t>
            </a:r>
          </a:p>
          <a:p>
            <a:pPr marL="342900" indent="-342900">
              <a:spcBef>
                <a:spcPct val="20000"/>
              </a:spcBef>
              <a:buSzPct val="75000"/>
              <a:buFont typeface="Wingdings" pitchFamily="2" charset="2"/>
              <a:buChar char="l"/>
            </a:pPr>
            <a:r>
              <a:rPr lang="it-IT" b="1" dirty="0" smtClean="0">
                <a:solidFill>
                  <a:srgbClr val="376092"/>
                </a:solidFill>
              </a:rPr>
              <a:t>Posidonia</a:t>
            </a:r>
          </a:p>
          <a:p>
            <a:pPr marL="342900" indent="-342900">
              <a:spcBef>
                <a:spcPct val="20000"/>
              </a:spcBef>
              <a:buSzPct val="75000"/>
              <a:buFont typeface="Wingdings" pitchFamily="2" charset="2"/>
              <a:buChar char="l"/>
            </a:pPr>
            <a:r>
              <a:rPr lang="it-IT" b="1" dirty="0" smtClean="0">
                <a:solidFill>
                  <a:srgbClr val="376092"/>
                </a:solidFill>
              </a:rPr>
              <a:t>Altro (si prega descrivere)</a:t>
            </a:r>
          </a:p>
          <a:p>
            <a:pPr marL="742950" lvl="1" indent="-285750">
              <a:spcBef>
                <a:spcPct val="20000"/>
              </a:spcBef>
              <a:buSzPct val="60000"/>
              <a:buFont typeface="Wingdings" pitchFamily="2" charset="2"/>
              <a:buChar char="l"/>
            </a:pPr>
            <a:endParaRPr lang="it-IT" b="1" dirty="0">
              <a:solidFill>
                <a:srgbClr val="376092"/>
              </a:solidFill>
            </a:endParaRPr>
          </a:p>
        </p:txBody>
      </p:sp>
      <p:pic>
        <p:nvPicPr>
          <p:cNvPr id="87049" name="Picture 9"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3: Registrare</a:t>
            </a:r>
            <a:endParaRPr lang="it-IT" noProof="0" dirty="0"/>
          </a:p>
        </p:txBody>
      </p:sp>
      <p:sp>
        <p:nvSpPr>
          <p:cNvPr id="89091" name="Content Placeholder 2"/>
          <p:cNvSpPr>
            <a:spLocks noGrp="1"/>
          </p:cNvSpPr>
          <p:nvPr>
            <p:ph idx="1"/>
          </p:nvPr>
        </p:nvSpPr>
        <p:spPr>
          <a:xfrm>
            <a:off x="533400" y="2438400"/>
            <a:ext cx="3962400" cy="3459163"/>
          </a:xfrm>
        </p:spPr>
        <p:txBody>
          <a:bodyPr/>
          <a:lstStyle/>
          <a:p>
            <a:r>
              <a:rPr lang="it-IT" noProof="0" dirty="0" smtClean="0">
                <a:latin typeface="Arial" charset="0"/>
                <a:cs typeface="Arial" charset="0"/>
              </a:rPr>
              <a:t>Animali impigliati</a:t>
            </a:r>
          </a:p>
          <a:p>
            <a:pPr lvl="1"/>
            <a:r>
              <a:rPr lang="it-IT" noProof="0" dirty="0" smtClean="0">
                <a:latin typeface="Arial" charset="0"/>
                <a:cs typeface="Arial" charset="0"/>
              </a:rPr>
              <a:t>Registrate specie e tipo dei rifiuti marini</a:t>
            </a:r>
          </a:p>
          <a:p>
            <a:pPr lvl="1"/>
            <a:r>
              <a:rPr lang="it-IT" noProof="0" dirty="0" smtClean="0">
                <a:latin typeface="Arial" charset="0"/>
                <a:cs typeface="Arial" charset="0"/>
              </a:rPr>
              <a:t>Scattate fotografie e caricatele con i vostri dati</a:t>
            </a:r>
          </a:p>
        </p:txBody>
      </p:sp>
      <p:sp>
        <p:nvSpPr>
          <p:cNvPr id="89092" name="Text Placeholder 3"/>
          <p:cNvSpPr>
            <a:spLocks noGrp="1"/>
          </p:cNvSpPr>
          <p:nvPr>
            <p:ph type="body" sz="quarter" idx="12"/>
          </p:nvPr>
        </p:nvSpPr>
        <p:spPr>
          <a:xfrm>
            <a:off x="457200" y="1676400"/>
            <a:ext cx="8153400" cy="685800"/>
          </a:xfrm>
        </p:spPr>
        <p:txBody>
          <a:bodyPr/>
          <a:lstStyle/>
          <a:p>
            <a:r>
              <a:rPr lang="it-IT" noProof="0" dirty="0" smtClean="0">
                <a:latin typeface="Arial" charset="0"/>
                <a:cs typeface="Arial" charset="0"/>
              </a:rPr>
              <a:t>Altre informazioni sul rilevamento</a:t>
            </a:r>
            <a:endParaRPr lang="it-IT" noProof="0" dirty="0">
              <a:latin typeface="Arial" charset="0"/>
              <a:cs typeface="Arial" charset="0"/>
            </a:endParaRPr>
          </a:p>
        </p:txBody>
      </p:sp>
      <p:sp>
        <p:nvSpPr>
          <p:cNvPr id="89093"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a:p>
            <a:endParaRPr lang="it-IT" noProof="0" dirty="0" smtClean="0">
              <a:latin typeface="Arial" charset="0"/>
              <a:cs typeface="Arial" charset="0"/>
            </a:endParaRPr>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it-IT" smtClean="0"/>
              <a:pPr/>
              <a:t>41</a:t>
            </a:fld>
            <a:endParaRPr lang="it-IT" dirty="0"/>
          </a:p>
        </p:txBody>
      </p:sp>
      <p:sp>
        <p:nvSpPr>
          <p:cNvPr id="89096"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t-IT" b="1" dirty="0" smtClean="0">
                <a:solidFill>
                  <a:srgbClr val="376092"/>
                </a:solidFill>
              </a:rPr>
              <a:t>Ambito di profondità dell’indagine</a:t>
            </a:r>
          </a:p>
          <a:p>
            <a:pPr marL="800100" lvl="1" indent="-342900">
              <a:spcBef>
                <a:spcPct val="20000"/>
              </a:spcBef>
              <a:buSzPct val="75000"/>
              <a:buFont typeface="Wingdings" pitchFamily="2" charset="2"/>
              <a:buChar char="l"/>
            </a:pPr>
            <a:r>
              <a:rPr lang="it-IT" b="1" dirty="0" smtClean="0">
                <a:solidFill>
                  <a:srgbClr val="376092"/>
                </a:solidFill>
              </a:rPr>
              <a:t>Profondità massima e minima entro cui avete rimosso i rifiuti</a:t>
            </a:r>
          </a:p>
          <a:p>
            <a:pPr marL="800100" lvl="1" indent="-342900">
              <a:spcBef>
                <a:spcPct val="20000"/>
              </a:spcBef>
              <a:buSzPct val="75000"/>
              <a:buFont typeface="Wingdings" pitchFamily="2" charset="2"/>
              <a:buChar char="l"/>
            </a:pPr>
            <a:r>
              <a:rPr lang="it-IT" b="1" dirty="0" smtClean="0">
                <a:solidFill>
                  <a:srgbClr val="376092"/>
                </a:solidFill>
              </a:rPr>
              <a:t>Possono essere inferiori alla profondità massima dell’immersione</a:t>
            </a:r>
          </a:p>
          <a:p>
            <a:pPr marL="800100" lvl="1" indent="-342900">
              <a:spcBef>
                <a:spcPct val="20000"/>
              </a:spcBef>
              <a:buSzPct val="75000"/>
              <a:buFont typeface="Wingdings" pitchFamily="2" charset="2"/>
              <a:buChar char="l"/>
            </a:pPr>
            <a:r>
              <a:rPr lang="it-IT" b="1" dirty="0" smtClean="0">
                <a:solidFill>
                  <a:srgbClr val="376092"/>
                </a:solidFill>
              </a:rPr>
              <a:t>Come profondità minima, non riportate 0 </a:t>
            </a:r>
          </a:p>
          <a:p>
            <a:pPr marL="1257300" lvl="2" indent="-342900">
              <a:spcBef>
                <a:spcPct val="20000"/>
              </a:spcBef>
              <a:buSzPct val="75000"/>
              <a:buFont typeface="Wingdings" pitchFamily="2" charset="2"/>
              <a:buChar char="l"/>
            </a:pPr>
            <a:r>
              <a:rPr lang="it-IT" b="1" dirty="0" smtClean="0">
                <a:solidFill>
                  <a:srgbClr val="376092"/>
                </a:solidFill>
              </a:rPr>
              <a:t>I rifiuti galleggianti non rientrano nell’indagine </a:t>
            </a:r>
            <a:endParaRPr lang="it-IT" b="1" dirty="0">
              <a:solidFill>
                <a:srgbClr val="376092"/>
              </a:solidFill>
            </a:endParaRPr>
          </a:p>
        </p:txBody>
      </p:sp>
      <p:pic>
        <p:nvPicPr>
          <p:cNvPr id="89097" name="Picture 9"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3: Registrare</a:t>
            </a:r>
            <a:endParaRPr lang="it-IT" noProof="0" dirty="0"/>
          </a:p>
        </p:txBody>
      </p:sp>
      <p:sp>
        <p:nvSpPr>
          <p:cNvPr id="91139" name="Content Placeholder 2"/>
          <p:cNvSpPr>
            <a:spLocks noGrp="1"/>
          </p:cNvSpPr>
          <p:nvPr>
            <p:ph idx="1"/>
          </p:nvPr>
        </p:nvSpPr>
        <p:spPr>
          <a:xfrm>
            <a:off x="533400" y="2438400"/>
            <a:ext cx="3962400" cy="3459163"/>
          </a:xfrm>
        </p:spPr>
        <p:txBody>
          <a:bodyPr/>
          <a:lstStyle/>
          <a:p>
            <a:r>
              <a:rPr lang="it-IT" noProof="0" dirty="0" smtClean="0"/>
              <a:t>Condizioni atmosferiche della settimana precedente</a:t>
            </a:r>
            <a:endParaRPr lang="it-IT" noProof="0" dirty="0" smtClean="0">
              <a:latin typeface="Arial" charset="0"/>
              <a:cs typeface="Arial" charset="0"/>
            </a:endParaRPr>
          </a:p>
          <a:p>
            <a:pPr marL="800100" lvl="1" indent="-342900">
              <a:buSzPct val="75000"/>
            </a:pPr>
            <a:r>
              <a:rPr lang="it-IT" noProof="0" dirty="0" smtClean="0"/>
              <a:t>Eventi che possano aver trasportato i rifiuti nel vostro sito o lontano da questo</a:t>
            </a:r>
            <a:endParaRPr lang="it-IT" noProof="0" dirty="0" smtClean="0">
              <a:latin typeface="Arial" charset="0"/>
              <a:cs typeface="Arial" charset="0"/>
            </a:endParaRPr>
          </a:p>
        </p:txBody>
      </p:sp>
      <p:sp>
        <p:nvSpPr>
          <p:cNvPr id="91140" name="Text Placeholder 3"/>
          <p:cNvSpPr>
            <a:spLocks noGrp="1"/>
          </p:cNvSpPr>
          <p:nvPr>
            <p:ph type="body" sz="quarter" idx="12"/>
          </p:nvPr>
        </p:nvSpPr>
        <p:spPr>
          <a:xfrm>
            <a:off x="457200" y="1676400"/>
            <a:ext cx="8153400" cy="685800"/>
          </a:xfrm>
        </p:spPr>
        <p:txBody>
          <a:bodyPr/>
          <a:lstStyle/>
          <a:p>
            <a:r>
              <a:rPr lang="it-IT" noProof="0" dirty="0" smtClean="0">
                <a:latin typeface="Arial" charset="0"/>
                <a:cs typeface="Arial" charset="0"/>
              </a:rPr>
              <a:t>Altre informazioni sul rilevamento</a:t>
            </a:r>
            <a:endParaRPr lang="it-IT" noProof="0" dirty="0">
              <a:latin typeface="Arial" charset="0"/>
              <a:cs typeface="Arial" charset="0"/>
            </a:endParaRPr>
          </a:p>
        </p:txBody>
      </p:sp>
      <p:sp>
        <p:nvSpPr>
          <p:cNvPr id="91141"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a:p>
            <a:endParaRPr lang="it-IT" noProof="0" dirty="0" smtClean="0">
              <a:latin typeface="Arial" charset="0"/>
              <a:cs typeface="Arial" charset="0"/>
            </a:endParaRPr>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it-IT" smtClean="0"/>
              <a:pPr/>
              <a:t>42</a:t>
            </a:fld>
            <a:endParaRPr lang="it-IT" dirty="0"/>
          </a:p>
        </p:txBody>
      </p:sp>
      <p:sp>
        <p:nvSpPr>
          <p:cNvPr id="91144"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t-IT" b="1" dirty="0" smtClean="0">
                <a:solidFill>
                  <a:srgbClr val="376092"/>
                </a:solidFill>
              </a:rPr>
              <a:t>Oggetti che rappresentano un problema locale </a:t>
            </a:r>
          </a:p>
          <a:p>
            <a:pPr marL="800100" lvl="1" indent="-342900">
              <a:spcBef>
                <a:spcPct val="20000"/>
              </a:spcBef>
              <a:buSzPct val="75000"/>
              <a:buFont typeface="Wingdings" pitchFamily="2" charset="2"/>
              <a:buChar char="l"/>
            </a:pPr>
            <a:r>
              <a:rPr lang="it-IT" b="1" dirty="0" smtClean="0">
                <a:solidFill>
                  <a:srgbClr val="376092"/>
                </a:solidFill>
              </a:rPr>
              <a:t>I vostri 3 rifiuti che costituiscono un problema locale e perché</a:t>
            </a:r>
          </a:p>
          <a:p>
            <a:pPr marL="342900" indent="-342900">
              <a:spcBef>
                <a:spcPct val="20000"/>
              </a:spcBef>
              <a:buSzPct val="75000"/>
              <a:buFont typeface="Wingdings" pitchFamily="2" charset="2"/>
              <a:buChar char="l"/>
            </a:pPr>
            <a:endParaRPr lang="it-IT" b="1" dirty="0" smtClean="0">
              <a:solidFill>
                <a:srgbClr val="376092"/>
              </a:solidFill>
            </a:endParaRPr>
          </a:p>
          <a:p>
            <a:pPr marL="342900" indent="-342900">
              <a:spcBef>
                <a:spcPct val="20000"/>
              </a:spcBef>
              <a:buSzPct val="75000"/>
              <a:buFont typeface="Wingdings" pitchFamily="2" charset="2"/>
              <a:buChar char="l"/>
            </a:pPr>
            <a:r>
              <a:rPr lang="it-IT" b="1" dirty="0" smtClean="0">
                <a:solidFill>
                  <a:srgbClr val="376092"/>
                </a:solidFill>
              </a:rPr>
              <a:t>Ulteriori informazioni</a:t>
            </a:r>
          </a:p>
          <a:p>
            <a:pPr marL="800100" lvl="1" indent="-342900">
              <a:spcBef>
                <a:spcPct val="20000"/>
              </a:spcBef>
              <a:buSzPct val="75000"/>
              <a:buFont typeface="Wingdings" pitchFamily="2" charset="2"/>
              <a:buChar char="l"/>
            </a:pPr>
            <a:r>
              <a:rPr lang="it-IT" b="1" dirty="0" smtClean="0">
                <a:solidFill>
                  <a:srgbClr val="376092"/>
                </a:solidFill>
              </a:rPr>
              <a:t>Eventi che potrebbero aver contribuito al ritrovamento dei rifiuti del posto</a:t>
            </a:r>
            <a:endParaRPr lang="it-IT" dirty="0">
              <a:solidFill>
                <a:srgbClr val="376092"/>
              </a:solidFill>
            </a:endParaRPr>
          </a:p>
        </p:txBody>
      </p:sp>
      <p:pic>
        <p:nvPicPr>
          <p:cNvPr id="91145" name="Picture 9" descr="00_Record.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3: registrare</a:t>
            </a:r>
            <a:endParaRPr lang="it-IT" sz="1600" b="1" i="1" dirty="0">
              <a:solidFill>
                <a:srgbClr val="37609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4: eliminare</a:t>
            </a:r>
            <a:endParaRPr lang="it-IT" noProof="0" dirty="0"/>
          </a:p>
        </p:txBody>
      </p:sp>
      <p:sp>
        <p:nvSpPr>
          <p:cNvPr id="93187" name="Content Placeholder 2"/>
          <p:cNvSpPr>
            <a:spLocks noGrp="1"/>
          </p:cNvSpPr>
          <p:nvPr>
            <p:ph idx="1"/>
          </p:nvPr>
        </p:nvSpPr>
        <p:spPr>
          <a:xfrm>
            <a:off x="685800" y="2438400"/>
            <a:ext cx="4343400" cy="3733800"/>
          </a:xfrm>
        </p:spPr>
        <p:txBody>
          <a:bodyPr>
            <a:normAutofit lnSpcReduction="10000"/>
          </a:bodyPr>
          <a:lstStyle/>
          <a:p>
            <a:r>
              <a:rPr lang="it-IT" noProof="0" dirty="0" smtClean="0">
                <a:latin typeface="Arial" charset="0"/>
                <a:cs typeface="Arial" charset="0"/>
              </a:rPr>
              <a:t>Smistateli per un riciclo</a:t>
            </a:r>
          </a:p>
          <a:p>
            <a:r>
              <a:rPr lang="it-IT" noProof="0" dirty="0" smtClean="0">
                <a:latin typeface="Arial" charset="0"/>
                <a:cs typeface="Arial" charset="0"/>
              </a:rPr>
              <a:t>Quantità minime possono essere gettate nei cassonetti</a:t>
            </a:r>
          </a:p>
          <a:p>
            <a:r>
              <a:rPr lang="it-IT" noProof="0" dirty="0" smtClean="0">
                <a:latin typeface="Arial" charset="0"/>
                <a:cs typeface="Arial" charset="0"/>
              </a:rPr>
              <a:t>Le Autorità locali possono raccoglierli</a:t>
            </a:r>
          </a:p>
          <a:p>
            <a:r>
              <a:rPr lang="it-IT" noProof="0" dirty="0" smtClean="0">
                <a:latin typeface="Arial" charset="0"/>
                <a:cs typeface="Arial" charset="0"/>
              </a:rPr>
              <a:t>Trasportateli presso una discarica</a:t>
            </a:r>
          </a:p>
          <a:p>
            <a:r>
              <a:rPr lang="it-IT" noProof="0" dirty="0" smtClean="0">
                <a:latin typeface="Arial" charset="0"/>
                <a:cs typeface="Arial" charset="0"/>
              </a:rPr>
              <a:t>Informatevi sulle leggi locali che regolano l’eliminazione</a:t>
            </a:r>
          </a:p>
          <a:p>
            <a:pPr lvl="1"/>
            <a:r>
              <a:rPr lang="it-IT" noProof="0" dirty="0" smtClean="0">
                <a:latin typeface="Arial" charset="0"/>
                <a:cs typeface="Arial" charset="0"/>
              </a:rPr>
              <a:t>Controllate le procedure per eliminare oggetti pericolosi quali tubi al neon, candelette “</a:t>
            </a:r>
            <a:r>
              <a:rPr lang="it-IT" noProof="0" dirty="0" err="1" smtClean="0">
                <a:latin typeface="Arial" charset="0"/>
                <a:cs typeface="Arial" charset="0"/>
              </a:rPr>
              <a:t>cyalume</a:t>
            </a:r>
            <a:r>
              <a:rPr lang="it-IT" noProof="0" dirty="0" smtClean="0">
                <a:latin typeface="Arial" charset="0"/>
                <a:cs typeface="Arial" charset="0"/>
              </a:rPr>
              <a:t>”, contenitori di oli o combustibili, etc.</a:t>
            </a:r>
          </a:p>
        </p:txBody>
      </p:sp>
      <p:sp>
        <p:nvSpPr>
          <p:cNvPr id="93188" name="Text Placeholder 3"/>
          <p:cNvSpPr>
            <a:spLocks noGrp="1"/>
          </p:cNvSpPr>
          <p:nvPr>
            <p:ph type="body" sz="quarter" idx="12"/>
          </p:nvPr>
        </p:nvSpPr>
        <p:spPr>
          <a:xfrm>
            <a:off x="457200" y="1676400"/>
            <a:ext cx="8153400" cy="685800"/>
          </a:xfrm>
        </p:spPr>
        <p:txBody>
          <a:bodyPr>
            <a:normAutofit lnSpcReduction="10000"/>
          </a:bodyPr>
          <a:lstStyle/>
          <a:p>
            <a:r>
              <a:rPr lang="it-IT" noProof="0" dirty="0" smtClean="0">
                <a:latin typeface="Arial" charset="0"/>
                <a:cs typeface="Arial" charset="0"/>
              </a:rPr>
              <a:t>Eliminate i vostri rifiuti con cura, in modo non possano tornare in acqua:</a:t>
            </a:r>
          </a:p>
        </p:txBody>
      </p:sp>
      <p:sp>
        <p:nvSpPr>
          <p:cNvPr id="93189"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a:p>
            <a:endParaRPr lang="it-IT" noProof="0" dirty="0" smtClean="0">
              <a:latin typeface="Arial" charset="0"/>
              <a:cs typeface="Arial" charset="0"/>
            </a:endParaRPr>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it-IT" smtClean="0"/>
              <a:pPr/>
              <a:t>43</a:t>
            </a:fld>
            <a:endParaRPr lang="it-IT" dirty="0"/>
          </a:p>
        </p:txBody>
      </p:sp>
      <p:pic>
        <p:nvPicPr>
          <p:cNvPr id="93192" name="Picture 7" descr="00_Dispose.eps"/>
          <p:cNvPicPr>
            <a:picLocks noChangeAspect="1"/>
          </p:cNvPicPr>
          <p:nvPr/>
        </p:nvPicPr>
        <p:blipFill>
          <a:blip r:embed="rId3" cstate="print"/>
          <a:srcRect/>
          <a:stretch>
            <a:fillRect/>
          </a:stretch>
        </p:blipFill>
        <p:spPr bwMode="auto">
          <a:xfrm>
            <a:off x="35814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4: eliminare</a:t>
            </a: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5: riportare</a:t>
            </a:r>
            <a:endParaRPr lang="it-IT" noProof="0" dirty="0"/>
          </a:p>
        </p:txBody>
      </p:sp>
      <p:sp>
        <p:nvSpPr>
          <p:cNvPr id="95237"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a:p>
            <a:endParaRPr lang="it-IT" noProof="0" dirty="0" smtClean="0">
              <a:latin typeface="Arial" charset="0"/>
              <a:cs typeface="Arial" charset="0"/>
            </a:endParaRPr>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 </a:t>
            </a:r>
            <a:r>
              <a:rPr lang="en-AU" dirty="0" err="1" smtClean="0">
                <a:latin typeface="Arial" charset="0"/>
                <a:cs typeface="Arial" charset="0"/>
              </a:rPr>
              <a:t>Guida</a:t>
            </a:r>
            <a:r>
              <a:rPr lang="en-AU" dirty="0" smtClean="0">
                <a:latin typeface="Arial" charset="0"/>
                <a:cs typeface="Arial" charset="0"/>
              </a:rPr>
              <a:t> </a:t>
            </a:r>
            <a:r>
              <a:rPr lang="en-AU" dirty="0" err="1" smtClean="0">
                <a:latin typeface="Arial" charset="0"/>
                <a:cs typeface="Arial" charset="0"/>
              </a:rPr>
              <a:t>all'indagine</a:t>
            </a:r>
            <a:endParaRPr lang="en-US" dirty="0" smtClean="0">
              <a:latin typeface="Arial" charset="0"/>
              <a:cs typeface="Arial" charset="0"/>
            </a:endParaRPr>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37338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5: riportare</a:t>
            </a:r>
            <a:endParaRPr lang="it-IT" sz="2000" b="1" dirty="0">
              <a:solidFill>
                <a:srgbClr val="376092"/>
              </a:solidFill>
            </a:endParaRPr>
          </a:p>
        </p:txBody>
      </p:sp>
      <p:sp>
        <p:nvSpPr>
          <p:cNvPr id="11" name="Text Placeholder 3"/>
          <p:cNvSpPr txBox="1">
            <a:spLocks/>
          </p:cNvSpPr>
          <p:nvPr/>
        </p:nvSpPr>
        <p:spPr>
          <a:xfrm>
            <a:off x="457200" y="1676400"/>
            <a:ext cx="8153400" cy="685800"/>
          </a:xfrm>
          <a:prstGeom prst="rect">
            <a:avLst/>
          </a:prstGeom>
        </p:spPr>
        <p:txBody>
          <a:bodyPr vert="horz" lIns="91440" tIns="45720" rIns="91440" bIns="45720" rtlCol="0">
            <a:normAutofit/>
          </a:bodyPr>
          <a:lstStyle>
            <a:lvl1pPr marL="0" indent="0" algn="l" defTabSz="914400" rtl="0" eaLnBrk="1" latinLnBrk="0" hangingPunct="1">
              <a:spcBef>
                <a:spcPct val="20000"/>
              </a:spcBef>
              <a:buSzPct val="75000"/>
              <a:buFont typeface="Wingdings" pitchFamily="2" charset="2"/>
              <a:buNone/>
              <a:defRPr sz="20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None/>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None/>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None/>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None/>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t>Ora, riportate i vostri dati </a:t>
            </a:r>
            <a:endParaRPr lang="en-GB" dirty="0" smtClean="0"/>
          </a:p>
        </p:txBody>
      </p:sp>
      <p:sp>
        <p:nvSpPr>
          <p:cNvPr id="12" name="Content Placeholder 2"/>
          <p:cNvSpPr txBox="1">
            <a:spLocks/>
          </p:cNvSpPr>
          <p:nvPr/>
        </p:nvSpPr>
        <p:spPr>
          <a:xfrm>
            <a:off x="271272" y="2209800"/>
            <a:ext cx="4224528"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GB" u="sng" dirty="0" err="1"/>
              <a:t>Invio</a:t>
            </a:r>
            <a:r>
              <a:rPr lang="en-GB" u="sng" dirty="0"/>
              <a:t> </a:t>
            </a:r>
            <a:r>
              <a:rPr lang="en-GB" u="sng" dirty="0" err="1"/>
              <a:t>dati</a:t>
            </a:r>
            <a:r>
              <a:rPr lang="en-GB" u="sng" dirty="0"/>
              <a:t> in </a:t>
            </a:r>
            <a:r>
              <a:rPr lang="en-GB" u="sng" dirty="0" err="1"/>
              <a:t>inglese</a:t>
            </a:r>
            <a:r>
              <a:rPr lang="en-GB" u="sng" dirty="0"/>
              <a:t>: </a:t>
            </a:r>
            <a:endParaRPr lang="en-GB" u="sng" dirty="0" smtClean="0"/>
          </a:p>
          <a:p>
            <a:pPr marL="0" indent="0">
              <a:lnSpc>
                <a:spcPct val="110000"/>
              </a:lnSpc>
              <a:buFont typeface="Wingdings" pitchFamily="2" charset="2"/>
              <a:buNone/>
            </a:pPr>
            <a:r>
              <a:rPr lang="en-GB" sz="1500" dirty="0" smtClean="0"/>
              <a:t>Use the online data submission form</a:t>
            </a:r>
          </a:p>
          <a:p>
            <a:pPr marL="0" indent="0">
              <a:lnSpc>
                <a:spcPct val="110000"/>
              </a:lnSpc>
              <a:buFont typeface="Wingdings" pitchFamily="2" charset="2"/>
              <a:buNone/>
            </a:pPr>
            <a:endParaRPr lang="en-GB" sz="1500" dirty="0" smtClean="0"/>
          </a:p>
          <a:p>
            <a:pPr marL="0" indent="0">
              <a:lnSpc>
                <a:spcPct val="110000"/>
              </a:lnSpc>
              <a:buNone/>
            </a:pPr>
            <a:r>
              <a:rPr lang="it-IT" sz="1500" dirty="0"/>
              <a:t>utilizzate il modulo invio dati online. Inviate tutti i dati in inglese servendovi del modulo di invio dei dati online </a:t>
            </a: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a:lnSpc>
                <a:spcPct val="110000"/>
              </a:lnSpc>
            </a:pPr>
            <a:r>
              <a:rPr lang="it-IT" sz="1500" dirty="0"/>
              <a:t>Vi servirà un profilo su My Ocean</a:t>
            </a:r>
          </a:p>
          <a:p>
            <a:pPr lvl="1">
              <a:lnSpc>
                <a:spcPct val="110000"/>
              </a:lnSpc>
            </a:pPr>
            <a:r>
              <a:rPr lang="it-IT" sz="1500" dirty="0"/>
              <a:t>Fate il login o createne uno nuovo</a:t>
            </a:r>
          </a:p>
          <a:p>
            <a:pPr>
              <a:lnSpc>
                <a:spcPct val="110000"/>
              </a:lnSpc>
            </a:pPr>
            <a:r>
              <a:rPr lang="it-IT" sz="1500" dirty="0"/>
              <a:t>Seguite le istruzioni del modulo online</a:t>
            </a:r>
          </a:p>
          <a:p>
            <a:pPr>
              <a:lnSpc>
                <a:spcPct val="110000"/>
              </a:lnSpc>
            </a:pPr>
            <a:r>
              <a:rPr lang="it-IT" sz="1500" dirty="0"/>
              <a:t>Per chiarimenti, fate riferimento alla Guida </a:t>
            </a:r>
            <a:r>
              <a:rPr lang="it-IT" sz="1500" dirty="0" smtClean="0"/>
              <a:t>all'indagine Dive </a:t>
            </a:r>
            <a:r>
              <a:rPr lang="it-IT" sz="1500" dirty="0"/>
              <a:t>Against </a:t>
            </a:r>
            <a:r>
              <a:rPr lang="it-IT" sz="1500" dirty="0" smtClean="0"/>
              <a:t>Debris®</a:t>
            </a:r>
            <a:endParaRPr lang="it-IT" sz="1500" dirty="0"/>
          </a:p>
        </p:txBody>
      </p:sp>
      <p:sp>
        <p:nvSpPr>
          <p:cNvPr id="13" name="Content Placeholder 2"/>
          <p:cNvSpPr txBox="1">
            <a:spLocks/>
          </p:cNvSpPr>
          <p:nvPr/>
        </p:nvSpPr>
        <p:spPr>
          <a:xfrm>
            <a:off x="4800600" y="22098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u="sng" dirty="0" err="1"/>
              <a:t>Invii</a:t>
            </a:r>
            <a:r>
              <a:rPr lang="en-GB" u="sng" dirty="0"/>
              <a:t> NON in </a:t>
            </a:r>
            <a:r>
              <a:rPr lang="en-GB" u="sng" dirty="0" err="1"/>
              <a:t>inglese</a:t>
            </a:r>
            <a:r>
              <a:rPr lang="en-GB" u="sng" dirty="0"/>
              <a:t>: </a:t>
            </a:r>
            <a:endParaRPr lang="en-GB" u="sng" dirty="0" smtClean="0"/>
          </a:p>
          <a:p>
            <a:pPr marL="0" indent="0">
              <a:buNone/>
            </a:pPr>
            <a:r>
              <a:rPr lang="it-IT" sz="1500" dirty="0"/>
              <a:t>spedite via email la vostra Data Card completata</a:t>
            </a:r>
          </a:p>
          <a:p>
            <a:pPr marL="0" indent="0">
              <a:buNone/>
            </a:pPr>
            <a:endParaRPr lang="en-GB" sz="1500" dirty="0" smtClean="0"/>
          </a:p>
          <a:p>
            <a:pPr marL="0" indent="0">
              <a:buNone/>
            </a:pPr>
            <a:r>
              <a:rPr lang="it-IT" sz="1500" dirty="0"/>
              <a:t>Per </a:t>
            </a:r>
            <a:r>
              <a:rPr lang="it-IT" sz="1500" dirty="0" smtClean="0"/>
              <a:t>tutti </a:t>
            </a:r>
            <a:r>
              <a:rPr lang="it-IT" sz="1500" dirty="0"/>
              <a:t>i dati in lingua diversa dall’inglese, vi preghiamo di inviare un’email, con la vostra Dive Against </a:t>
            </a:r>
            <a:r>
              <a:rPr lang="it-IT" sz="1500" dirty="0" smtClean="0"/>
              <a:t>Debris® </a:t>
            </a:r>
            <a:r>
              <a:rPr lang="it-IT" sz="1500" dirty="0"/>
              <a:t>Data Card completata – assieme a tutte le foto - a </a:t>
            </a:r>
            <a:r>
              <a:rPr lang="en-GB" sz="1500" dirty="0" smtClean="0">
                <a:hlinkClick r:id="rId5"/>
              </a:rPr>
              <a:t>diveagainstdebris@projectaware.org</a:t>
            </a:r>
            <a:r>
              <a:rPr lang="en-GB" sz="1500" dirty="0" smtClean="0"/>
              <a:t> </a:t>
            </a:r>
          </a:p>
          <a:p>
            <a:pPr marL="0" indent="0">
              <a:buNone/>
            </a:pPr>
            <a:endParaRPr lang="en-GB" sz="1500" dirty="0" smtClean="0"/>
          </a:p>
          <a:p>
            <a:pPr marL="0" indent="0">
              <a:buNone/>
            </a:pPr>
            <a:r>
              <a:rPr lang="it-IT" sz="1500" dirty="0"/>
              <a:t>Assicuratevi di aver compilato accuratamente tutti i </a:t>
            </a:r>
            <a:r>
              <a:rPr lang="it-IT" sz="1500" dirty="0" smtClean="0"/>
              <a:t>campi</a:t>
            </a:r>
            <a:endParaRPr lang="it-IT" sz="1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Fase 5: riportare</a:t>
            </a:r>
            <a:endParaRPr lang="it-IT" noProof="0" dirty="0"/>
          </a:p>
        </p:txBody>
      </p:sp>
      <p:sp>
        <p:nvSpPr>
          <p:cNvPr id="97283" name="Content Placeholder 2"/>
          <p:cNvSpPr>
            <a:spLocks noGrp="1"/>
          </p:cNvSpPr>
          <p:nvPr>
            <p:ph idx="1"/>
          </p:nvPr>
        </p:nvSpPr>
        <p:spPr>
          <a:xfrm>
            <a:off x="685800" y="2667000"/>
            <a:ext cx="8001000" cy="2514600"/>
          </a:xfrm>
        </p:spPr>
        <p:txBody>
          <a:bodyPr>
            <a:normAutofit fontScale="92500" lnSpcReduction="10000"/>
          </a:bodyPr>
          <a:lstStyle/>
          <a:p>
            <a:pPr>
              <a:buNone/>
            </a:pPr>
            <a:r>
              <a:rPr lang="it-IT" noProof="0" dirty="0" smtClean="0"/>
              <a:t>	Ho letto la Guida all'indagine Dive Against Debris®, ed i dati che sto riportando sono stati raccolti sott'acqua durante un'immersione completata da una o più squadre di subacquei. Ho compreso che devo includere solo i dati sui rifiuti raccolti qui, sott’acqua, che i dati di immersioni ripetute devono essere riportati attraverso invii separati, e quelli relativi a ciò che ho raccolto a terra possono essere condivisi attraverso la comunità My Ocean. Comprendo che i dati che invio saranno visualizzati nella Mappa Dive Against Debris® dopo un controllo, sempre che soddisfino il procedimento interno di controllo qualità della Project AWARE.</a:t>
            </a:r>
            <a:endParaRPr lang="it-IT" noProof="0" dirty="0" smtClean="0">
              <a:latin typeface="Arial" charset="0"/>
              <a:cs typeface="Arial" charset="0"/>
            </a:endParaRPr>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it-IT" noProof="0" dirty="0" smtClean="0"/>
              <a:t>Prima di inviare i vostri dati, vi sarà chiesto di confermare la Dichiarazione del Rilevatore del Dive Against Debris®</a:t>
            </a:r>
            <a:r>
              <a:rPr lang="it-IT" noProof="0" dirty="0" smtClean="0">
                <a:latin typeface="Arial" charset="0"/>
                <a:cs typeface="Arial" charset="0"/>
              </a:rPr>
              <a:t>:</a:t>
            </a:r>
          </a:p>
          <a:p>
            <a:endParaRPr lang="it-IT" noProof="0" dirty="0" smtClean="0">
              <a:latin typeface="Arial" charset="0"/>
              <a:cs typeface="Arial" charset="0"/>
            </a:endParaRPr>
          </a:p>
        </p:txBody>
      </p:sp>
      <p:sp>
        <p:nvSpPr>
          <p:cNvPr id="97285"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p>
          <a:p>
            <a:endParaRPr lang="it-IT" noProof="0" dirty="0" smtClean="0">
              <a:latin typeface="Arial" charset="0"/>
              <a:cs typeface="Arial" charset="0"/>
            </a:endParaRPr>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it-IT" smtClean="0"/>
              <a:pPr/>
              <a:t>45</a:t>
            </a:fld>
            <a:endParaRPr lang="it-IT" dirty="0"/>
          </a:p>
        </p:txBody>
      </p:sp>
      <p:pic>
        <p:nvPicPr>
          <p:cNvPr id="97288" name="Picture 8"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spcBef>
                <a:spcPct val="20000"/>
              </a:spcBef>
              <a:buSzPct val="75000"/>
              <a:defRPr/>
            </a:pPr>
            <a:r>
              <a:rPr lang="it-IT" sz="2200" b="1" dirty="0" smtClean="0">
                <a:solidFill>
                  <a:schemeClr val="accent2">
                    <a:lumMod val="75000"/>
                  </a:schemeClr>
                </a:solidFill>
              </a:rPr>
              <a:t>Solo i subacquei hanno le capacità per rimuovere e riportare i rifiuti che si trovano sott’acqua</a:t>
            </a:r>
            <a:endParaRPr lang="it-IT" sz="2000" b="1" dirty="0">
              <a:solidFill>
                <a:schemeClr val="accent2">
                  <a:lumMod val="75000"/>
                </a:schemeClr>
              </a:solidFill>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it-IT" sz="1600" b="1" i="1" dirty="0" smtClean="0">
                <a:solidFill>
                  <a:srgbClr val="376092"/>
                </a:solidFill>
              </a:rPr>
              <a:t>Fase 5: riportare</a:t>
            </a:r>
            <a:endParaRPr lang="it-IT" sz="2000" b="1" dirty="0" smtClean="0">
              <a:solidFill>
                <a:srgbClr val="376092"/>
              </a:solidFill>
            </a:endParaRP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t-IT" noProof="0" dirty="0" smtClean="0"/>
              <a:t>Abbiamo parlato di …</a:t>
            </a:r>
            <a:endParaRPr lang="it-IT" noProof="0" dirty="0"/>
          </a:p>
        </p:txBody>
      </p:sp>
      <p:sp>
        <p:nvSpPr>
          <p:cNvPr id="99331" name="Content Placeholder 2"/>
          <p:cNvSpPr>
            <a:spLocks noGrp="1"/>
          </p:cNvSpPr>
          <p:nvPr>
            <p:ph idx="1"/>
          </p:nvPr>
        </p:nvSpPr>
        <p:spPr>
          <a:xfrm>
            <a:off x="685800" y="3048000"/>
            <a:ext cx="4495800" cy="3459163"/>
          </a:xfrm>
        </p:spPr>
        <p:txBody>
          <a:bodyPr/>
          <a:lstStyle/>
          <a:p>
            <a:r>
              <a:rPr lang="it-IT" noProof="0" dirty="0" smtClean="0">
                <a:latin typeface="Arial" charset="0"/>
                <a:cs typeface="Arial" charset="0"/>
              </a:rPr>
              <a:t>Fase 1: pesare</a:t>
            </a:r>
          </a:p>
          <a:p>
            <a:r>
              <a:rPr lang="it-IT" noProof="0" dirty="0" smtClean="0">
                <a:latin typeface="Arial" charset="0"/>
                <a:cs typeface="Arial" charset="0"/>
              </a:rPr>
              <a:t>Fase 2: smistare</a:t>
            </a:r>
          </a:p>
          <a:p>
            <a:r>
              <a:rPr lang="it-IT" noProof="0" dirty="0" smtClean="0">
                <a:latin typeface="Arial" charset="0"/>
                <a:cs typeface="Arial" charset="0"/>
              </a:rPr>
              <a:t>Fase 3: registrare</a:t>
            </a:r>
          </a:p>
          <a:p>
            <a:r>
              <a:rPr lang="it-IT" noProof="0" dirty="0" smtClean="0">
                <a:latin typeface="Arial" charset="0"/>
                <a:cs typeface="Arial" charset="0"/>
              </a:rPr>
              <a:t>Fase 4: eliminate</a:t>
            </a:r>
          </a:p>
          <a:p>
            <a:r>
              <a:rPr lang="it-IT" noProof="0" dirty="0" smtClean="0">
                <a:latin typeface="Arial" charset="0"/>
                <a:cs typeface="Arial" charset="0"/>
              </a:rPr>
              <a:t>Fase 5: riportare</a:t>
            </a:r>
          </a:p>
          <a:p>
            <a:endParaRPr lang="it-IT" noProof="0" dirty="0" smtClean="0">
              <a:latin typeface="Arial" charset="0"/>
              <a:cs typeface="Arial" charset="0"/>
            </a:endParaRPr>
          </a:p>
        </p:txBody>
      </p:sp>
      <p:sp>
        <p:nvSpPr>
          <p:cNvPr id="99332" name="Text Placeholder 3"/>
          <p:cNvSpPr>
            <a:spLocks noGrp="1"/>
          </p:cNvSpPr>
          <p:nvPr>
            <p:ph type="body" sz="quarter" idx="12"/>
          </p:nvPr>
        </p:nvSpPr>
        <p:spPr>
          <a:xfrm>
            <a:off x="457200" y="1951038"/>
            <a:ext cx="8153400" cy="685800"/>
          </a:xfrm>
        </p:spPr>
        <p:txBody>
          <a:bodyPr>
            <a:normAutofit/>
          </a:bodyPr>
          <a:lstStyle/>
          <a:p>
            <a:r>
              <a:rPr lang="it-IT" noProof="0" dirty="0" smtClean="0">
                <a:latin typeface="Arial" charset="0"/>
                <a:cs typeface="Arial" charset="0"/>
              </a:rPr>
              <a:t>SEZIONE 3: far sì che il vostro rilevamento conti</a:t>
            </a:r>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it-IT" smtClean="0"/>
              <a:pPr/>
              <a:t>46</a:t>
            </a:fld>
            <a:endParaRPr lang="it-IT" dirty="0"/>
          </a:p>
        </p:txBody>
      </p:sp>
      <p:sp>
        <p:nvSpPr>
          <p:cNvPr id="99335" name="Text Placeholder 1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S3: riportare i dati</a:t>
            </a:r>
            <a:endParaRPr lang="it-IT" noProof="0" dirty="0">
              <a:latin typeface="Arial" charset="0"/>
              <a:cs typeface="Arial" charset="0"/>
            </a:endParaRPr>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Riportare i vostri dato</a:t>
            </a:r>
            <a:endParaRPr lang="it-IT" b="1" dirty="0">
              <a:solidFill>
                <a:srgbClr val="376092"/>
              </a:solidFill>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2000" b="1" dirty="0" smtClean="0">
                <a:solidFill>
                  <a:srgbClr val="376092"/>
                </a:solidFill>
              </a:rPr>
              <a:t>Qualche domanda?</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it-IT" noProof="0" dirty="0" smtClean="0"/>
              <a:t>Ora … tocca a voi!</a:t>
            </a:r>
            <a:endParaRPr lang="it-IT" noProof="0" dirty="0"/>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t-IT" noProof="0" dirty="0" smtClean="0">
                <a:latin typeface="Arial" charset="0"/>
                <a:cs typeface="Arial" charset="0"/>
              </a:rPr>
              <a:t>SEZIONE 4:</a:t>
            </a:r>
          </a:p>
          <a:p>
            <a:endParaRPr lang="it-IT"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Qualche riflessione finale sul </a:t>
            </a:r>
            <a:br>
              <a:rPr lang="it-IT" noProof="0" dirty="0" smtClean="0"/>
            </a:br>
            <a:r>
              <a:rPr lang="it-IT" noProof="0" dirty="0" smtClean="0"/>
              <a:t>Dive Against Debris®</a:t>
            </a:r>
            <a:endParaRPr lang="it-IT" noProof="0" dirty="0"/>
          </a:p>
        </p:txBody>
      </p:sp>
      <p:sp>
        <p:nvSpPr>
          <p:cNvPr id="103427" name="Content Placeholder 2"/>
          <p:cNvSpPr>
            <a:spLocks noGrp="1"/>
          </p:cNvSpPr>
          <p:nvPr>
            <p:ph idx="1"/>
          </p:nvPr>
        </p:nvSpPr>
        <p:spPr>
          <a:xfrm>
            <a:off x="457200" y="2713038"/>
            <a:ext cx="4343400" cy="3459162"/>
          </a:xfrm>
        </p:spPr>
        <p:txBody>
          <a:bodyPr>
            <a:normAutofit lnSpcReduction="10000"/>
          </a:bodyPr>
          <a:lstStyle/>
          <a:p>
            <a:r>
              <a:rPr lang="it-IT" noProof="0" dirty="0" smtClean="0"/>
              <a:t>Condividete ciò che fate per aiutare il cambiamento nei comportamenti</a:t>
            </a:r>
            <a:endParaRPr lang="it-IT" noProof="0" dirty="0" smtClean="0">
              <a:latin typeface="Arial" charset="0"/>
              <a:cs typeface="Arial" charset="0"/>
            </a:endParaRPr>
          </a:p>
          <a:p>
            <a:r>
              <a:rPr lang="it-IT" noProof="0" dirty="0" smtClean="0">
                <a:latin typeface="Arial" charset="0"/>
                <a:cs typeface="Arial" charset="0"/>
              </a:rPr>
              <a:t>My Ocean della Project AWARE </a:t>
            </a:r>
            <a:r>
              <a:rPr lang="it-IT" noProof="0" dirty="0" smtClean="0">
                <a:solidFill>
                  <a:srgbClr val="FF0000"/>
                </a:solidFill>
              </a:rPr>
              <a:t>www.projectaware.org/MyOcean</a:t>
            </a:r>
            <a:endParaRPr lang="it-IT" noProof="0" dirty="0" smtClean="0">
              <a:solidFill>
                <a:srgbClr val="FF0000"/>
              </a:solidFill>
              <a:latin typeface="Arial" charset="0"/>
              <a:cs typeface="Arial" charset="0"/>
            </a:endParaRPr>
          </a:p>
          <a:p>
            <a:pPr lvl="1"/>
            <a:r>
              <a:rPr lang="it-IT" noProof="0" dirty="0" smtClean="0">
                <a:latin typeface="Arial" charset="0"/>
                <a:cs typeface="Arial" charset="0"/>
              </a:rPr>
              <a:t>Caricate i resoconti di ciò che avete fatto</a:t>
            </a:r>
          </a:p>
          <a:p>
            <a:pPr lvl="1"/>
            <a:r>
              <a:rPr lang="it-IT" noProof="0" dirty="0">
                <a:latin typeface="Arial" charset="0"/>
                <a:cs typeface="Arial" charset="0"/>
              </a:rPr>
              <a:t>C</a:t>
            </a:r>
            <a:r>
              <a:rPr lang="it-IT" noProof="0" dirty="0" smtClean="0">
                <a:latin typeface="Arial" charset="0"/>
                <a:cs typeface="Arial" charset="0"/>
              </a:rPr>
              <a:t>aricate foto e video</a:t>
            </a:r>
          </a:p>
          <a:p>
            <a:pPr lvl="1"/>
            <a:r>
              <a:rPr lang="it-IT" noProof="0" dirty="0" smtClean="0">
                <a:latin typeface="Arial" charset="0"/>
                <a:cs typeface="Arial" charset="0"/>
              </a:rPr>
              <a:t>Cercate partecipanti che si uniscano agli eventi</a:t>
            </a:r>
          </a:p>
          <a:p>
            <a:pPr lvl="1"/>
            <a:r>
              <a:rPr lang="it-IT" noProof="0" dirty="0" smtClean="0">
                <a:latin typeface="Arial" charset="0"/>
                <a:cs typeface="Arial" charset="0"/>
              </a:rPr>
              <a:t>Trovate eventi a cui partecipare</a:t>
            </a:r>
          </a:p>
        </p:txBody>
      </p:sp>
      <p:sp>
        <p:nvSpPr>
          <p:cNvPr id="103428" name="Text Placeholder 3"/>
          <p:cNvSpPr>
            <a:spLocks noGrp="1"/>
          </p:cNvSpPr>
          <p:nvPr>
            <p:ph type="body" sz="quarter" idx="12"/>
          </p:nvPr>
        </p:nvSpPr>
        <p:spPr>
          <a:xfrm>
            <a:off x="457200" y="1951038"/>
            <a:ext cx="8153400" cy="685800"/>
          </a:xfrm>
        </p:spPr>
        <p:txBody>
          <a:bodyPr>
            <a:normAutofit/>
          </a:bodyPr>
          <a:lstStyle/>
          <a:p>
            <a:r>
              <a:rPr lang="it-IT" noProof="0" dirty="0" smtClean="0"/>
              <a:t>Iniziate la vostra regolare indagine Dive Against Debris®, poi</a:t>
            </a:r>
            <a:r>
              <a:rPr lang="it-IT" noProof="0" dirty="0" smtClean="0">
                <a:latin typeface="Arial" charset="0"/>
                <a:cs typeface="Arial" charset="0"/>
              </a:rPr>
              <a:t>:</a:t>
            </a:r>
          </a:p>
        </p:txBody>
      </p:sp>
      <p:sp>
        <p:nvSpPr>
          <p:cNvPr id="103429"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S4: ora tocca a voi!</a:t>
            </a:r>
          </a:p>
          <a:p>
            <a:endParaRPr lang="it-IT" noProof="0"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it-IT" smtClean="0"/>
              <a:pPr/>
              <a:t>48</a:t>
            </a:fld>
            <a:endParaRPr lang="it-IT" dirty="0"/>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Qualche riflessione finale sul </a:t>
            </a:r>
            <a:br>
              <a:rPr lang="it-IT" noProof="0" dirty="0" smtClean="0"/>
            </a:br>
            <a:r>
              <a:rPr lang="it-IT" noProof="0" dirty="0" smtClean="0"/>
              <a:t>Dive Against Debris® </a:t>
            </a:r>
            <a:endParaRPr lang="it-IT" noProof="0" dirty="0"/>
          </a:p>
        </p:txBody>
      </p:sp>
      <p:sp>
        <p:nvSpPr>
          <p:cNvPr id="103427" name="Content Placeholder 2"/>
          <p:cNvSpPr>
            <a:spLocks noGrp="1"/>
          </p:cNvSpPr>
          <p:nvPr>
            <p:ph idx="1"/>
          </p:nvPr>
        </p:nvSpPr>
        <p:spPr>
          <a:xfrm>
            <a:off x="685800" y="2713038"/>
            <a:ext cx="3886200" cy="3459162"/>
          </a:xfrm>
        </p:spPr>
        <p:txBody>
          <a:bodyPr>
            <a:normAutofit/>
          </a:bodyPr>
          <a:lstStyle/>
          <a:p>
            <a:r>
              <a:rPr lang="it-IT" noProof="0" dirty="0" smtClean="0">
                <a:latin typeface="Arial" charset="0"/>
                <a:cs typeface="Arial" charset="0"/>
              </a:rPr>
              <a:t>Riportate i siti “puliti”</a:t>
            </a:r>
          </a:p>
          <a:p>
            <a:r>
              <a:rPr lang="it-IT" noProof="0" dirty="0" smtClean="0">
                <a:latin typeface="Arial" charset="0"/>
                <a:cs typeface="Arial" charset="0"/>
              </a:rPr>
              <a:t>In ogni immersione, in qualsiasi momento</a:t>
            </a:r>
          </a:p>
          <a:p>
            <a:r>
              <a:rPr lang="it-IT" noProof="0" dirty="0" smtClean="0">
                <a:latin typeface="Arial" charset="0"/>
                <a:cs typeface="Arial" charset="0"/>
              </a:rPr>
              <a:t>E… una pulizia terrestre?</a:t>
            </a:r>
          </a:p>
          <a:p>
            <a:pPr lvl="1"/>
            <a:r>
              <a:rPr lang="it-IT" noProof="0" dirty="0" smtClean="0">
                <a:latin typeface="Arial" charset="0"/>
                <a:cs typeface="Arial" charset="0"/>
              </a:rPr>
              <a:t>Riportate solo i rifiuti trovati dai subacquei</a:t>
            </a:r>
          </a:p>
          <a:p>
            <a:r>
              <a:rPr lang="it-IT" noProof="0" dirty="0" smtClean="0">
                <a:latin typeface="Arial" charset="0"/>
                <a:cs typeface="Arial" charset="0"/>
              </a:rPr>
              <a:t>Fornite dei commenti:</a:t>
            </a:r>
          </a:p>
          <a:p>
            <a:pPr>
              <a:buFont typeface="Wingdings" pitchFamily="2" charset="2"/>
              <a:buNone/>
            </a:pPr>
            <a:endParaRPr lang="it-IT" sz="800" noProof="0" dirty="0" smtClean="0">
              <a:latin typeface="Arial" charset="0"/>
              <a:cs typeface="Arial" charset="0"/>
            </a:endParaRPr>
          </a:p>
          <a:p>
            <a:pPr algn="ctr">
              <a:buNone/>
            </a:pPr>
            <a:r>
              <a:rPr lang="it-IT" sz="1600" noProof="0" dirty="0" smtClean="0">
                <a:hlinkClick r:id="rId3"/>
              </a:rPr>
              <a:t>www.projectaware.org/contact</a:t>
            </a:r>
            <a:r>
              <a:rPr lang="it-IT" sz="1600" noProof="0" dirty="0" smtClean="0"/>
              <a:t> </a:t>
            </a:r>
            <a:endParaRPr lang="it-IT"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S4: ora tocca a voi!</a:t>
            </a:r>
          </a:p>
          <a:p>
            <a:endParaRPr lang="it-IT" noProof="0"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it-IT" smtClean="0"/>
              <a:pPr/>
              <a:t>49</a:t>
            </a:fld>
            <a:endParaRPr lang="it-IT" dirty="0"/>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it-IT" noProof="0" dirty="0" smtClean="0"/>
              <a:t>Parleremo di . . .</a:t>
            </a:r>
            <a:endParaRPr lang="it-IT" noProof="0" dirty="0"/>
          </a:p>
        </p:txBody>
      </p:sp>
      <p:sp>
        <p:nvSpPr>
          <p:cNvPr id="17411" name="Content Placeholder 2"/>
          <p:cNvSpPr>
            <a:spLocks noGrp="1"/>
          </p:cNvSpPr>
          <p:nvPr>
            <p:ph idx="1"/>
          </p:nvPr>
        </p:nvSpPr>
        <p:spPr>
          <a:xfrm>
            <a:off x="685800" y="3017838"/>
            <a:ext cx="5867400" cy="2316162"/>
          </a:xfrm>
        </p:spPr>
        <p:txBody>
          <a:bodyPr/>
          <a:lstStyle/>
          <a:p>
            <a:r>
              <a:rPr lang="it-IT" noProof="0" dirty="0" smtClean="0"/>
              <a:t>Qualche riflessione finale sul </a:t>
            </a:r>
            <a:r>
              <a:rPr lang="it-IT" noProof="0" dirty="0" smtClean="0">
                <a:latin typeface="Arial" charset="0"/>
                <a:cs typeface="Arial" charset="0"/>
              </a:rPr>
              <a:t>Dive Against Debris®</a:t>
            </a:r>
          </a:p>
          <a:p>
            <a:r>
              <a:rPr lang="it-IT" noProof="0" dirty="0" smtClean="0"/>
              <a:t>Unisciti al movimento </a:t>
            </a:r>
            <a:r>
              <a:rPr lang="it-IT" noProof="0" dirty="0" smtClean="0">
                <a:latin typeface="Arial" charset="0"/>
                <a:cs typeface="Arial" charset="0"/>
              </a:rPr>
              <a:t>Project AWARE</a:t>
            </a:r>
          </a:p>
        </p:txBody>
      </p:sp>
      <p:sp>
        <p:nvSpPr>
          <p:cNvPr id="17412" name="Text Placeholder 3"/>
          <p:cNvSpPr>
            <a:spLocks noGrp="1"/>
          </p:cNvSpPr>
          <p:nvPr>
            <p:ph type="body" sz="quarter" idx="12"/>
          </p:nvPr>
        </p:nvSpPr>
        <p:spPr>
          <a:xfrm>
            <a:off x="457200" y="1951038"/>
            <a:ext cx="8153400" cy="685800"/>
          </a:xfrm>
        </p:spPr>
        <p:txBody>
          <a:bodyPr/>
          <a:lstStyle/>
          <a:p>
            <a:r>
              <a:rPr lang="it-IT" noProof="0" dirty="0" smtClean="0">
                <a:latin typeface="Arial" charset="0"/>
                <a:cs typeface="Arial" charset="0"/>
              </a:rPr>
              <a:t>SEZIONE 4: ed ora tocca a voi!</a:t>
            </a:r>
          </a:p>
        </p:txBody>
      </p:sp>
      <p:sp>
        <p:nvSpPr>
          <p:cNvPr id="17413"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Benvenuti</a:t>
            </a:r>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it-IT" smtClean="0"/>
              <a:pPr/>
              <a:t>5</a:t>
            </a:fld>
            <a:endParaRPr lang="it-IT" dirty="0"/>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417"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eaLnBrk="1" hangingPunct="1"/>
            <a:r>
              <a:rPr lang="it-IT" b="1" dirty="0" smtClean="0">
                <a:solidFill>
                  <a:schemeClr val="tx2"/>
                </a:solidFill>
              </a:rPr>
              <a:t>SEZIONE 4</a:t>
            </a:r>
          </a:p>
          <a:p>
            <a:pPr algn="ctr" eaLnBrk="1" hangingPunct="1"/>
            <a:r>
              <a:rPr lang="it-IT" b="1" dirty="0" smtClean="0">
                <a:solidFill>
                  <a:schemeClr val="tx2"/>
                </a:solidFill>
              </a:rPr>
              <a:t>Ora tocca a te!</a:t>
            </a:r>
            <a:endParaRPr lang="it-IT" b="1" dirty="0">
              <a:solidFill>
                <a:schemeClr val="tx2"/>
              </a:solidFill>
            </a:endParaRP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Unisciti ai subacquei AWARE che, in tutto il mondo, si occupano dei rifiuti marini</a:t>
            </a:r>
            <a:endParaRPr lang="it-IT" b="1" dirty="0">
              <a:solidFill>
                <a:srgbClr val="37609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Unitevi al movimento Project AWARE</a:t>
            </a:r>
            <a:endParaRPr lang="it-IT" noProof="0" dirty="0"/>
          </a:p>
        </p:txBody>
      </p:sp>
      <p:sp>
        <p:nvSpPr>
          <p:cNvPr id="105475" name="Content Placeholder 2"/>
          <p:cNvSpPr>
            <a:spLocks noGrp="1"/>
          </p:cNvSpPr>
          <p:nvPr>
            <p:ph idx="1"/>
          </p:nvPr>
        </p:nvSpPr>
        <p:spPr>
          <a:xfrm>
            <a:off x="685800" y="2713038"/>
            <a:ext cx="4191000" cy="411162"/>
          </a:xfrm>
        </p:spPr>
        <p:txBody>
          <a:bodyPr>
            <a:normAutofit fontScale="92500"/>
          </a:bodyPr>
          <a:lstStyle/>
          <a:p>
            <a:r>
              <a:rPr lang="it-IT" noProof="0" dirty="0" smtClean="0">
                <a:latin typeface="Arial" charset="0"/>
                <a:cs typeface="Arial" charset="0"/>
              </a:rPr>
              <a:t>Combattete i Grandi Due </a:t>
            </a:r>
            <a:r>
              <a:rPr lang="it-IT" noProof="0" dirty="0">
                <a:latin typeface="Arial" charset="0"/>
                <a:cs typeface="Arial" charset="0"/>
              </a:rPr>
              <a:t>(</a:t>
            </a:r>
            <a:r>
              <a:rPr lang="it-IT" noProof="0" dirty="0" smtClean="0">
                <a:latin typeface="Arial" charset="0"/>
                <a:cs typeface="Arial" charset="0"/>
              </a:rPr>
              <a:t>Big </a:t>
            </a:r>
            <a:r>
              <a:rPr lang="it-IT" noProof="0" dirty="0" err="1" smtClean="0">
                <a:latin typeface="Arial" charset="0"/>
                <a:cs typeface="Arial" charset="0"/>
              </a:rPr>
              <a:t>Two</a:t>
            </a:r>
            <a:r>
              <a:rPr lang="it-IT" noProof="0" dirty="0" smtClean="0">
                <a:latin typeface="Arial" charset="0"/>
                <a:cs typeface="Arial" charset="0"/>
              </a:rPr>
              <a:t>):</a:t>
            </a:r>
          </a:p>
          <a:p>
            <a:pPr>
              <a:buFont typeface="Wingdings" pitchFamily="2" charset="2"/>
              <a:buNone/>
            </a:pPr>
            <a:endParaRPr lang="it-IT" noProof="0"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it-IT" noProof="0" dirty="0" smtClean="0">
                <a:latin typeface="Arial" charset="0"/>
                <a:cs typeface="Arial" charset="0"/>
              </a:rPr>
              <a:t>I subacquei Project AWARE proteggono il nostro pianeta oceano – un’immersione dopo l’altra</a:t>
            </a:r>
          </a:p>
        </p:txBody>
      </p:sp>
      <p:sp>
        <p:nvSpPr>
          <p:cNvPr id="105477"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S4: ora tocca a voi!</a:t>
            </a:r>
          </a:p>
          <a:p>
            <a:endParaRPr lang="it-IT" noProof="0" dirty="0"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it-IT" smtClean="0"/>
              <a:pPr/>
              <a:t>50</a:t>
            </a:fld>
            <a:endParaRPr lang="it-IT" dirty="0"/>
          </a:p>
        </p:txBody>
      </p:sp>
      <p:sp>
        <p:nvSpPr>
          <p:cNvPr id="13" name="TextBox 12"/>
          <p:cNvSpPr txBox="1"/>
          <p:nvPr/>
        </p:nvSpPr>
        <p:spPr>
          <a:xfrm>
            <a:off x="457200" y="3072924"/>
            <a:ext cx="4038600" cy="1477328"/>
          </a:xfrm>
          <a:prstGeom prst="rect">
            <a:avLst/>
          </a:prstGeom>
          <a:noFill/>
        </p:spPr>
        <p:txBody>
          <a:bodyPr wrap="square">
            <a:spAutoFit/>
          </a:bodyPr>
          <a:lstStyle/>
          <a:p>
            <a:pPr eaLnBrk="1" hangingPunct="1">
              <a:defRPr/>
            </a:pPr>
            <a:r>
              <a:rPr lang="it-IT" b="1" dirty="0" smtClean="0">
                <a:solidFill>
                  <a:srgbClr val="376092"/>
                </a:solidFill>
                <a:latin typeface="Arial" panose="020B0604020202020204" pitchFamily="34" charset="0"/>
                <a:cs typeface="Arial" panose="020B0604020202020204" pitchFamily="34" charset="0"/>
              </a:rPr>
              <a:t>       1. Squali e Razze in pericolo</a:t>
            </a:r>
          </a:p>
          <a:p>
            <a:pPr marL="800100" lvl="1" indent="-342900" eaLnBrk="1" hangingPunct="1">
              <a:defRPr/>
            </a:pPr>
            <a:r>
              <a:rPr lang="it-IT" b="1" dirty="0" smtClean="0">
                <a:solidFill>
                  <a:srgbClr val="376092"/>
                </a:solidFill>
                <a:latin typeface="Arial" panose="020B0604020202020204" pitchFamily="34" charset="0"/>
                <a:cs typeface="Arial" panose="020B0604020202020204" pitchFamily="34" charset="0"/>
              </a:rPr>
              <a:t>- Diventate subacquei </a:t>
            </a:r>
            <a:r>
              <a:rPr lang="it-IT" b="1" dirty="0" smtClean="0">
                <a:solidFill>
                  <a:schemeClr val="accent2">
                    <a:lumMod val="75000"/>
                  </a:schemeClr>
                </a:solidFill>
                <a:latin typeface="Arial" panose="020B0604020202020204" pitchFamily="34" charset="0"/>
                <a:cs typeface="Arial" panose="020B0604020202020204" pitchFamily="34" charset="0"/>
              </a:rPr>
              <a:t>AWARE </a:t>
            </a:r>
          </a:p>
          <a:p>
            <a:pPr marL="800100" lvl="1" indent="-342900" eaLnBrk="1" hangingPunct="1">
              <a:defRPr/>
            </a:pPr>
            <a:r>
              <a:rPr lang="it-IT" b="1" dirty="0" smtClean="0">
                <a:solidFill>
                  <a:schemeClr val="accent2">
                    <a:lumMod val="75000"/>
                  </a:schemeClr>
                </a:solidFill>
                <a:latin typeface="Arial" panose="020B0604020202020204" pitchFamily="34" charset="0"/>
                <a:cs typeface="Arial" panose="020B0604020202020204" pitchFamily="34" charset="0"/>
              </a:rPr>
              <a:t>Shark Conservation </a:t>
            </a:r>
            <a:endParaRPr lang="it-IT" b="1" dirty="0">
              <a:solidFill>
                <a:schemeClr val="accent2">
                  <a:lumMod val="75000"/>
                </a:schemeClr>
              </a:solidFill>
              <a:latin typeface="Arial" panose="020B0604020202020204" pitchFamily="34" charset="0"/>
              <a:cs typeface="Arial" panose="020B0604020202020204" pitchFamily="34" charset="0"/>
            </a:endParaRPr>
          </a:p>
          <a:p>
            <a:pPr marL="800100" lvl="1" indent="-342900" eaLnBrk="1" hangingPunct="1">
              <a:defRPr/>
            </a:pPr>
            <a:r>
              <a:rPr lang="it-IT" b="1" dirty="0" smtClean="0">
                <a:solidFill>
                  <a:srgbClr val="376092"/>
                </a:solidFill>
                <a:latin typeface="Arial" panose="020B0604020202020204" pitchFamily="34" charset="0"/>
                <a:cs typeface="Arial" panose="020B0604020202020204" pitchFamily="34" charset="0"/>
              </a:rPr>
              <a:t>2. Rifiuti Marini - Dive Against Debris®</a:t>
            </a:r>
            <a:endParaRPr lang="it-IT" b="1"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756150"/>
            <a:ext cx="4038600" cy="17827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75000"/>
              <a:buFont typeface="Wingdings" pitchFamily="2" charset="2"/>
              <a:buChar char="l"/>
              <a:tabLst/>
              <a:defRPr/>
            </a:pPr>
            <a:r>
              <a:rPr kumimoji="0" lang="it-IT" sz="1800" b="1" i="0" u="none" strike="noStrike" kern="1200" cap="none" spc="0" normalizeH="0" baseline="0" dirty="0" smtClean="0">
                <a:ln>
                  <a:noFill/>
                </a:ln>
                <a:solidFill>
                  <a:schemeClr val="accent1">
                    <a:lumMod val="75000"/>
                  </a:schemeClr>
                </a:solidFill>
                <a:effectLst/>
                <a:uLnTx/>
                <a:uFillTx/>
                <a:latin typeface="Arial" charset="0"/>
                <a:ea typeface="+mn-ea"/>
                <a:cs typeface="Arial" charset="0"/>
              </a:rPr>
              <a:t>Essere un subacqueo AWARE</a:t>
            </a:r>
          </a:p>
          <a:p>
            <a:pPr marL="742950" lvl="1" indent="-285750">
              <a:spcBef>
                <a:spcPct val="20000"/>
              </a:spcBef>
              <a:buSzPct val="60000"/>
              <a:buFont typeface="Wingdings" pitchFamily="2" charset="2"/>
              <a:buChar char="l"/>
              <a:defRPr/>
            </a:pPr>
            <a:r>
              <a:rPr lang="it-IT" b="1" dirty="0">
                <a:solidFill>
                  <a:schemeClr val="accent1">
                    <a:lumMod val="75000"/>
                  </a:schemeClr>
                </a:solidFill>
                <a:latin typeface="Arial" charset="0"/>
                <a:cs typeface="Arial" charset="0"/>
              </a:rPr>
              <a:t>10 Consigli per Aiutare i Subacquei a Proteggere l’Ambiente Sottomarino</a:t>
            </a:r>
            <a:endParaRPr kumimoji="0" lang="it-IT" sz="1800" b="1" i="0" u="none" strike="noStrike" kern="1200" cap="none" spc="0" normalizeH="0" baseline="0" dirty="0" smtClean="0">
              <a:ln>
                <a:noFill/>
              </a:ln>
              <a:solidFill>
                <a:schemeClr val="accent1">
                  <a:lumMod val="75000"/>
                </a:schemeClr>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it-IT" noProof="0" dirty="0" smtClean="0"/>
              <a:t>Abbiamo parlato di …</a:t>
            </a:r>
            <a:endParaRPr lang="it-IT" noProof="0" dirty="0"/>
          </a:p>
        </p:txBody>
      </p:sp>
      <p:sp>
        <p:nvSpPr>
          <p:cNvPr id="109571" name="Content Placeholder 2"/>
          <p:cNvSpPr>
            <a:spLocks noGrp="1"/>
          </p:cNvSpPr>
          <p:nvPr>
            <p:ph idx="1"/>
          </p:nvPr>
        </p:nvSpPr>
        <p:spPr>
          <a:xfrm>
            <a:off x="685800" y="3017838"/>
            <a:ext cx="5715000" cy="1782762"/>
          </a:xfrm>
        </p:spPr>
        <p:txBody>
          <a:bodyPr/>
          <a:lstStyle/>
          <a:p>
            <a:r>
              <a:rPr lang="it-IT" noProof="0" dirty="0" smtClean="0">
                <a:latin typeface="Arial" charset="0"/>
                <a:cs typeface="Arial" charset="0"/>
              </a:rPr>
              <a:t>Qualche considerazione finale sul Dive Against Debris®</a:t>
            </a:r>
          </a:p>
          <a:p>
            <a:r>
              <a:rPr lang="it-IT" noProof="0" dirty="0" smtClean="0">
                <a:latin typeface="Arial" charset="0"/>
                <a:cs typeface="Arial" charset="0"/>
              </a:rPr>
              <a:t>Unirsi al movimento Project AWARE</a:t>
            </a:r>
          </a:p>
          <a:p>
            <a:endParaRPr lang="it-IT" noProof="0" dirty="0" smtClean="0">
              <a:latin typeface="Arial" charset="0"/>
              <a:cs typeface="Arial" charset="0"/>
            </a:endParaRPr>
          </a:p>
        </p:txBody>
      </p:sp>
      <p:sp>
        <p:nvSpPr>
          <p:cNvPr id="109572" name="Text Placeholder 3"/>
          <p:cNvSpPr>
            <a:spLocks noGrp="1"/>
          </p:cNvSpPr>
          <p:nvPr>
            <p:ph type="body" sz="quarter" idx="12"/>
          </p:nvPr>
        </p:nvSpPr>
        <p:spPr>
          <a:xfrm>
            <a:off x="457200" y="1981200"/>
            <a:ext cx="8153400" cy="457200"/>
          </a:xfrm>
        </p:spPr>
        <p:txBody>
          <a:bodyPr/>
          <a:lstStyle/>
          <a:p>
            <a:r>
              <a:rPr lang="it-IT" noProof="0" dirty="0" smtClean="0">
                <a:latin typeface="Arial" charset="0"/>
                <a:cs typeface="Arial" charset="0"/>
              </a:rPr>
              <a:t>SEZIONE 4: ora tocca a voi!</a:t>
            </a:r>
          </a:p>
          <a:p>
            <a:endParaRPr lang="it-IT" noProof="0" dirty="0" smtClean="0">
              <a:latin typeface="Arial" charset="0"/>
              <a:cs typeface="Arial" charset="0"/>
            </a:endParaRPr>
          </a:p>
        </p:txBody>
      </p:sp>
      <p:sp>
        <p:nvSpPr>
          <p:cNvPr id="109573" name="Text Placeholder 4"/>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S4: ora tocca a voi!</a:t>
            </a:r>
            <a:endParaRPr lang="it-IT" noProof="0" dirty="0">
              <a:latin typeface="Arial" charset="0"/>
              <a:cs typeface="Arial" charset="0"/>
            </a:endParaRPr>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it-IT" smtClean="0"/>
              <a:pPr/>
              <a:t>51</a:t>
            </a:fld>
            <a:endParaRPr lang="it-IT"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it-IT" b="1" dirty="0" smtClean="0">
                <a:solidFill>
                  <a:srgbClr val="376092"/>
                </a:solidFill>
              </a:rPr>
              <a:t>Unirsi ai subacquei AWARE che, in tutto il mondo, si occupano dei rifiuti marini</a:t>
            </a:r>
            <a:endParaRPr lang="it-IT" b="1" dirty="0">
              <a:solidFill>
                <a:srgbClr val="376092"/>
              </a:solidFill>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it-IT" sz="2000" b="1" dirty="0">
              <a:solidFill>
                <a:srgbClr val="376092"/>
              </a:solidFill>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it-IT" sz="2000" b="1" dirty="0" smtClean="0">
                <a:solidFill>
                  <a:srgbClr val="376092"/>
                </a:solidFill>
              </a:rPr>
              <a:t>Nessuna domanda?</a:t>
            </a:r>
          </a:p>
          <a:p>
            <a:pPr>
              <a:spcBef>
                <a:spcPct val="20000"/>
              </a:spcBef>
              <a:buSzPct val="75000"/>
              <a:buFont typeface="Wingdings" pitchFamily="2" charset="2"/>
              <a:buNone/>
            </a:pPr>
            <a:endParaRPr lang="it-IT" sz="2000" b="1" dirty="0">
              <a:solidFill>
                <a:srgbClr val="37609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Grazie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it-IT" sz="2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Domande</a:t>
            </a:r>
            <a:r>
              <a:rPr lang="en-AU" sz="2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it-IT" noProof="0" dirty="0" smtClean="0">
                <a:latin typeface="Arial" charset="0"/>
                <a:cs typeface="Arial" charset="0"/>
              </a:rPr>
              <a:t>Il sudicio problema dei rifiuti marini</a:t>
            </a:r>
            <a:endParaRPr lang="it-IT" noProof="0" dirty="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it-IT" noProof="0" dirty="0" smtClean="0">
                <a:latin typeface="Arial" charset="0"/>
                <a:cs typeface="Arial" charset="0"/>
              </a:rPr>
              <a:t>SEZIONE 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Rifiuti marini – il danno fatto</a:t>
            </a:r>
          </a:p>
        </p:txBody>
      </p:sp>
      <p:sp>
        <p:nvSpPr>
          <p:cNvPr id="21507" name="Content Placeholder 2"/>
          <p:cNvSpPr>
            <a:spLocks noGrp="1"/>
          </p:cNvSpPr>
          <p:nvPr>
            <p:ph idx="1"/>
          </p:nvPr>
        </p:nvSpPr>
        <p:spPr>
          <a:xfrm>
            <a:off x="685800" y="2514600"/>
            <a:ext cx="3886200" cy="3657600"/>
          </a:xfrm>
        </p:spPr>
        <p:txBody>
          <a:bodyPr>
            <a:normAutofit/>
          </a:bodyPr>
          <a:lstStyle/>
          <a:p>
            <a:r>
              <a:rPr lang="it-IT" noProof="0" dirty="0" smtClean="0">
                <a:latin typeface="Arial" charset="0"/>
                <a:cs typeface="Arial" charset="0"/>
              </a:rPr>
              <a:t>Decine di migliaia di animali e uccelli marini morti ogni anno</a:t>
            </a:r>
          </a:p>
          <a:p>
            <a:r>
              <a:rPr lang="it-IT" noProof="0" dirty="0" smtClean="0">
                <a:latin typeface="Arial" charset="0"/>
                <a:cs typeface="Arial" charset="0"/>
              </a:rPr>
              <a:t>693 specie marine coinvolte </a:t>
            </a:r>
          </a:p>
          <a:p>
            <a:pPr lvl="1"/>
            <a:r>
              <a:rPr lang="it-IT" noProof="0" dirty="0" smtClean="0">
                <a:latin typeface="Arial" charset="0"/>
                <a:cs typeface="Arial" charset="0"/>
              </a:rPr>
              <a:t>Tutte le specie note di tartarughe marine</a:t>
            </a:r>
          </a:p>
          <a:p>
            <a:pPr lvl="1"/>
            <a:r>
              <a:rPr lang="it-IT" noProof="0" dirty="0" smtClean="0">
                <a:latin typeface="Arial" charset="0"/>
                <a:cs typeface="Arial" charset="0"/>
              </a:rPr>
              <a:t>Oltre metà di tutte le specie di mammiferi marini</a:t>
            </a:r>
          </a:p>
          <a:p>
            <a:pPr lvl="1"/>
            <a:r>
              <a:rPr lang="it-IT" noProof="0" dirty="0" smtClean="0">
                <a:latin typeface="Arial" charset="0"/>
                <a:cs typeface="Arial" charset="0"/>
              </a:rPr>
              <a:t>Quasi i due terzi di tutte le specie di uccelli marini</a:t>
            </a:r>
          </a:p>
          <a:p>
            <a:r>
              <a:rPr lang="it-IT" noProof="0" dirty="0" smtClean="0">
                <a:latin typeface="Arial" charset="0"/>
                <a:cs typeface="Arial" charset="0"/>
              </a:rPr>
              <a:t>Morti causate soprattutto per ingestione e impigliamento</a:t>
            </a:r>
          </a:p>
          <a:p>
            <a:pPr lvl="1"/>
            <a:endParaRPr lang="it-IT" noProof="0"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it-IT" noProof="0" dirty="0" smtClean="0">
                <a:latin typeface="Arial" charset="0"/>
                <a:cs typeface="Arial" charset="0"/>
              </a:rPr>
              <a:t>Uccidono gli esseri viventi</a:t>
            </a:r>
          </a:p>
        </p:txBody>
      </p:sp>
      <p:sp>
        <p:nvSpPr>
          <p:cNvPr id="21509" name="Text Placeholder 8"/>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S1: i rifiuti marini</a:t>
            </a: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it-IT" smtClean="0"/>
              <a:pPr/>
              <a:t>7</a:t>
            </a:fld>
            <a:endParaRPr lang="it-IT" dirty="0"/>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it-IT" noProof="0" dirty="0" smtClean="0"/>
              <a:t>Rifiuti marini – il danno fatto</a:t>
            </a:r>
            <a:endParaRPr lang="it-IT" noProof="0" dirty="0"/>
          </a:p>
        </p:txBody>
      </p:sp>
      <p:sp>
        <p:nvSpPr>
          <p:cNvPr id="23555" name="Content Placeholder 2"/>
          <p:cNvSpPr>
            <a:spLocks noGrp="1"/>
          </p:cNvSpPr>
          <p:nvPr>
            <p:ph idx="1"/>
          </p:nvPr>
        </p:nvSpPr>
        <p:spPr>
          <a:xfrm>
            <a:off x="685800" y="2438400"/>
            <a:ext cx="4038600" cy="1676400"/>
          </a:xfrm>
        </p:spPr>
        <p:txBody>
          <a:bodyPr>
            <a:normAutofit fontScale="92500" lnSpcReduction="10000"/>
          </a:bodyPr>
          <a:lstStyle/>
          <a:p>
            <a:r>
              <a:rPr lang="it-IT" noProof="0" dirty="0" smtClean="0">
                <a:latin typeface="Arial" charset="0"/>
                <a:cs typeface="Arial" charset="0"/>
              </a:rPr>
              <a:t>Grandi oggetti sfregano i </a:t>
            </a:r>
            <a:r>
              <a:rPr lang="it-IT" noProof="0" dirty="0" err="1" smtClean="0">
                <a:latin typeface="Arial" charset="0"/>
                <a:cs typeface="Arial" charset="0"/>
              </a:rPr>
              <a:t>reef</a:t>
            </a:r>
            <a:endParaRPr lang="it-IT" noProof="0" dirty="0" smtClean="0">
              <a:latin typeface="Arial" charset="0"/>
              <a:cs typeface="Arial" charset="0"/>
            </a:endParaRPr>
          </a:p>
          <a:p>
            <a:r>
              <a:rPr lang="it-IT" noProof="0" dirty="0" smtClean="0">
                <a:latin typeface="Arial" charset="0"/>
                <a:cs typeface="Arial" charset="0"/>
              </a:rPr>
              <a:t>I sacchetti di plastica soffocano posidonie e mangrovie</a:t>
            </a:r>
          </a:p>
          <a:p>
            <a:r>
              <a:rPr lang="it-IT" noProof="0" dirty="0" smtClean="0">
                <a:latin typeface="Arial" charset="0"/>
                <a:cs typeface="Arial" charset="0"/>
              </a:rPr>
              <a:t>Le reti e le lenze da pesca si avvolgono su coralli, spugne e anemoni</a:t>
            </a:r>
          </a:p>
        </p:txBody>
      </p:sp>
      <p:sp>
        <p:nvSpPr>
          <p:cNvPr id="23556" name="Text Placeholder 11"/>
          <p:cNvSpPr>
            <a:spLocks noGrp="1"/>
          </p:cNvSpPr>
          <p:nvPr>
            <p:ph type="body" sz="quarter" idx="12"/>
          </p:nvPr>
        </p:nvSpPr>
        <p:spPr>
          <a:xfrm>
            <a:off x="457200" y="1951038"/>
            <a:ext cx="8153400" cy="411162"/>
          </a:xfrm>
        </p:spPr>
        <p:txBody>
          <a:bodyPr/>
          <a:lstStyle/>
          <a:p>
            <a:r>
              <a:rPr lang="it-IT" noProof="0" dirty="0" smtClean="0">
                <a:latin typeface="Arial" charset="0"/>
                <a:cs typeface="Arial" charset="0"/>
              </a:rPr>
              <a:t>Danni all’ambiente</a:t>
            </a:r>
          </a:p>
        </p:txBody>
      </p:sp>
      <p:sp>
        <p:nvSpPr>
          <p:cNvPr id="23557" name="Text Placeholder 8"/>
          <p:cNvSpPr>
            <a:spLocks noGrp="1"/>
          </p:cNvSpPr>
          <p:nvPr>
            <p:ph type="body" sz="quarter" idx="16"/>
          </p:nvPr>
        </p:nvSpPr>
        <p:spPr>
          <a:xfrm>
            <a:off x="76200" y="6418263"/>
            <a:ext cx="2590800" cy="304800"/>
          </a:xfrm>
        </p:spPr>
        <p:txBody>
          <a:bodyPr/>
          <a:lstStyle/>
          <a:p>
            <a:r>
              <a:rPr lang="it-IT" noProof="0" dirty="0" smtClean="0">
                <a:latin typeface="Arial" charset="0"/>
                <a:cs typeface="Arial" charset="0"/>
              </a:rPr>
              <a:t>S1: i rifiuti marini</a:t>
            </a:r>
          </a:p>
          <a:p>
            <a:endParaRPr lang="it-IT" noProof="0" dirty="0" smtClean="0">
              <a:latin typeface="Arial" charset="0"/>
              <a:cs typeface="Arial" charset="0"/>
            </a:endParaRPr>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dirty="0" smtClean="0">
                <a:latin typeface="Arial" charset="0"/>
                <a:cs typeface="Arial" charset="0"/>
              </a:rPr>
              <a:t>Dive Against Debris® Guida all'indagine</a:t>
            </a: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it-IT" smtClean="0"/>
              <a:pPr/>
              <a:t>8</a:t>
            </a:fld>
            <a:endParaRPr lang="it-IT" dirty="0"/>
          </a:p>
        </p:txBody>
      </p:sp>
      <p:sp>
        <p:nvSpPr>
          <p:cNvPr id="3" name="Text Placeholder 11"/>
          <p:cNvSpPr txBox="1">
            <a:spLocks/>
          </p:cNvSpPr>
          <p:nvPr/>
        </p:nvSpPr>
        <p:spPr bwMode="auto">
          <a:xfrm>
            <a:off x="228600" y="5791200"/>
            <a:ext cx="8621712"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it-IT" b="1" dirty="0" smtClean="0">
                <a:solidFill>
                  <a:schemeClr val="accent2">
                    <a:lumMod val="75000"/>
                  </a:schemeClr>
                </a:solidFill>
              </a:rPr>
              <a:t>Solo i subacquei hanno le capacità per rimuovere e riportare i rifiuti marini sommersi</a:t>
            </a:r>
            <a:endParaRPr lang="it-IT" b="1" dirty="0">
              <a:solidFill>
                <a:schemeClr val="accent2">
                  <a:lumMod val="75000"/>
                </a:schemeClr>
              </a:solidFill>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lang="it-IT" sz="2000" b="1" dirty="0" smtClean="0">
                <a:solidFill>
                  <a:srgbClr val="376092"/>
                </a:solidFill>
                <a:latin typeface="Arial" pitchFamily="34" charset="0"/>
                <a:cs typeface="Arial" pitchFamily="34" charset="0"/>
              </a:rPr>
              <a:t>Impatti diretti sull’uomo</a:t>
            </a:r>
            <a:endParaRPr lang="it-IT"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it-IT" b="1" dirty="0" smtClean="0">
                <a:solidFill>
                  <a:srgbClr val="376092"/>
                </a:solidFill>
                <a:latin typeface="Arial" pitchFamily="34" charset="0"/>
                <a:cs typeface="Arial" pitchFamily="34" charset="0"/>
              </a:rPr>
              <a:t>Brutti da vedere</a:t>
            </a:r>
          </a:p>
          <a:p>
            <a:pPr marL="342900" indent="-342900">
              <a:spcBef>
                <a:spcPct val="20000"/>
              </a:spcBef>
              <a:buSzPct val="75000"/>
              <a:buFont typeface="Wingdings" pitchFamily="2" charset="2"/>
              <a:buChar char="l"/>
            </a:pPr>
            <a:r>
              <a:rPr lang="it-IT" b="1" dirty="0" smtClean="0">
                <a:solidFill>
                  <a:srgbClr val="376092"/>
                </a:solidFill>
                <a:latin typeface="Arial" pitchFamily="34" charset="0"/>
                <a:cs typeface="Arial" pitchFamily="34" charset="0"/>
              </a:rPr>
              <a:t>Insalubri</a:t>
            </a:r>
          </a:p>
          <a:p>
            <a:pPr marL="342900" indent="-342900">
              <a:spcBef>
                <a:spcPct val="20000"/>
              </a:spcBef>
              <a:buSzPct val="75000"/>
              <a:buFont typeface="Wingdings" pitchFamily="2" charset="2"/>
              <a:buChar char="l"/>
            </a:pPr>
            <a:r>
              <a:rPr lang="it-IT" b="1" dirty="0" smtClean="0">
                <a:solidFill>
                  <a:srgbClr val="376092"/>
                </a:solidFill>
                <a:latin typeface="Arial" pitchFamily="34" charset="0"/>
                <a:cs typeface="Arial" pitchFamily="34" charset="0"/>
              </a:rPr>
              <a:t>Costosi da eliminare</a:t>
            </a:r>
          </a:p>
          <a:p>
            <a:pPr marL="342900" indent="-342900">
              <a:spcBef>
                <a:spcPct val="20000"/>
              </a:spcBef>
              <a:buSzPct val="75000"/>
              <a:buFont typeface="Wingdings" pitchFamily="2" charset="2"/>
              <a:buChar char="l"/>
            </a:pPr>
            <a:endParaRPr lang="it-IT" b="1" dirty="0">
              <a:solidFill>
                <a:srgbClr val="37609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2" name="Title 1"/>
          <p:cNvSpPr>
            <a:spLocks noGrp="1"/>
          </p:cNvSpPr>
          <p:nvPr>
            <p:ph type="title"/>
          </p:nvPr>
        </p:nvSpPr>
        <p:spPr>
          <a:xfrm>
            <a:off x="457200" y="892175"/>
            <a:ext cx="5181600" cy="990600"/>
          </a:xfrm>
        </p:spPr>
        <p:txBody>
          <a:bodyPr anchor="t"/>
          <a:lstStyle/>
          <a:p>
            <a:pPr>
              <a:defRPr/>
            </a:pPr>
            <a:r>
              <a:rPr lang="it-IT" noProof="0" dirty="0" smtClean="0">
                <a:effectLst/>
              </a:rPr>
              <a:t>Cosa accidenti sono i rifiuti marini?</a:t>
            </a:r>
            <a:endParaRPr lang="it-IT" noProof="0" dirty="0" smtClean="0"/>
          </a:p>
        </p:txBody>
      </p:sp>
      <p:sp>
        <p:nvSpPr>
          <p:cNvPr id="25603" name="Content Placeholder 2"/>
          <p:cNvSpPr>
            <a:spLocks noGrp="1"/>
          </p:cNvSpPr>
          <p:nvPr>
            <p:ph idx="1"/>
          </p:nvPr>
        </p:nvSpPr>
        <p:spPr>
          <a:xfrm>
            <a:off x="685800" y="1981200"/>
            <a:ext cx="5257800" cy="4144963"/>
          </a:xfrm>
        </p:spPr>
        <p:txBody>
          <a:bodyPr>
            <a:noAutofit/>
          </a:bodyPr>
          <a:lstStyle/>
          <a:p>
            <a:r>
              <a:rPr lang="it-IT" sz="2000" b="1" noProof="0" dirty="0" smtClean="0">
                <a:ea typeface="Calibri" pitchFamily="34" charset="0"/>
              </a:rPr>
              <a:t>La nostra spazzatura in mare</a:t>
            </a:r>
          </a:p>
          <a:p>
            <a:pPr lvl="1"/>
            <a:r>
              <a:rPr lang="it-IT" sz="2000" noProof="0" dirty="0" smtClean="0">
                <a:ea typeface="Calibri" pitchFamily="34" charset="0"/>
              </a:rPr>
              <a:t>Ogni giorno, spazzatura come sacchetti di plastica, involucri di cibo, bottigliette, mozziconi di sigaretta</a:t>
            </a:r>
          </a:p>
          <a:p>
            <a:pPr lvl="1"/>
            <a:r>
              <a:rPr lang="it-IT" sz="2000" noProof="0" dirty="0" smtClean="0">
                <a:ea typeface="Calibri" pitchFamily="34" charset="0"/>
              </a:rPr>
              <a:t>Batterie d’auto, stoviglie, reti da pesca, scarti industriali e molto altro</a:t>
            </a:r>
          </a:p>
          <a:p>
            <a:r>
              <a:rPr lang="it-IT" sz="2000" b="1" noProof="0" dirty="0" smtClean="0">
                <a:ea typeface="Calibri" pitchFamily="34" charset="0"/>
              </a:rPr>
              <a:t>La maggioranza non è biodegradabile</a:t>
            </a:r>
          </a:p>
          <a:p>
            <a:pPr lvl="1"/>
            <a:r>
              <a:rPr lang="it-IT" sz="2000" noProof="0" dirty="0" smtClean="0"/>
              <a:t>La plastica si spezzetta</a:t>
            </a:r>
          </a:p>
          <a:p>
            <a:r>
              <a:rPr lang="it-IT" sz="2000" b="1" noProof="0" dirty="0" smtClean="0">
                <a:ea typeface="Calibri" pitchFamily="34" charset="0"/>
                <a:cs typeface="Times New Roman" pitchFamily="18" charset="0"/>
              </a:rPr>
              <a:t>I rifiuti della nostra popolazione in crescita stanno soffocando il pianeta oceano</a:t>
            </a:r>
          </a:p>
          <a:p>
            <a:pPr lvl="2"/>
            <a:endParaRPr lang="it-IT" noProof="0" dirty="0" smtClean="0"/>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b="1" dirty="0" smtClean="0">
                <a:solidFill>
                  <a:srgbClr val="FFFFFF"/>
                </a:solidFill>
                <a:latin typeface="Arial" charset="0"/>
                <a:cs typeface="Arial" charset="0"/>
              </a:rPr>
              <a:t>Dive Against Debris® Guida all'indagine</a:t>
            </a: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it-IT" sz="1200" b="1" noProof="0" dirty="0" smtClean="0">
                <a:solidFill>
                  <a:schemeClr val="bg1"/>
                </a:solidFill>
                <a:latin typeface="Arial" charset="0"/>
                <a:cs typeface="Arial" charset="0"/>
              </a:rPr>
              <a:t>S1: i rifiuti marini</a:t>
            </a:r>
          </a:p>
          <a:p>
            <a:pPr marL="0" indent="0">
              <a:buNone/>
            </a:pPr>
            <a:endParaRPr lang="it-IT" sz="1200" noProof="0" dirty="0">
              <a:latin typeface="Arial" charset="0"/>
              <a:cs typeface="Arial" charset="0"/>
            </a:endParaRP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it-IT" b="1" smtClean="0">
                <a:solidFill>
                  <a:srgbClr val="FFFFFF"/>
                </a:solidFill>
              </a:rPr>
              <a:pPr/>
              <a:t>9</a:t>
            </a:fld>
            <a:endParaRPr lang="it-IT"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61722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3469</TotalTime>
  <Words>8984</Words>
  <Application>Microsoft Office PowerPoint</Application>
  <PresentationFormat>On-screen Show (4:3)</PresentationFormat>
  <Paragraphs>1042</Paragraphs>
  <Slides>52</Slides>
  <Notes>51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Wingdings</vt:lpstr>
      <vt:lpstr>Office Theme</vt:lpstr>
      <vt:lpstr>Custom Design</vt:lpstr>
      <vt:lpstr>1_Custom Design</vt:lpstr>
      <vt:lpstr>Dive Against Debris® Lezioni guida per l’indagine   Un’indagine per subacquei sui rifiuti sommersi</vt:lpstr>
      <vt:lpstr>Parleremo di . . .</vt:lpstr>
      <vt:lpstr>Parleremo di . . .</vt:lpstr>
      <vt:lpstr>Parleremo di . . .</vt:lpstr>
      <vt:lpstr>Parleremo di . . .</vt:lpstr>
      <vt:lpstr>Il sudicio problema dei rifiuti marini</vt:lpstr>
      <vt:lpstr>Rifiuti marini – il danno fatto</vt:lpstr>
      <vt:lpstr>Rifiuti marini – il danno fatto</vt:lpstr>
      <vt:lpstr>Cosa accidenti sono i rifiuti marini?</vt:lpstr>
      <vt:lpstr>Da dove arrivano?</vt:lpstr>
      <vt:lpstr>Da dove arrivano?</vt:lpstr>
      <vt:lpstr>Da dove arrivano?</vt:lpstr>
      <vt:lpstr>Possiamo fermare lo scempio?</vt:lpstr>
      <vt:lpstr>Dive Against Debris®  - immergersi per un cambiamento </vt:lpstr>
      <vt:lpstr>Realizzato appositamente per i subacquei</vt:lpstr>
      <vt:lpstr>Abbiamo parlato di …</vt:lpstr>
      <vt:lpstr>È ora del  Dive Against Debris®</vt:lpstr>
      <vt:lpstr>Pianificate la vostra immersione</vt:lpstr>
      <vt:lpstr>Scegliete il vostro sito d’indagine </vt:lpstr>
      <vt:lpstr>Profili delle immersioni di rilevamento</vt:lpstr>
      <vt:lpstr>Immergetevi secondo il piano</vt:lpstr>
      <vt:lpstr>Attrezzatura </vt:lpstr>
      <vt:lpstr>Oggetti galleggianti</vt:lpstr>
      <vt:lpstr>Oggetti taglienti</vt:lpstr>
      <vt:lpstr>Scattate fotografie che raccontino una storia</vt:lpstr>
      <vt:lpstr>Cose da lasciare sul posto</vt:lpstr>
      <vt:lpstr>Cose da lasciare sul posto</vt:lpstr>
      <vt:lpstr>Abbiamo parlato di …</vt:lpstr>
      <vt:lpstr>Fate sì che la vostra indagine conti</vt:lpstr>
      <vt:lpstr>5 facili passaggi per far sì che la vostra indagine conti </vt:lpstr>
      <vt:lpstr>Fase 1: Pesare</vt:lpstr>
      <vt:lpstr>Fase 2: Smistare</vt:lpstr>
      <vt:lpstr>Fase 3: Registrare</vt:lpstr>
      <vt:lpstr>Fase 3: Registrare</vt:lpstr>
      <vt:lpstr>Fase 3: Registrare</vt:lpstr>
      <vt:lpstr>Fase 3: Registrare</vt:lpstr>
      <vt:lpstr>Fase 3: Registrare</vt:lpstr>
      <vt:lpstr>Fase 3: Registrare</vt:lpstr>
      <vt:lpstr>Fase 3: Registrare</vt:lpstr>
      <vt:lpstr>Fase 3: Registrare</vt:lpstr>
      <vt:lpstr>Fase 3: Registrare</vt:lpstr>
      <vt:lpstr>Fase 3: Registrare</vt:lpstr>
      <vt:lpstr>Fase 4: eliminare</vt:lpstr>
      <vt:lpstr>Fase 5: riportare</vt:lpstr>
      <vt:lpstr>Fase 5: riportare</vt:lpstr>
      <vt:lpstr>Abbiamo parlato di …</vt:lpstr>
      <vt:lpstr>Ora … tocca a voi!</vt:lpstr>
      <vt:lpstr>Qualche riflessione finale sul  Dive Against Debris®</vt:lpstr>
      <vt:lpstr>Qualche riflessione finale sul  Dive Against Debris® </vt:lpstr>
      <vt:lpstr>Unitevi al movimento Project AWARE</vt:lpstr>
      <vt:lpstr>Abbiamo parlato di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375</cp:revision>
  <dcterms:created xsi:type="dcterms:W3CDTF">2011-04-14T22:29:16Z</dcterms:created>
  <dcterms:modified xsi:type="dcterms:W3CDTF">2017-06-28T11:57:06Z</dcterms:modified>
</cp:coreProperties>
</file>