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53241" autoAdjust="0"/>
  </p:normalViewPr>
  <p:slideViewPr>
    <p:cSldViewPr>
      <p:cViewPr varScale="1">
        <p:scale>
          <a:sx n="62" d="100"/>
          <a:sy n="62" d="100"/>
        </p:scale>
        <p:origin x="27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9ADC5-2104-47AA-A573-F04A712D90F7}" type="datetimeFigureOut">
              <a:rPr lang="en-AU" smtClean="0"/>
              <a:pPr/>
              <a:t>28/06/2017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E06D6-90D3-48EC-8713-C9569FCB776C}" type="slidenum">
              <a:rPr lang="en-AU" smtClean="0"/>
              <a:pPr/>
              <a:t>‹#›</a:t>
            </a:fld>
            <a:endParaRPr lang="en-AU" dirty="0"/>
          </a:p>
        </p:txBody>
      </p:sp>
    </p:spTree>
    <p:extLst>
      <p:ext uri="{BB962C8B-B14F-4D97-AF65-F5344CB8AC3E}">
        <p14:creationId xmlns:p14="http://schemas.microsoft.com/office/powerpoint/2010/main" val="2996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rojectaware.org/MyOcea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diveagainstdebris@projectaware.or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projectaware.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1737489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O lixo chega ao oceano vindo da terra ou do mar, mas a maior parte dos detritos no oceano tem origem da terra. Não obstante a origem, os seres humanos são a fonte de todos os detritos marinhos, quer por acidente, negligência quer por descarte proposital.</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 lixo chega ao oceano devido à falta ou à inadequação da gestão de resíduos. Os depósitos de lixo municipais próximos ao mar, a descarga de esgoto não tratado diretamente ao oceano e o mau gerenciamento de resíduos industriais ou entulho contribuem para o problema dos detritos marinhos.</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Embora a maior parte dos detritos marinhos inicie sua jornada em terra, também há o detrito perdido ou propositadamente descartado no mar por barcos e navios, fazendas de aquicultura e plataformas de gás e petróleo.</a:t>
            </a:r>
            <a:endParaRPr lang="en-US" sz="1200" kern="1200" dirty="0" smtClean="0">
              <a:solidFill>
                <a:schemeClr val="tx1"/>
              </a:solidFill>
              <a:latin typeface="+mn-lt"/>
              <a:ea typeface="+mn-ea"/>
              <a:cs typeface="+mn-cs"/>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6DAC726-01FF-4931-B341-FFC18BB2554F}" type="slidenum">
              <a:rPr lang="en-AU"/>
              <a:pPr/>
              <a:t>10</a:t>
            </a:fld>
            <a:endParaRPr lang="en-AU" dirty="0"/>
          </a:p>
        </p:txBody>
      </p:sp>
    </p:spTree>
    <p:extLst>
      <p:ext uri="{BB962C8B-B14F-4D97-AF65-F5344CB8AC3E}">
        <p14:creationId xmlns:p14="http://schemas.microsoft.com/office/powerpoint/2010/main" val="283884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O lixo descartado em áreas públicas também é um problema grave. Mesmo que descartado a milhares de quilômetros/milhas da orla, o lixo irá para o oceano, levado pela chuva a bueiros e córregos ou empurrado pelo vento. Frequentemente, nossos restos deixados na praia ou perto de um rio reduzem essa distância.</a:t>
            </a:r>
            <a:endParaRPr lang="en-AU" dirty="0" smtClean="0">
              <a:ea typeface="Calibri" pitchFamily="34" charset="0"/>
              <a:cs typeface="Times New Roman" pitchFamily="18" charset="0"/>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41A2E54-66DF-4162-84A7-D442084F9403}" type="slidenum">
              <a:rPr lang="en-AU"/>
              <a:pPr/>
              <a:t>11</a:t>
            </a:fld>
            <a:endParaRPr lang="en-AU" dirty="0"/>
          </a:p>
        </p:txBody>
      </p:sp>
    </p:spTree>
    <p:extLst>
      <p:ext uri="{BB962C8B-B14F-4D97-AF65-F5344CB8AC3E}">
        <p14:creationId xmlns:p14="http://schemas.microsoft.com/office/powerpoint/2010/main" val="49687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Uma vez que chega ao oceano, o lixo causa anualmente a morte de milhares de aves e animais marinhos, que confundem-o com alimento ou ficam presos nele. Também danifica ambientes como os recifes de corais.</a:t>
            </a:r>
            <a:endParaRPr lang="en-AU" dirty="0" smtClean="0">
              <a:ea typeface="Calibri" pitchFamily="34" charset="0"/>
              <a:cs typeface="Times New Roman" pitchFamily="18" charset="0"/>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55AFA8C6-F8B7-4E0B-9F75-599A5982C03F}" type="slidenum">
              <a:rPr lang="en-AU"/>
              <a:pPr/>
              <a:t>12</a:t>
            </a:fld>
            <a:endParaRPr lang="en-AU"/>
          </a:p>
        </p:txBody>
      </p:sp>
    </p:spTree>
    <p:extLst>
      <p:ext uri="{BB962C8B-B14F-4D97-AF65-F5344CB8AC3E}">
        <p14:creationId xmlns:p14="http://schemas.microsoft.com/office/powerpoint/2010/main" val="253732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O problema dos detritos marinhos parece tão grande! Os mergulhadores, de fato, podem fazer diferença?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Sim, podemos, trabalhando juntos localmente, nacionalmente e internacionalmente nas muitas mudanças necessárias para desfazer essa embrulhada:</a:t>
            </a:r>
          </a:p>
          <a:p>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Mudanças nas políticas, para que indivíduos, empresas e governos gerenciem melhor os resíduos</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Mudanças na infraestrutura, para impedir fisicamente que o lixo chegue ao oceano</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Mudanças nos regulamentos, para gerenciar melhor o que fazemos e como fazemos – desde a fabricação até a utilização, a reciclagem e o descarte</a:t>
            </a: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pt-BR" sz="1200" kern="1200" dirty="0" smtClean="0">
                <a:solidFill>
                  <a:schemeClr val="tx1"/>
                </a:solidFill>
                <a:latin typeface="+mn-lt"/>
                <a:ea typeface="+mn-ea"/>
                <a:cs typeface="+mn-cs"/>
              </a:rPr>
              <a:t>Mudanças nas atitudes e nos comportamentos, para podermos sair dessa embrulhada por meio da reavaliação, redução, reutilização e reciclagem</a:t>
            </a:r>
            <a:endParaRPr lang="en-US" dirty="0" smtClean="0">
              <a:ea typeface="Calibri" pitchFamily="34" charset="0"/>
              <a:cs typeface="Times New Roman" pitchFamily="18"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55BEDECB-2D8F-4F2D-9935-E9A6C69ABCF5}" type="slidenum">
              <a:rPr lang="en-AU"/>
              <a:pPr/>
              <a:t>13</a:t>
            </a:fld>
            <a:endParaRPr lang="en-AU"/>
          </a:p>
        </p:txBody>
      </p:sp>
    </p:spTree>
    <p:extLst>
      <p:ext uri="{BB962C8B-B14F-4D97-AF65-F5344CB8AC3E}">
        <p14:creationId xmlns:p14="http://schemas.microsoft.com/office/powerpoint/2010/main" val="523377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fontScale="92500" lnSpcReduction="10000"/>
          </a:bodyPr>
          <a:lstStyle/>
          <a:p>
            <a:r>
              <a:rPr lang="pt-BR" sz="1200" kern="1200" dirty="0" smtClean="0">
                <a:solidFill>
                  <a:schemeClr val="tx1"/>
                </a:solidFill>
                <a:latin typeface="+mn-lt"/>
                <a:ea typeface="+mn-ea"/>
                <a:cs typeface="+mn-cs"/>
              </a:rPr>
              <a:t>Quando participa da pesquisa Dive Against Debris®, você está mergulhando para promover mudança, porque: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b="1" kern="1200" dirty="0" smtClean="0">
                <a:solidFill>
                  <a:schemeClr val="tx1"/>
                </a:solidFill>
                <a:latin typeface="+mn-lt"/>
                <a:ea typeface="+mn-ea"/>
                <a:cs typeface="+mn-cs"/>
              </a:rPr>
              <a:t>Você torna o oceano mais seguro para a vida marinha</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Os detritos marinhos que você remove já não podem fazer mal aos animais ou causar danos ao ambiente marinho</a:t>
            </a:r>
            <a:endParaRPr lang="en-US" sz="1200" kern="1200" dirty="0" smtClean="0">
              <a:solidFill>
                <a:schemeClr val="tx1"/>
              </a:solidFill>
              <a:latin typeface="+mn-lt"/>
              <a:ea typeface="+mn-ea"/>
              <a:cs typeface="+mn-cs"/>
            </a:endParaRPr>
          </a:p>
          <a:p>
            <a:r>
              <a:rPr lang="pt-BR"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b="1" kern="1200" dirty="0" smtClean="0">
                <a:solidFill>
                  <a:schemeClr val="tx1"/>
                </a:solidFill>
                <a:latin typeface="+mn-lt"/>
                <a:ea typeface="+mn-ea"/>
                <a:cs typeface="+mn-cs"/>
              </a:rPr>
              <a:t>Os dados coletados por você:</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Melhoram a gestão de resíduos, pois ajudam a convencer indivíduos, governos e empresas sobre as ações necessárias em relação aos detritos marinhos</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Aprofundam nosso entendimento sobre os tipos e a quantidade de lixo em nosso oceano</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Geram conhecimento sobre o impacto causado pelos detritos marinhos aos ambientes subaquáticos</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b="1" kern="1200" dirty="0" smtClean="0">
                <a:solidFill>
                  <a:schemeClr val="tx1"/>
                </a:solidFill>
                <a:latin typeface="+mn-lt"/>
                <a:ea typeface="+mn-ea"/>
                <a:cs typeface="+mn-cs"/>
              </a:rPr>
              <a:t>Você apoia os líderes do Project AWARE que trabalham em suas próprias comunidades</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Os líderes do Project AWARE lutam por mudanças nas suas comunidades para evitar que o lixo chegue ao oceano</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Caso queira liderar ações contra detritos marinhos na sua comunidade, contate o Project AWARE</a:t>
            </a:r>
            <a:endParaRPr lang="en-US" sz="1200" kern="1200" dirty="0" smtClean="0">
              <a:solidFill>
                <a:schemeClr val="tx1"/>
              </a:solidFill>
              <a:latin typeface="+mn-lt"/>
              <a:ea typeface="+mn-ea"/>
              <a:cs typeface="+mn-cs"/>
            </a:endParaRPr>
          </a:p>
          <a:p>
            <a:r>
              <a:rPr lang="pt-BR"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b="1" kern="1200" dirty="0" smtClean="0">
                <a:solidFill>
                  <a:schemeClr val="tx1"/>
                </a:solidFill>
                <a:latin typeface="+mn-lt"/>
                <a:ea typeface="+mn-ea"/>
                <a:cs typeface="+mn-cs"/>
              </a:rPr>
              <a:t>Você convence outros da necessidade de mudanças</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Divulgue as ações do Dive Against Debris® e conte a outras pessoas sobre o lixo que viu embaixo d’água</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Sua voz pode mudar a opinião pública para que ela demande ações relativas aos detritos marinhos</a:t>
            </a:r>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pt-BR" sz="1200" kern="1200" dirty="0" smtClean="0">
                <a:solidFill>
                  <a:schemeClr val="tx1"/>
                </a:solidFill>
                <a:latin typeface="+mn-lt"/>
                <a:ea typeface="+mn-ea"/>
                <a:cs typeface="+mn-cs"/>
              </a:rPr>
              <a:t>Você pode ajudar as pessoas a mudarem o próprio comportamento para que menos lixo seja jogado no meio ambiente</a:t>
            </a:r>
            <a:endParaRPr lang="en-US" dirty="0" smtClean="0">
              <a:ea typeface="Calibri" pitchFamily="34" charset="0"/>
              <a:cs typeface="Times New Roman" pitchFamily="18" charset="0"/>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9EE3E943-3609-4204-804A-BE641934B6F6}" type="slidenum">
              <a:rPr lang="en-AU"/>
              <a:pPr/>
              <a:t>14</a:t>
            </a:fld>
            <a:endParaRPr lang="en-AU"/>
          </a:p>
        </p:txBody>
      </p:sp>
    </p:spTree>
    <p:extLst>
      <p:ext uri="{BB962C8B-B14F-4D97-AF65-F5344CB8AC3E}">
        <p14:creationId xmlns:p14="http://schemas.microsoft.com/office/powerpoint/2010/main" val="71651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Dive Against Debris® foi criado por mergulhadores para mergulhadores. Apenas os mergulhadores têm o treinamento, o conhecimento e as habilidades para remover detritos marinhos do ambiente subaquático.</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Estima-se que até 70 por cento do lixo que chega ao oceano desça para o fundo do mar. Embora grande parte disso provavelmente esteja fora do alcance dos mergulhadores recreativos, ainda podemos atacar os detritos marinhos subaquáticos de frente.</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 problema dos detritos marinhos é grande, mas o movimento global do Project AWARE tem força. Por meio de Dive Against Debris®, os mergulhadores estão desempenhando um papel fundamental para manter nosso oceano limpo e saudável.</a:t>
            </a:r>
            <a:endParaRPr lang="en-US" dirty="0" smtClean="0">
              <a:ea typeface="Calibri" pitchFamily="34" charset="0"/>
              <a:cs typeface="Times New Roman" pitchFamily="18" charset="0"/>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0096D9CF-B23F-4034-84B7-8E772BA76733}" type="slidenum">
              <a:rPr lang="en-AU"/>
              <a:pPr/>
              <a:t>15</a:t>
            </a:fld>
            <a:endParaRPr lang="en-AU"/>
          </a:p>
        </p:txBody>
      </p:sp>
    </p:spTree>
    <p:extLst>
      <p:ext uri="{BB962C8B-B14F-4D97-AF65-F5344CB8AC3E}">
        <p14:creationId xmlns:p14="http://schemas.microsoft.com/office/powerpoint/2010/main" val="26639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ln>
            <a:miter lim="800000"/>
            <a:headEnd/>
            <a:tailEnd/>
          </a:ln>
        </p:spPr>
        <p:txBody>
          <a:bodyPr/>
          <a:lstStyle/>
          <a:p>
            <a:fld id="{123A28DA-A3B5-47EC-A3C4-B6B1A59171A5}" type="slidenum">
              <a:rPr lang="en-AU"/>
              <a:pPr/>
              <a:t>16</a:t>
            </a:fld>
            <a:endParaRPr lang="en-AU"/>
          </a:p>
        </p:txBody>
      </p:sp>
    </p:spTree>
    <p:extLst>
      <p:ext uri="{BB962C8B-B14F-4D97-AF65-F5344CB8AC3E}">
        <p14:creationId xmlns:p14="http://schemas.microsoft.com/office/powerpoint/2010/main" val="364675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Na seção 2, aprendemos como planejar e realizar uma pesquisa Dive Against Debris®.</a:t>
            </a: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0EEC403F-6966-4F98-A4C7-7D5DC32C72F4}" type="slidenum">
              <a:rPr lang="en-AU"/>
              <a:pPr/>
              <a:t>17</a:t>
            </a:fld>
            <a:endParaRPr lang="en-AU"/>
          </a:p>
        </p:txBody>
      </p:sp>
    </p:spTree>
    <p:extLst>
      <p:ext uri="{BB962C8B-B14F-4D97-AF65-F5344CB8AC3E}">
        <p14:creationId xmlns:p14="http://schemas.microsoft.com/office/powerpoint/2010/main" val="208898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Suas pesquisas serão mais valiosas se, durante certo tempo, coletar dados periodicamente no mesmo local. As pesquisas periódicas:</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Criam uma argumentação mais convincente em prol de mudanças</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Ajudam a identificar tendências sazonais no local, como as causadas por padrões climáticos ou temporadas turísticas</a:t>
            </a:r>
          </a:p>
          <a:p>
            <a:pPr lvl="0">
              <a:buFontTx/>
              <a:buChar char="-"/>
            </a:pP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Não há exigência quanto à frequência com que o estudo deve ser repetido; qualquer dado sobre detritos marinhos subaquáticos é valioso. Porém, para maximizar o benefício dos seus resultados, considere pesquisas mensais ou bimestrais no mesmo local. No mínimo, tente fazer a pesquisa no mesmo local e na mesma época em cada estação do ano.</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Obviamente, em qualquer mergulho, se encontrar detritos marinhos, você poderá removê-los e usar Dive Against Debris® para comunicar sua existência. Ajudar o ambiente marinho requer apenas alguns segundos.</a:t>
            </a:r>
            <a:endParaRPr lang="en-US" dirty="0" smtClean="0">
              <a:ea typeface="Calibri" pitchFamily="34" charset="0"/>
              <a:cs typeface="Times New Roman" pitchFamily="18" charset="0"/>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001D0635-1740-4381-8F6A-443FA0CAA720}" type="slidenum">
              <a:rPr lang="en-AU"/>
              <a:pPr/>
              <a:t>18</a:t>
            </a:fld>
            <a:endParaRPr lang="en-AU"/>
          </a:p>
        </p:txBody>
      </p:sp>
    </p:spTree>
    <p:extLst>
      <p:ext uri="{BB962C8B-B14F-4D97-AF65-F5344CB8AC3E}">
        <p14:creationId xmlns:p14="http://schemas.microsoft.com/office/powerpoint/2010/main" val="1550665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Considere estes fatores quando selecionar o local da pesquisa:</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Escolha um local ao qual você possa voltar com regularidade</a:t>
            </a:r>
            <a:endParaRPr lang="en-US" sz="1200" kern="1200" dirty="0" smtClean="0">
              <a:solidFill>
                <a:schemeClr val="tx1"/>
              </a:solidFill>
              <a:latin typeface="+mn-lt"/>
              <a:ea typeface="+mn-ea"/>
              <a:cs typeface="+mn-cs"/>
            </a:endParaRPr>
          </a:p>
          <a:p>
            <a:pPr marL="628650" lvl="1" indent="-171450">
              <a:buFont typeface="Arial" panose="020B0604020202020204" pitchFamily="34" charset="0"/>
              <a:buChar char="•"/>
            </a:pPr>
            <a:r>
              <a:rPr lang="pt-BR" sz="1200" kern="1200" dirty="0" smtClean="0">
                <a:solidFill>
                  <a:schemeClr val="tx1"/>
                </a:solidFill>
                <a:latin typeface="+mn-lt"/>
                <a:ea typeface="+mn-ea"/>
                <a:cs typeface="+mn-cs"/>
              </a:rPr>
              <a:t>Suas pesquisas serão mais valiosas se, periodicamente, coletar dados no mesmo local</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Escolha um local compatível com as habilidades de mergulho e a experiência de todos os participantes</a:t>
            </a:r>
            <a:endParaRPr lang="en-US" sz="1200" kern="1200" dirty="0" smtClean="0">
              <a:solidFill>
                <a:schemeClr val="tx1"/>
              </a:solidFill>
              <a:latin typeface="+mn-lt"/>
              <a:ea typeface="+mn-ea"/>
              <a:cs typeface="+mn-cs"/>
            </a:endParaRPr>
          </a:p>
          <a:p>
            <a:pPr marL="628650" lvl="1" indent="-171450">
              <a:buFont typeface="Arial" panose="020B0604020202020204" pitchFamily="34" charset="0"/>
              <a:buChar char="•"/>
            </a:pPr>
            <a:r>
              <a:rPr lang="pt-BR" sz="1200" kern="1200" dirty="0" smtClean="0">
                <a:solidFill>
                  <a:schemeClr val="tx1"/>
                </a:solidFill>
                <a:latin typeface="+mn-lt"/>
                <a:ea typeface="+mn-ea"/>
                <a:cs typeface="+mn-cs"/>
              </a:rPr>
              <a:t>Faça pesquisas em lagos de água doce e rios</a:t>
            </a:r>
            <a:endParaRPr lang="en-US" sz="1200" kern="1200" dirty="0" smtClean="0">
              <a:solidFill>
                <a:schemeClr val="tx1"/>
              </a:solidFill>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latin typeface="+mn-lt"/>
                <a:ea typeface="+mn-ea"/>
                <a:cs typeface="+mn-cs"/>
              </a:rPr>
              <a:t>As pesquisas Dive Against Debris® são igualmente importantes em lagos de água doce e em rios</a:t>
            </a:r>
            <a:endParaRPr lang="en-US" sz="1200" kern="1200" dirty="0" smtClean="0">
              <a:solidFill>
                <a:schemeClr val="tx1"/>
              </a:solidFill>
              <a:latin typeface="+mn-lt"/>
              <a:ea typeface="+mn-ea"/>
              <a:cs typeface="+mn-cs"/>
            </a:endParaRPr>
          </a:p>
          <a:p>
            <a:pPr marL="628650" lvl="1" indent="-171450">
              <a:buFont typeface="Arial" panose="020B0604020202020204" pitchFamily="34" charset="0"/>
              <a:buChar char="•"/>
            </a:pPr>
            <a:r>
              <a:rPr lang="pt-BR" sz="1200" kern="1200" dirty="0" smtClean="0">
                <a:solidFill>
                  <a:schemeClr val="tx1"/>
                </a:solidFill>
                <a:latin typeface="+mn-lt"/>
                <a:ea typeface="+mn-ea"/>
                <a:cs typeface="+mn-cs"/>
              </a:rPr>
              <a:t>Se necessário, obtenha autorização do proprietário ou de outras autoridades para mergulhar e remover detritos marinhos</a:t>
            </a:r>
          </a:p>
          <a:p>
            <a:pPr lvl="0"/>
            <a:endParaRPr lang="pt-BR" sz="1200" kern="1200" dirty="0" smtClean="0">
              <a:solidFill>
                <a:schemeClr val="tx1"/>
              </a:solidFill>
              <a:latin typeface="+mn-lt"/>
              <a:ea typeface="+mn-ea"/>
              <a:cs typeface="+mn-cs"/>
            </a:endParaRPr>
          </a:p>
          <a:p>
            <a:pPr lvl="0"/>
            <a:r>
              <a:rPr lang="pt-BR" sz="1200" kern="1200" dirty="0" smtClean="0">
                <a:solidFill>
                  <a:schemeClr val="tx1"/>
                </a:solidFill>
                <a:latin typeface="+mn-lt"/>
                <a:ea typeface="+mn-ea"/>
                <a:cs typeface="+mn-cs"/>
              </a:rPr>
              <a:t>Isso inclui pesquisas Dive Against Debris® em áreas marinhas protegidas, como parques marinhos, onde os regulamentos locais talvez proíbam a remoção de detritos marinhos</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b="1" kern="1200" dirty="0" smtClean="0">
                <a:solidFill>
                  <a:schemeClr val="tx1"/>
                </a:solidFill>
                <a:latin typeface="+mn-lt"/>
                <a:ea typeface="+mn-ea"/>
                <a:cs typeface="+mn-cs"/>
              </a:rPr>
              <a:t>A limpeza é subaquática ou em terra?</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Os detritos marinhos estão em toda parte: embaixo d’água, na praia, nas áreas mais rasas e presos nos mangues. Então, como saber que dados você deve comunicar via Dive Against Debris®? A resposta mais fácil é: se você precisa de mergulho autônomo para coletar o detrito marinho, pode comunicá-lo via Dive Against Debris®.</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7476346C-ED33-49BB-9D5B-6F3D3545A033}" type="slidenum">
              <a:rPr lang="en-AU"/>
              <a:pPr/>
              <a:t>19</a:t>
            </a:fld>
            <a:endParaRPr lang="en-AU"/>
          </a:p>
        </p:txBody>
      </p:sp>
    </p:spTree>
    <p:extLst>
      <p:ext uri="{BB962C8B-B14F-4D97-AF65-F5344CB8AC3E}">
        <p14:creationId xmlns:p14="http://schemas.microsoft.com/office/powerpoint/2010/main" val="201921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Na seção 1, discutimos os danos causados pelos detritos marinhos e como os mergulhadores podem ajudar a resolver esse problema.</a:t>
            </a:r>
            <a:endParaRPr lang="en-US" dirty="0" smtClean="0"/>
          </a:p>
        </p:txBody>
      </p:sp>
    </p:spTree>
    <p:extLst>
      <p:ext uri="{BB962C8B-B14F-4D97-AF65-F5344CB8AC3E}">
        <p14:creationId xmlns:p14="http://schemas.microsoft.com/office/powerpoint/2010/main" val="1357422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xfrm>
            <a:off x="686281" y="4343436"/>
            <a:ext cx="5485439" cy="4435446"/>
          </a:xfrm>
        </p:spPr>
        <p:txBody>
          <a:bodyPr wrap="square" numCol="1" anchor="t" anchorCtr="0" compatLnSpc="1">
            <a:prstTxWarp prst="textNoShape">
              <a:avLst/>
            </a:prstTxWarp>
            <a:normAutofit fontScale="77500" lnSpcReduction="20000"/>
          </a:bodyPr>
          <a:lstStyle/>
          <a:p>
            <a:pPr marR="0" algn="l" rtl="0"/>
            <a:r>
              <a:rPr lang="pt-BR" sz="1200" baseline="0" dirty="0" smtClean="0">
                <a:latin typeface="Times New Roman"/>
              </a:rPr>
              <a:t>Planeje sua pesquisa </a:t>
            </a:r>
            <a:r>
              <a:rPr lang="pt-BR" sz="1200" baseline="0" dirty="0" smtClean="0">
                <a:solidFill>
                  <a:srgbClr val="0070C0"/>
                </a:solidFill>
                <a:latin typeface="Times New Roman"/>
              </a:rPr>
              <a:t>Dive Against Debris® para que seja segura e divertida. Considere cuidadosamente o ambiente e o nível de experiência de todos os mergulhadores.</a:t>
            </a:r>
          </a:p>
          <a:p>
            <a:pPr marR="0" algn="l" rtl="0"/>
            <a:endParaRPr lang="pt-BR" sz="1200" baseline="0" dirty="0" smtClean="0">
              <a:latin typeface="Times New Roman"/>
            </a:endParaRPr>
          </a:p>
          <a:p>
            <a:pPr marR="0" algn="l" rtl="0"/>
            <a:r>
              <a:rPr lang="pt-BR" sz="1200" b="1" baseline="0" dirty="0" smtClean="0">
                <a:latin typeface="Times New Roman"/>
              </a:rPr>
              <a:t>Segurança é a sua primeira preocupação</a:t>
            </a:r>
          </a:p>
          <a:p>
            <a:pPr marL="171450" marR="0" indent="-171450" algn="l" rtl="0">
              <a:buFont typeface="Arial" panose="020B0604020202020204" pitchFamily="34" charset="0"/>
              <a:buChar char="•"/>
            </a:pPr>
            <a:r>
              <a:rPr lang="pt-BR" sz="1200" baseline="0" dirty="0" smtClean="0">
                <a:latin typeface="Times New Roman"/>
              </a:rPr>
              <a:t>Siga todas as práticas normais de mergulho seguro</a:t>
            </a:r>
          </a:p>
          <a:p>
            <a:pPr marL="171450" marR="0" indent="-171450" algn="l" rtl="0">
              <a:buFont typeface="Arial" panose="020B0604020202020204" pitchFamily="34" charset="0"/>
              <a:buChar char="•"/>
            </a:pPr>
            <a:r>
              <a:rPr lang="pt-BR" sz="1200" baseline="0" dirty="0" smtClean="0">
                <a:latin typeface="Times New Roman"/>
              </a:rPr>
              <a:t>Mergulhe de acordo com sua experiência e habilidades e com as do seu dupla</a:t>
            </a:r>
          </a:p>
          <a:p>
            <a:pPr marL="171450" marR="0" indent="-171450" algn="l" rtl="0">
              <a:buFont typeface="Arial" panose="020B0604020202020204" pitchFamily="34" charset="0"/>
              <a:buChar char="•"/>
            </a:pPr>
            <a:r>
              <a:rPr lang="pt-BR" sz="1200" baseline="0" dirty="0" smtClean="0">
                <a:latin typeface="Times New Roman"/>
              </a:rPr>
              <a:t>Considere ter um mergulhador de segurança, no barco ou na orla</a:t>
            </a:r>
          </a:p>
          <a:p>
            <a:pPr marR="0" algn="l" rtl="0"/>
            <a:endParaRPr lang="pt-BR" sz="1200" b="1" baseline="0" dirty="0" smtClean="0">
              <a:latin typeface="Times New Roman"/>
            </a:endParaRPr>
          </a:p>
          <a:p>
            <a:pPr marR="0" algn="l" rtl="0"/>
            <a:r>
              <a:rPr lang="pt-BR" sz="1200" b="1" baseline="0" dirty="0" smtClean="0">
                <a:latin typeface="Times New Roman"/>
              </a:rPr>
              <a:t>Tempo de fundo e profundidade</a:t>
            </a:r>
          </a:p>
          <a:p>
            <a:pPr marL="171450" marR="0" indent="-171450" algn="l" rtl="0">
              <a:buFont typeface="Arial" panose="020B0604020202020204" pitchFamily="34" charset="0"/>
              <a:buChar char="•"/>
            </a:pPr>
            <a:r>
              <a:rPr lang="pt-BR" sz="1200" baseline="0" dirty="0" smtClean="0">
                <a:latin typeface="Times New Roman"/>
              </a:rPr>
              <a:t>Estabeleça seu próprio tempo de fundo e sua profundidade conforme as condições locais e a experiência do mergulhador</a:t>
            </a:r>
          </a:p>
          <a:p>
            <a:pPr marL="171450" marR="0" indent="-171450" algn="l" rtl="0">
              <a:buFont typeface="Arial" panose="020B0604020202020204" pitchFamily="34" charset="0"/>
              <a:buChar char="•"/>
            </a:pPr>
            <a:r>
              <a:rPr lang="pt-BR" sz="1200" baseline="0" dirty="0" smtClean="0">
                <a:latin typeface="Times New Roman"/>
              </a:rPr>
              <a:t>Permaneça com folga dentro dos limites não descompressivos da tabela de mergulho ou do computador de mergulho</a:t>
            </a:r>
          </a:p>
          <a:p>
            <a:pPr marR="0" algn="l" rtl="0"/>
            <a:endParaRPr lang="pt-BR" sz="1200" b="1" baseline="0" dirty="0" smtClean="0">
              <a:latin typeface="Times New Roman"/>
            </a:endParaRPr>
          </a:p>
          <a:p>
            <a:pPr marR="0" algn="l" rtl="0"/>
            <a:r>
              <a:rPr lang="pt-BR" sz="1200" b="1" baseline="0" dirty="0" smtClean="0">
                <a:latin typeface="Times New Roman"/>
              </a:rPr>
              <a:t>Flutuabilidade</a:t>
            </a:r>
          </a:p>
          <a:p>
            <a:pPr marL="171450" marR="0" indent="-171450" algn="l" rtl="0">
              <a:buFont typeface="Arial" panose="020B0604020202020204" pitchFamily="34" charset="0"/>
              <a:buChar char="•"/>
            </a:pPr>
            <a:r>
              <a:rPr lang="pt-BR" sz="1200" baseline="0" dirty="0" smtClean="0">
                <a:latin typeface="Times New Roman"/>
              </a:rPr>
              <a:t>Verifique se você e o seu dupla têm o lastro correto para manter flutuabilidade neutra durante o mergulho.</a:t>
            </a:r>
          </a:p>
          <a:p>
            <a:pPr marL="171450" marR="0" indent="-171450" algn="l" rtl="0">
              <a:buFont typeface="Arial" panose="020B0604020202020204" pitchFamily="34" charset="0"/>
              <a:buChar char="•"/>
            </a:pPr>
            <a:r>
              <a:rPr lang="pt-BR" sz="1200" baseline="0" dirty="0" smtClean="0">
                <a:latin typeface="Times New Roman"/>
              </a:rPr>
              <a:t>Certifique-se de que todo o seu equipamento esteja funcional e conectado.</a:t>
            </a:r>
          </a:p>
          <a:p>
            <a:pPr marR="0" algn="l" rtl="0"/>
            <a:endParaRPr lang="pt-BR" sz="1200" b="1" baseline="0" dirty="0" smtClean="0">
              <a:latin typeface="Times New Roman"/>
            </a:endParaRPr>
          </a:p>
          <a:p>
            <a:pPr marR="0" algn="l" rtl="0"/>
            <a:r>
              <a:rPr lang="pt-BR" sz="1200" b="1" baseline="0" dirty="0" smtClean="0">
                <a:latin typeface="Times New Roman"/>
              </a:rPr>
              <a:t>Área da pesquisa</a:t>
            </a:r>
          </a:p>
          <a:p>
            <a:pPr marL="171450" marR="0" indent="-171450" algn="l" rtl="0">
              <a:buFont typeface="Arial" panose="020B0604020202020204" pitchFamily="34" charset="0"/>
              <a:buChar char="•"/>
            </a:pPr>
            <a:r>
              <a:rPr lang="pt-BR" sz="1200" baseline="0" dirty="0" smtClean="0">
                <a:latin typeface="Times New Roman"/>
              </a:rPr>
              <a:t>Não há área definida para pesquisa, mas tente cobrir a mesma área todas as vezes que pesquisar o local</a:t>
            </a:r>
          </a:p>
          <a:p>
            <a:pPr marL="171450" marR="0" indent="-171450" algn="l" rtl="0">
              <a:buFont typeface="Arial" panose="020B0604020202020204" pitchFamily="34" charset="0"/>
              <a:buChar char="•"/>
            </a:pPr>
            <a:r>
              <a:rPr lang="pt-BR" sz="1200" baseline="0" dirty="0" smtClean="0">
                <a:latin typeface="Times New Roman"/>
              </a:rPr>
              <a:t>Considere usar bandeiras de mergulho para demarcar a área (siga os protocolos locais de utilização de bandeiras de mergulho)</a:t>
            </a:r>
          </a:p>
          <a:p>
            <a:pPr marR="0" algn="l" rtl="0"/>
            <a:endParaRPr lang="pt-BR" sz="1200" b="1" baseline="0" dirty="0" smtClean="0">
              <a:latin typeface="Times New Roman"/>
            </a:endParaRPr>
          </a:p>
          <a:p>
            <a:pPr marR="0" algn="l" rtl="0"/>
            <a:r>
              <a:rPr lang="pt-BR" sz="1200" b="1" baseline="0" dirty="0" smtClean="0">
                <a:latin typeface="Times New Roman"/>
              </a:rPr>
              <a:t>Número de participantes</a:t>
            </a:r>
          </a:p>
          <a:p>
            <a:pPr marL="171450" marR="0" indent="-171450" algn="l" rtl="0">
              <a:buFont typeface="Arial" panose="020B0604020202020204" pitchFamily="34" charset="0"/>
              <a:buChar char="•"/>
            </a:pPr>
            <a:r>
              <a:rPr lang="pt-BR" sz="1200" baseline="0" dirty="0" smtClean="0">
                <a:latin typeface="Times New Roman"/>
              </a:rPr>
              <a:t>Não há limite quanto ao número de participantes</a:t>
            </a:r>
          </a:p>
          <a:p>
            <a:pPr marL="171450" marR="0" indent="-171450" algn="l" rtl="0">
              <a:buFont typeface="Arial" panose="020B0604020202020204" pitchFamily="34" charset="0"/>
              <a:buChar char="•"/>
            </a:pPr>
            <a:r>
              <a:rPr lang="pt-BR" sz="1200" baseline="0" dirty="0" smtClean="0">
                <a:latin typeface="Times New Roman"/>
              </a:rPr>
              <a:t>Todos os mergulhadores devem trabalhar em equipes de duplas</a:t>
            </a:r>
          </a:p>
          <a:p>
            <a:pPr marL="171450" marR="0" indent="-171450" algn="l" rtl="0">
              <a:buFont typeface="Arial" panose="020B0604020202020204" pitchFamily="34" charset="0"/>
              <a:buChar char="•"/>
            </a:pPr>
            <a:r>
              <a:rPr lang="pt-BR" sz="1200" baseline="0" dirty="0" smtClean="0">
                <a:latin typeface="Times New Roman"/>
              </a:rPr>
              <a:t>Comunique tudo o que for encontrado pelos mergulhadores no mesmo mergulho de pesquisa em apenas um Cartão de dados</a:t>
            </a:r>
          </a:p>
          <a:p>
            <a:pPr marR="0" algn="l" rtl="0"/>
            <a:endParaRPr lang="pt-BR" sz="1200" b="1" baseline="0" dirty="0" smtClean="0">
              <a:latin typeface="Times New Roman"/>
            </a:endParaRPr>
          </a:p>
          <a:p>
            <a:pPr marR="0" algn="l" rtl="0"/>
            <a:r>
              <a:rPr lang="pt-BR" sz="1200" b="1" baseline="0" dirty="0" smtClean="0">
                <a:latin typeface="Times New Roman"/>
              </a:rPr>
              <a:t>Estratégias para as equipes de duplas</a:t>
            </a:r>
          </a:p>
          <a:p>
            <a:pPr marL="171450" marR="0" indent="-171450" algn="l" rtl="0">
              <a:buFont typeface="Arial" panose="020B0604020202020204" pitchFamily="34" charset="0"/>
              <a:buChar char="•"/>
            </a:pPr>
            <a:r>
              <a:rPr lang="pt-BR" sz="1200" baseline="0" dirty="0" smtClean="0">
                <a:latin typeface="Times New Roman"/>
              </a:rPr>
              <a:t>Todos os mergulhadores em uma equipe de duplas são responsáveis por monitorar o mergulho Recapitule os procedimentos de comunicação e separação de duplas antes de mergulhar</a:t>
            </a:r>
          </a:p>
          <a:p>
            <a:pPr marL="171450" marR="0" indent="-171450" algn="l" rtl="0">
              <a:buFont typeface="Arial" panose="020B0604020202020204" pitchFamily="34" charset="0"/>
              <a:buChar char="•"/>
            </a:pPr>
            <a:r>
              <a:rPr lang="pt-BR" sz="1200" baseline="0" dirty="0" smtClean="0">
                <a:latin typeface="Times New Roman"/>
              </a:rPr>
              <a:t>Discuta as funções no mergulho, por exemplo:</a:t>
            </a:r>
          </a:p>
          <a:p>
            <a:pPr marL="628650" marR="0" lvl="1" indent="-171450" algn="l" rtl="0">
              <a:buFont typeface="Arial" panose="020B0604020202020204" pitchFamily="34" charset="0"/>
              <a:buChar char="•"/>
            </a:pPr>
            <a:r>
              <a:rPr lang="pt-BR" sz="1200" baseline="0" dirty="0" smtClean="0">
                <a:latin typeface="Times New Roman"/>
              </a:rPr>
              <a:t>Dupla 1 carrega a bolsa de náilon </a:t>
            </a:r>
            <a:r>
              <a:rPr lang="pt-BR" sz="1200" baseline="0" dirty="0" err="1" smtClean="0">
                <a:latin typeface="Times New Roman"/>
              </a:rPr>
              <a:t>mesh</a:t>
            </a:r>
            <a:endParaRPr lang="pt-BR" sz="1200" baseline="0" dirty="0" smtClean="0">
              <a:latin typeface="Times New Roman"/>
            </a:endParaRPr>
          </a:p>
          <a:p>
            <a:pPr marL="628650" marR="0" lvl="1" indent="-171450" algn="l" rtl="0">
              <a:buFont typeface="Arial" panose="020B0604020202020204" pitchFamily="34" charset="0"/>
              <a:buChar char="•"/>
            </a:pPr>
            <a:r>
              <a:rPr lang="pt-BR" sz="1200" baseline="0" dirty="0" smtClean="0">
                <a:latin typeface="Times New Roman"/>
              </a:rPr>
              <a:t>Dupla 2 remove os itens/tira fotos</a:t>
            </a:r>
          </a:p>
          <a:p>
            <a:pPr marR="0" lvl="1" algn="l" rtl="0">
              <a:buFont typeface="Courier New"/>
              <a:buChar char="o"/>
            </a:pPr>
            <a:endParaRPr lang="pt-BR" sz="1200" baseline="0" dirty="0" smtClean="0">
              <a:latin typeface="Times New Roman"/>
            </a:endParaRPr>
          </a:p>
          <a:p>
            <a:pPr marR="0" algn="l" rtl="0"/>
            <a:r>
              <a:rPr lang="pt-BR" sz="1200" baseline="0" dirty="0" smtClean="0">
                <a:latin typeface="Times New Roman"/>
              </a:rPr>
              <a:t>            </a:t>
            </a: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78953409-5F8F-445A-8C5F-8838F7181826}" type="slidenum">
              <a:rPr lang="en-AU"/>
              <a:pPr/>
              <a:t>20</a:t>
            </a:fld>
            <a:endParaRPr lang="en-AU"/>
          </a:p>
        </p:txBody>
      </p:sp>
    </p:spTree>
    <p:extLst>
      <p:ext uri="{BB962C8B-B14F-4D97-AF65-F5344CB8AC3E}">
        <p14:creationId xmlns:p14="http://schemas.microsoft.com/office/powerpoint/2010/main" val="1186214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marR="0" algn="l" rtl="0"/>
            <a:r>
              <a:rPr lang="pt-BR" sz="1200" kern="1200" baseline="0" dirty="0" smtClean="0">
                <a:solidFill>
                  <a:schemeClr val="tx1"/>
                </a:solidFill>
                <a:latin typeface="Times New Roman"/>
                <a:ea typeface="+mn-ea"/>
                <a:cs typeface="+mn-cs"/>
              </a:rPr>
              <a:t>Durante o mergulho, colete os detritos marinhos que você encontrar. Ao voltar à terra firme, classifique e registre somente o que você removeu do fundo do mar.</a:t>
            </a:r>
          </a:p>
          <a:p>
            <a:pPr marL="171450" marR="0" indent="-171450" algn="l" rtl="0">
              <a:buFont typeface="Arial" panose="020B0604020202020204" pitchFamily="34" charset="0"/>
              <a:buChar char="•"/>
            </a:pPr>
            <a:r>
              <a:rPr lang="pt-BR" sz="1200" kern="1200" baseline="0" dirty="0" smtClean="0">
                <a:solidFill>
                  <a:schemeClr val="tx1"/>
                </a:solidFill>
                <a:latin typeface="Times New Roman"/>
                <a:ea typeface="+mn-ea"/>
                <a:cs typeface="+mn-cs"/>
              </a:rPr>
              <a:t>Trabalhe com seu dupla para colocar os detritos marinhos na bolsa de náilon </a:t>
            </a:r>
            <a:r>
              <a:rPr lang="pt-BR" sz="1200" kern="1200" baseline="0" dirty="0" err="1" smtClean="0">
                <a:solidFill>
                  <a:schemeClr val="tx1"/>
                </a:solidFill>
                <a:latin typeface="Times New Roman"/>
                <a:ea typeface="+mn-ea"/>
                <a:cs typeface="+mn-cs"/>
              </a:rPr>
              <a:t>mesh</a:t>
            </a:r>
            <a:r>
              <a:rPr lang="pt-BR" sz="1200" kern="1200" baseline="0" dirty="0" smtClean="0">
                <a:solidFill>
                  <a:schemeClr val="tx1"/>
                </a:solidFill>
                <a:latin typeface="Times New Roman"/>
                <a:ea typeface="+mn-ea"/>
                <a:cs typeface="+mn-cs"/>
              </a:rPr>
              <a:t> </a:t>
            </a:r>
          </a:p>
          <a:p>
            <a:pPr marL="171450" marR="0" indent="-171450" algn="l" rtl="0">
              <a:buFont typeface="Arial" panose="020B0604020202020204" pitchFamily="34" charset="0"/>
              <a:buChar char="•"/>
            </a:pPr>
            <a:r>
              <a:rPr lang="pt-BR" sz="1200" kern="1200" baseline="0" dirty="0" smtClean="0">
                <a:solidFill>
                  <a:schemeClr val="tx1"/>
                </a:solidFill>
                <a:latin typeface="Times New Roman"/>
                <a:ea typeface="+mn-ea"/>
                <a:cs typeface="+mn-cs"/>
              </a:rPr>
              <a:t>Não utilize o seu BC como dispositivo elevatório para itens pesados</a:t>
            </a:r>
          </a:p>
          <a:p>
            <a:pPr marL="171450" marR="0" indent="-171450" algn="l" rtl="0">
              <a:buFont typeface="Arial" panose="020B0604020202020204" pitchFamily="34" charset="0"/>
              <a:buChar char="•"/>
            </a:pPr>
            <a:r>
              <a:rPr lang="pt-BR" sz="1200" kern="1200" baseline="0" dirty="0" smtClean="0">
                <a:solidFill>
                  <a:schemeClr val="tx1"/>
                </a:solidFill>
                <a:latin typeface="Times New Roman"/>
                <a:ea typeface="+mn-ea"/>
                <a:cs typeface="+mn-cs"/>
              </a:rPr>
              <a:t>Não superlote sua bolsa de náilon </a:t>
            </a:r>
            <a:r>
              <a:rPr lang="pt-BR" sz="1200" kern="1200" baseline="0" dirty="0" err="1" smtClean="0">
                <a:solidFill>
                  <a:schemeClr val="tx1"/>
                </a:solidFill>
                <a:latin typeface="Times New Roman"/>
                <a:ea typeface="+mn-ea"/>
                <a:cs typeface="+mn-cs"/>
              </a:rPr>
              <a:t>mesh</a:t>
            </a:r>
            <a:r>
              <a:rPr lang="pt-BR" sz="1200" kern="1200" baseline="0" dirty="0" smtClean="0">
                <a:solidFill>
                  <a:schemeClr val="tx1"/>
                </a:solidFill>
                <a:latin typeface="Times New Roman"/>
                <a:ea typeface="+mn-ea"/>
                <a:cs typeface="+mn-cs"/>
              </a:rPr>
              <a:t> nem carregue mais de 4 kg/7 libras sem usar um saco elevatório Itens com peso acima de 4 kg/7 libras só devem ser removidos por mergulhadores treinados no uso de sacos elevatórios, como os mergulhadores com a certificação de Especialistas em Pesquisa e Recuperação da PADI</a:t>
            </a:r>
          </a:p>
          <a:p>
            <a:pPr marL="171450" marR="0" indent="-171450" algn="l" rtl="0">
              <a:buFont typeface="Arial" panose="020B0604020202020204" pitchFamily="34" charset="0"/>
              <a:buChar char="•"/>
            </a:pPr>
            <a:r>
              <a:rPr lang="pt-BR" sz="1200" kern="1200" baseline="0" dirty="0" smtClean="0">
                <a:solidFill>
                  <a:schemeClr val="tx1"/>
                </a:solidFill>
                <a:latin typeface="Times New Roman"/>
                <a:ea typeface="+mn-ea"/>
                <a:cs typeface="+mn-cs"/>
              </a:rPr>
              <a:t>Não utilize sacos elevatórios sem treinamento/experiência A remoção de objetos pesados exige treinamento adequado e o uso de sacos elevatórios</a:t>
            </a:r>
            <a:endParaRPr lang="en-US" sz="1200" kern="1200" baseline="0" dirty="0" smtClean="0">
              <a:solidFill>
                <a:schemeClr val="tx1"/>
              </a:solidFill>
              <a:latin typeface="Times New Roman"/>
              <a:ea typeface="+mn-ea"/>
              <a:cs typeface="+mn-cs"/>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88FB6105-E8F3-47E6-BF1D-8C05035BFF23}" type="slidenum">
              <a:rPr lang="en-AU"/>
              <a:pPr/>
              <a:t>21</a:t>
            </a:fld>
            <a:endParaRPr lang="en-AU"/>
          </a:p>
        </p:txBody>
      </p:sp>
    </p:spTree>
    <p:extLst>
      <p:ext uri="{BB962C8B-B14F-4D97-AF65-F5344CB8AC3E}">
        <p14:creationId xmlns:p14="http://schemas.microsoft.com/office/powerpoint/2010/main" val="207299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R="0" algn="l" rtl="0"/>
            <a:r>
              <a:rPr lang="pt-BR" sz="1200" baseline="0" dirty="0" smtClean="0">
                <a:latin typeface="Times New Roman"/>
              </a:rPr>
              <a:t>O equipamento adequado ajudará a tornar seu mergulho mais seguro e agradável.</a:t>
            </a:r>
          </a:p>
          <a:p>
            <a:pPr marR="0" algn="l" rtl="0"/>
            <a:endParaRPr lang="pt-BR" sz="1200" b="1" baseline="0" dirty="0" smtClean="0">
              <a:latin typeface="Times New Roman"/>
            </a:endParaRPr>
          </a:p>
          <a:p>
            <a:pPr marR="0" algn="l" rtl="0"/>
            <a:r>
              <a:rPr lang="pt-BR" sz="1200" b="1" baseline="0" dirty="0" smtClean="0">
                <a:latin typeface="Times New Roman"/>
              </a:rPr>
              <a:t>Equipamento necessário</a:t>
            </a:r>
          </a:p>
          <a:p>
            <a:pPr marL="171450" marR="0" indent="-171450" algn="l" rtl="0">
              <a:buFont typeface="Arial" panose="020B0604020202020204" pitchFamily="34" charset="0"/>
              <a:buChar char="•"/>
            </a:pPr>
            <a:r>
              <a:rPr lang="pt-BR" sz="1200" baseline="0" dirty="0" smtClean="0">
                <a:latin typeface="Times New Roman"/>
              </a:rPr>
              <a:t>Bolsa de náilon mesh para coleta de detritos marinhos</a:t>
            </a:r>
          </a:p>
          <a:p>
            <a:pPr marL="628650" marR="0" lvl="1" indent="-171450" algn="l" rtl="0">
              <a:buFont typeface="Arial" panose="020B0604020202020204" pitchFamily="34" charset="0"/>
              <a:buChar char="•"/>
            </a:pPr>
            <a:r>
              <a:rPr lang="pt-BR" sz="1200" baseline="0" dirty="0" smtClean="0">
                <a:latin typeface="Times New Roman"/>
              </a:rPr>
              <a:t>A tela em náilon </a:t>
            </a:r>
            <a:r>
              <a:rPr lang="pt-BR" sz="1200" baseline="0" dirty="0" err="1" smtClean="0">
                <a:latin typeface="Times New Roman"/>
              </a:rPr>
              <a:t>mesh</a:t>
            </a:r>
            <a:r>
              <a:rPr lang="pt-BR" sz="1200" baseline="0" dirty="0" smtClean="0">
                <a:latin typeface="Times New Roman"/>
              </a:rPr>
              <a:t> deixa a água sair</a:t>
            </a:r>
          </a:p>
          <a:p>
            <a:pPr marL="171450" marR="0" indent="-171450" algn="l" rtl="0">
              <a:buFont typeface="Arial" panose="020B0604020202020204" pitchFamily="34" charset="0"/>
              <a:buChar char="•"/>
            </a:pPr>
            <a:r>
              <a:rPr lang="pt-BR" sz="1200" baseline="0" dirty="0" smtClean="0">
                <a:latin typeface="Times New Roman"/>
              </a:rPr>
              <a:t>Ferramenta/faca de mergulho</a:t>
            </a:r>
          </a:p>
          <a:p>
            <a:pPr marL="171450" marR="0" indent="-171450" algn="l" rtl="0">
              <a:buFont typeface="Arial" panose="020B0604020202020204" pitchFamily="34" charset="0"/>
              <a:buChar char="•"/>
            </a:pPr>
            <a:r>
              <a:rPr lang="pt-BR" sz="1200" baseline="0" dirty="0" smtClean="0">
                <a:latin typeface="Times New Roman"/>
              </a:rPr>
              <a:t>Luvas para proteger as mãos</a:t>
            </a:r>
          </a:p>
          <a:p>
            <a:pPr marL="628650" marR="0" lvl="1" indent="-171450" algn="l" rtl="0">
              <a:buFont typeface="Arial" panose="020B0604020202020204" pitchFamily="34" charset="0"/>
              <a:buChar char="•"/>
            </a:pPr>
            <a:r>
              <a:rPr lang="pt-BR" sz="1200" baseline="0" dirty="0" smtClean="0">
                <a:latin typeface="Times New Roman"/>
              </a:rPr>
              <a:t>Verifique se o uso de luvas é permitido no local da pesquisa </a:t>
            </a:r>
          </a:p>
          <a:p>
            <a:pPr marL="628650" marR="0" lvl="1" indent="-171450" algn="l" rtl="0">
              <a:buFont typeface="Arial" panose="020B0604020202020204" pitchFamily="34" charset="0"/>
              <a:buChar char="•"/>
            </a:pPr>
            <a:r>
              <a:rPr lang="pt-BR" sz="1200" baseline="0" dirty="0" smtClean="0">
                <a:latin typeface="Times New Roman"/>
              </a:rPr>
              <a:t>Se não tiver luvas de mergulho, pode usar luvas de cozinha ou jardinagem</a:t>
            </a:r>
          </a:p>
          <a:p>
            <a:pPr marR="0" algn="l" rtl="0"/>
            <a:endParaRPr lang="pt-BR" sz="1200" b="1" baseline="0" dirty="0" smtClean="0">
              <a:latin typeface="Times New Roman"/>
            </a:endParaRPr>
          </a:p>
          <a:p>
            <a:pPr marR="0" algn="l" rtl="0"/>
            <a:r>
              <a:rPr lang="pt-BR" sz="1200" b="1" baseline="0" dirty="0" smtClean="0">
                <a:latin typeface="Times New Roman"/>
              </a:rPr>
              <a:t>Equipamento recomendável</a:t>
            </a:r>
          </a:p>
          <a:p>
            <a:pPr marL="171450" marR="0" indent="-171450" algn="l" rtl="0">
              <a:buFont typeface="Arial" panose="020B0604020202020204" pitchFamily="34" charset="0"/>
              <a:buChar char="•"/>
            </a:pPr>
            <a:r>
              <a:rPr lang="pt-BR" sz="1200" baseline="0" dirty="0" smtClean="0">
                <a:latin typeface="Times New Roman"/>
              </a:rPr>
              <a:t>Tesoura</a:t>
            </a:r>
          </a:p>
          <a:p>
            <a:pPr marL="171450" marR="0" indent="-171450" algn="l" rtl="0">
              <a:buFont typeface="Arial" panose="020B0604020202020204" pitchFamily="34" charset="0"/>
              <a:buChar char="•"/>
            </a:pPr>
            <a:r>
              <a:rPr lang="pt-BR" sz="1200" baseline="0" dirty="0" smtClean="0">
                <a:latin typeface="Times New Roman"/>
              </a:rPr>
              <a:t>GPS</a:t>
            </a:r>
          </a:p>
          <a:p>
            <a:pPr marL="171450" marR="0" indent="-171450" algn="l" rtl="0">
              <a:buFont typeface="Arial" panose="020B0604020202020204" pitchFamily="34" charset="0"/>
              <a:buChar char="•"/>
            </a:pPr>
            <a:r>
              <a:rPr lang="pt-BR" sz="1200" baseline="0" dirty="0" smtClean="0">
                <a:latin typeface="Times New Roman"/>
              </a:rPr>
              <a:t>Balanças</a:t>
            </a:r>
          </a:p>
          <a:p>
            <a:pPr marL="171450" marR="0" indent="-171450" algn="l" rtl="0">
              <a:buFont typeface="Arial" panose="020B0604020202020204" pitchFamily="34" charset="0"/>
              <a:buChar char="•"/>
            </a:pPr>
            <a:r>
              <a:rPr lang="pt-BR" sz="1200" baseline="0" dirty="0" smtClean="0">
                <a:latin typeface="Times New Roman"/>
              </a:rPr>
              <a:t>Câmera subaquática</a:t>
            </a:r>
          </a:p>
          <a:p>
            <a:pPr marL="171450" marR="0" indent="-171450" algn="l" rtl="0">
              <a:buFont typeface="Arial" panose="020B0604020202020204" pitchFamily="34" charset="0"/>
              <a:buChar char="•"/>
            </a:pPr>
            <a:r>
              <a:rPr lang="pt-BR" sz="1200" baseline="0" dirty="0" smtClean="0">
                <a:latin typeface="Times New Roman"/>
              </a:rPr>
              <a:t>Recipiente para objetos cortantes</a:t>
            </a:r>
          </a:p>
          <a:p>
            <a:pPr marL="171450" marR="0" indent="-171450" algn="l" rtl="0">
              <a:buFont typeface="Arial" panose="020B0604020202020204" pitchFamily="34" charset="0"/>
              <a:buChar char="•"/>
            </a:pPr>
            <a:r>
              <a:rPr lang="pt-BR" sz="1200" baseline="0" dirty="0" smtClean="0">
                <a:latin typeface="Times New Roman"/>
              </a:rPr>
              <a:t>Lápis e prancheta branca</a:t>
            </a:r>
          </a:p>
          <a:p>
            <a:pPr marR="0" algn="l" rtl="0"/>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24011D65-AB25-4730-86C1-F074AFCE8226}" type="slidenum">
              <a:rPr lang="en-AU"/>
              <a:pPr/>
              <a:t>22</a:t>
            </a:fld>
            <a:endParaRPr lang="en-AU"/>
          </a:p>
        </p:txBody>
      </p:sp>
    </p:spTree>
    <p:extLst>
      <p:ext uri="{BB962C8B-B14F-4D97-AF65-F5344CB8AC3E}">
        <p14:creationId xmlns:p14="http://schemas.microsoft.com/office/powerpoint/2010/main" val="3504758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É muito importante estar atento à flutuabilidade e ao posicionamento horizontal durante a pesquisa Dive Against Debris®. Mantenha seu equipamento e seu corpo, não esquecendo as nadadeiras, longe do fundo. Fique principalmente atento ao posicionamento do seu corpo e corrija-o conforme necessário, à medida que você remove detritos e coloca-os na sua bolsa de náilon mesh.</a:t>
            </a:r>
            <a:endParaRPr lang="en-AU"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23</a:t>
            </a:fld>
            <a:endParaRPr lang="en-AU"/>
          </a:p>
        </p:txBody>
      </p:sp>
    </p:spTree>
    <p:extLst>
      <p:ext uri="{BB962C8B-B14F-4D97-AF65-F5344CB8AC3E}">
        <p14:creationId xmlns:p14="http://schemas.microsoft.com/office/powerpoint/2010/main" val="58603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R="0" algn="l" rtl="0"/>
            <a:r>
              <a:rPr lang="pt-BR" sz="1200" baseline="0" dirty="0" smtClean="0">
                <a:latin typeface="Times New Roman"/>
              </a:rPr>
              <a:t>Tome cuidado com objetos perfurantes que podem causar ferimentos, como seringas, garrafas quebradas e latas de metal.</a:t>
            </a:r>
          </a:p>
          <a:p>
            <a:pPr marL="171450" marR="0" indent="-171450" algn="l" rtl="0">
              <a:buFont typeface="Arial" panose="020B0604020202020204" pitchFamily="34" charset="0"/>
              <a:buChar char="•"/>
            </a:pPr>
            <a:r>
              <a:rPr lang="pt-BR" sz="1200" baseline="0" dirty="0" smtClean="0">
                <a:latin typeface="Times New Roman"/>
              </a:rPr>
              <a:t>Antes da remoção, considere cuidadosamente a segurança de todos os participantes.</a:t>
            </a:r>
          </a:p>
          <a:p>
            <a:pPr marL="171450" marR="0" indent="-171450" algn="l" rtl="0">
              <a:buFont typeface="Arial" panose="020B0604020202020204" pitchFamily="34" charset="0"/>
              <a:buChar char="•"/>
            </a:pPr>
            <a:r>
              <a:rPr lang="pt-BR" sz="1200" baseline="0" dirty="0" smtClean="0">
                <a:latin typeface="Times New Roman"/>
              </a:rPr>
              <a:t>Use um recipiente resistente, com uma tampa segura, para remover objetos cortantes com segurança.</a:t>
            </a:r>
          </a:p>
          <a:p>
            <a:pPr marL="171450" marR="0" indent="-171450" algn="l" rtl="0">
              <a:buFont typeface="Arial" panose="020B0604020202020204" pitchFamily="34" charset="0"/>
              <a:buChar char="•"/>
            </a:pPr>
            <a:r>
              <a:rPr lang="pt-BR" sz="1200" baseline="0" dirty="0" smtClean="0">
                <a:latin typeface="Times New Roman"/>
              </a:rPr>
              <a:t>Tome muito cuidado ao remover objetos médicos perfurantes, como seringas, bisturis, agulhas, lancetas e agulhas de sutura.</a:t>
            </a: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24</a:t>
            </a:fld>
            <a:endParaRPr lang="en-AU"/>
          </a:p>
        </p:txBody>
      </p:sp>
    </p:spTree>
    <p:extLst>
      <p:ext uri="{BB962C8B-B14F-4D97-AF65-F5344CB8AC3E}">
        <p14:creationId xmlns:p14="http://schemas.microsoft.com/office/powerpoint/2010/main" val="1699498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86281" y="4343436"/>
            <a:ext cx="5485439" cy="4365344"/>
          </a:xfrm>
        </p:spPr>
        <p:txBody>
          <a:bodyPr wrap="square" numCol="1" anchor="t" anchorCtr="0" compatLnSpc="1">
            <a:prstTxWarp prst="textNoShape">
              <a:avLst/>
            </a:prstTxWarp>
            <a:normAutofit fontScale="85000" lnSpcReduction="20000"/>
          </a:bodyPr>
          <a:lstStyle/>
          <a:p>
            <a:pPr marR="0" algn="l" rtl="0"/>
            <a:r>
              <a:rPr lang="pt-BR" sz="1200" baseline="0" dirty="0" smtClean="0">
                <a:latin typeface="Times New Roman"/>
              </a:rPr>
              <a:t>Fazer fotos não é uma exigência da pesquisa, mas as fotos são ótimas para convencer não mergulhadores e tomadores de decisão de que o detrito marinho é um problema real. Suas fotos podem ilustrar o impacto na fauna e no ambiente marinho, ajudando a criar uma biblioteca de imagens que mostra às pessoas o escopo e a dimensão do problema.</a:t>
            </a:r>
          </a:p>
          <a:p>
            <a:pPr marR="0" algn="l" rtl="0"/>
            <a:endParaRPr lang="pt-BR" sz="1200" baseline="0" dirty="0" smtClean="0">
              <a:latin typeface="Times New Roman"/>
            </a:endParaRPr>
          </a:p>
          <a:p>
            <a:pPr marR="0" algn="l" rtl="0"/>
            <a:r>
              <a:rPr lang="pt-BR" sz="1200" baseline="0" dirty="0" smtClean="0">
                <a:latin typeface="Times New Roman"/>
              </a:rPr>
              <a:t>Dois tipos de fotos devem ser tiradas:</a:t>
            </a:r>
          </a:p>
          <a:p>
            <a:pPr marR="0" algn="l" rtl="0"/>
            <a:endParaRPr lang="pt-BR" sz="1200" baseline="0" dirty="0" smtClean="0">
              <a:latin typeface="Times New Roman"/>
            </a:endParaRPr>
          </a:p>
          <a:p>
            <a:pPr marL="228600" marR="0" indent="-228600" algn="l" rtl="0">
              <a:buFont typeface="+mj-lt"/>
              <a:buAutoNum type="arabicPeriod"/>
            </a:pPr>
            <a:r>
              <a:rPr lang="pt-BR" sz="1200" b="1" baseline="0" dirty="0" smtClean="0">
                <a:latin typeface="Times New Roman"/>
              </a:rPr>
              <a:t>Fotos que ajudam a explicar os dados:</a:t>
            </a:r>
          </a:p>
          <a:p>
            <a:pPr marR="0" algn="l" rtl="0"/>
            <a:endParaRPr lang="pt-BR" sz="1200" baseline="0" dirty="0" smtClean="0">
              <a:latin typeface="Times New Roman"/>
            </a:endParaRPr>
          </a:p>
          <a:p>
            <a:pPr marR="0" algn="l" rtl="0"/>
            <a:r>
              <a:rPr lang="pt-BR" sz="1200" baseline="0" dirty="0" smtClean="0">
                <a:latin typeface="Times New Roman"/>
              </a:rPr>
              <a:t>Estas fotos nos ajudam a entender os detritos que você viu</a:t>
            </a:r>
            <a:r>
              <a:rPr lang="pt-BR" sz="1200" kern="1200" baseline="0" dirty="0" smtClean="0">
                <a:solidFill>
                  <a:schemeClr val="tx1"/>
                </a:solidFill>
                <a:latin typeface="Times New Roman"/>
                <a:ea typeface="+mn-ea"/>
                <a:cs typeface="+mn-cs"/>
              </a:rPr>
              <a:t>. Anexe este tipo de foto ao enviar seus dados. Se possível, para efeito de escala, use uma referência, como uma régua ou um snorkel. Exemplos deste tipo de foto são:</a:t>
            </a:r>
          </a:p>
          <a:p>
            <a:pPr marL="171450" marR="0" indent="-171450" algn="l" rtl="0">
              <a:buFont typeface="Arial" panose="020B0604020202020204" pitchFamily="34" charset="0"/>
              <a:buChar char="•"/>
            </a:pPr>
            <a:r>
              <a:rPr lang="pt-BR" sz="1200" kern="1200" baseline="0" dirty="0" smtClean="0">
                <a:solidFill>
                  <a:schemeClr val="tx1"/>
                </a:solidFill>
                <a:latin typeface="Times New Roman"/>
                <a:ea typeface="+mn-ea"/>
                <a:cs typeface="+mn-cs"/>
              </a:rPr>
              <a:t>Detritos marinhos causando danos </a:t>
            </a:r>
            <a:r>
              <a:rPr lang="pt-BR" sz="1200" baseline="0" dirty="0" smtClean="0">
                <a:latin typeface="Times New Roman"/>
              </a:rPr>
              <a:t>ao ambiente</a:t>
            </a:r>
          </a:p>
          <a:p>
            <a:pPr marL="171450" marR="0" indent="-171450" algn="l" rtl="0">
              <a:buFont typeface="Arial" panose="020B0604020202020204" pitchFamily="34" charset="0"/>
              <a:buChar char="•"/>
            </a:pPr>
            <a:r>
              <a:rPr lang="pt-BR" sz="1200" baseline="0" dirty="0" smtClean="0">
                <a:latin typeface="Times New Roman"/>
              </a:rPr>
              <a:t>Animais emaranhados</a:t>
            </a:r>
          </a:p>
          <a:p>
            <a:pPr marL="171450" marR="0" indent="-171450" algn="l" rtl="0">
              <a:buFont typeface="Arial" panose="020B0604020202020204" pitchFamily="34" charset="0"/>
              <a:buChar char="•"/>
            </a:pPr>
            <a:r>
              <a:rPr lang="pt-BR" sz="1200" baseline="0" dirty="0" smtClean="0">
                <a:latin typeface="Times New Roman"/>
              </a:rPr>
              <a:t>Itens que você não consegue identificar</a:t>
            </a:r>
          </a:p>
          <a:p>
            <a:pPr marL="171450" marR="0" indent="-171450" algn="l" rtl="0">
              <a:buFont typeface="Arial" panose="020B0604020202020204" pitchFamily="34" charset="0"/>
              <a:buChar char="•"/>
            </a:pPr>
            <a:r>
              <a:rPr lang="pt-BR" sz="1200" baseline="0" dirty="0" smtClean="0">
                <a:latin typeface="Times New Roman"/>
              </a:rPr>
              <a:t>Detritos marinhos subaquáticos</a:t>
            </a:r>
          </a:p>
          <a:p>
            <a:pPr marL="171450" marR="0" indent="-171450" algn="l" rtl="0">
              <a:buFont typeface="Arial" panose="020B0604020202020204" pitchFamily="34" charset="0"/>
              <a:buChar char="•"/>
            </a:pPr>
            <a:r>
              <a:rPr lang="pt-BR" sz="1200" baseline="0" dirty="0" smtClean="0">
                <a:latin typeface="Times New Roman"/>
              </a:rPr>
              <a:t>Itens que você não removeu</a:t>
            </a:r>
          </a:p>
          <a:p>
            <a:pPr marR="0" algn="l" rtl="0"/>
            <a:endParaRPr lang="pt-BR" sz="1200" b="1" baseline="0" dirty="0" smtClean="0">
              <a:latin typeface="Times New Roman"/>
            </a:endParaRPr>
          </a:p>
          <a:p>
            <a:pPr marL="228600" marR="0" indent="-228600" algn="l" rtl="0">
              <a:buFont typeface="+mj-lt"/>
              <a:buAutoNum type="arabicPeriod" startAt="2"/>
            </a:pPr>
            <a:r>
              <a:rPr lang="pt-BR" sz="1200" b="1" baseline="0" dirty="0" smtClean="0">
                <a:latin typeface="Times New Roman"/>
              </a:rPr>
              <a:t>Fotos que contam a sua história:</a:t>
            </a:r>
          </a:p>
          <a:p>
            <a:pPr marR="0" algn="l" rtl="0"/>
            <a:endParaRPr lang="pt-BR" sz="1200" baseline="0" dirty="0" smtClean="0">
              <a:latin typeface="Times New Roman"/>
            </a:endParaRPr>
          </a:p>
          <a:p>
            <a:pPr marR="0" algn="l" rtl="0"/>
            <a:r>
              <a:rPr lang="pt-BR" sz="1200" baseline="0" dirty="0" smtClean="0">
                <a:latin typeface="Times New Roman"/>
              </a:rPr>
              <a:t>Use esse tipo de foto para gerar publicidade sobre as suas ações, agradecer aos participantes e recrutar voluntários. Faça upload dessas fotos no blog </a:t>
            </a:r>
            <a:r>
              <a:rPr lang="pt-BR" sz="1200" baseline="0" dirty="0" smtClean="0">
                <a:solidFill>
                  <a:srgbClr val="0070C0"/>
                </a:solidFill>
                <a:latin typeface="Times New Roman"/>
              </a:rPr>
              <a:t>My Ocean sobre a sua pesquisa (veja a página 23), compartilhe-as no Facebook®ou no ScubaEarth® ou utilize-as para ilustrar a história no jornal local.</a:t>
            </a:r>
          </a:p>
          <a:p>
            <a:pPr marL="171450" marR="0" indent="-171450" algn="l" rtl="0">
              <a:buFont typeface="Arial" panose="020B0604020202020204" pitchFamily="34" charset="0"/>
              <a:buChar char="•"/>
            </a:pPr>
            <a:r>
              <a:rPr lang="pt-BR" sz="1200" baseline="0" dirty="0" smtClean="0">
                <a:latin typeface="Times New Roman"/>
              </a:rPr>
              <a:t>Fotos do grupo – todos os seus companheiros juntos ao lixo que vocês removeram</a:t>
            </a:r>
          </a:p>
          <a:p>
            <a:pPr marL="171450" marR="0" indent="-171450" algn="l" rtl="0">
              <a:buFont typeface="Arial" panose="020B0604020202020204" pitchFamily="34" charset="0"/>
              <a:buChar char="•"/>
            </a:pPr>
            <a:r>
              <a:rPr lang="pt-BR" sz="1200" baseline="0" dirty="0" smtClean="0">
                <a:latin typeface="Times New Roman"/>
              </a:rPr>
              <a:t>Mergulhadores em ação</a:t>
            </a:r>
          </a:p>
          <a:p>
            <a:pPr marL="171450" marR="0" indent="-171450" algn="l" rtl="0">
              <a:buFont typeface="Arial" panose="020B0604020202020204" pitchFamily="34" charset="0"/>
              <a:buChar char="•"/>
            </a:pPr>
            <a:r>
              <a:rPr lang="pt-BR" sz="1200" baseline="0" dirty="0" smtClean="0">
                <a:latin typeface="Times New Roman"/>
              </a:rPr>
              <a:t>Mergulhadores contando e registrando detritos</a:t>
            </a:r>
          </a:p>
          <a:p>
            <a:pPr marL="171450" marR="0" indent="-171450" algn="l" rtl="0">
              <a:buFont typeface="Arial" panose="020B0604020202020204" pitchFamily="34" charset="0"/>
              <a:buChar char="•"/>
            </a:pPr>
            <a:r>
              <a:rPr lang="pt-BR" sz="1200" baseline="0" dirty="0" smtClean="0">
                <a:latin typeface="Times New Roman"/>
              </a:rPr>
              <a:t>Uma foto de ângulo alto de todo o lixo removido</a:t>
            </a:r>
          </a:p>
          <a:p>
            <a:pPr marR="0" algn="l" rtl="0"/>
            <a:endParaRPr lang="pt-BR" sz="1200" b="1" baseline="0" dirty="0" smtClean="0">
              <a:latin typeface="Times New Roman"/>
            </a:endParaRPr>
          </a:p>
          <a:p>
            <a:pPr marR="0" algn="l" rtl="0"/>
            <a:r>
              <a:rPr lang="pt-BR" sz="1200" b="1" baseline="0" dirty="0" smtClean="0">
                <a:latin typeface="Times New Roman"/>
              </a:rPr>
              <a:t>Dicas para tirar as fotos:</a:t>
            </a:r>
          </a:p>
          <a:p>
            <a:pPr marL="171450" marR="0" indent="-171450" algn="l" rtl="0">
              <a:buFont typeface="Arial" panose="020B0604020202020204" pitchFamily="34" charset="0"/>
              <a:buChar char="•"/>
            </a:pPr>
            <a:r>
              <a:rPr lang="pt-BR" sz="1200" baseline="0" dirty="0" smtClean="0">
                <a:latin typeface="Times New Roman"/>
              </a:rPr>
              <a:t>Não passe muito tempo tirando fotos para não alterar o significado da duração da pesquisa</a:t>
            </a:r>
          </a:p>
          <a:p>
            <a:pPr marL="171450" marR="0" indent="-171450" algn="l" rtl="0">
              <a:buFont typeface="Arial" panose="020B0604020202020204" pitchFamily="34" charset="0"/>
              <a:buChar char="•"/>
            </a:pPr>
            <a:r>
              <a:rPr lang="pt-BR" sz="1200" kern="1200" baseline="0" dirty="0" smtClean="0">
                <a:solidFill>
                  <a:schemeClr val="tx1"/>
                </a:solidFill>
                <a:latin typeface="Times New Roman"/>
                <a:ea typeface="+mn-ea"/>
                <a:cs typeface="+mn-cs"/>
              </a:rPr>
              <a:t>Siga 10 dicas do Project AWARE para mergulhadores protegerem o planeta oceano</a:t>
            </a:r>
            <a:endParaRPr lang="pt-BR" sz="1200" baseline="0" dirty="0" smtClean="0">
              <a:latin typeface="Times New Roman"/>
            </a:endParaRPr>
          </a:p>
          <a:p>
            <a:pPr marR="0" algn="l" rtl="0">
              <a:buFont typeface="Symbol"/>
              <a:buChar char="·"/>
            </a:pPr>
            <a:endParaRPr lang="pt-BR" sz="1200" baseline="0" dirty="0" smtClean="0">
              <a:latin typeface="Times New Roman"/>
            </a:endParaRPr>
          </a:p>
          <a:p>
            <a:pPr marR="0" algn="l" rtl="0"/>
            <a:r>
              <a:rPr lang="pt-BR" sz="1200" kern="1200" baseline="0" dirty="0" smtClean="0">
                <a:solidFill>
                  <a:schemeClr val="tx1"/>
                </a:solidFill>
                <a:latin typeface="Times New Roman"/>
                <a:ea typeface="+mn-ea"/>
                <a:cs typeface="+mn-cs"/>
              </a:rPr>
              <a:t> </a:t>
            </a:r>
            <a:endParaRPr lang="en-US" sz="1200" kern="1200" baseline="0" dirty="0" smtClean="0">
              <a:solidFill>
                <a:schemeClr val="tx1"/>
              </a:solidFill>
              <a:latin typeface="Times New Roman"/>
              <a:ea typeface="+mn-ea"/>
              <a:cs typeface="+mn-cs"/>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CD8C9B3F-FD47-4A58-B29D-0CD6540DC18E}" type="slidenum">
              <a:rPr lang="en-AU"/>
              <a:pPr/>
              <a:t>25</a:t>
            </a:fld>
            <a:endParaRPr lang="en-AU"/>
          </a:p>
        </p:txBody>
      </p:sp>
    </p:spTree>
    <p:extLst>
      <p:ext uri="{BB962C8B-B14F-4D97-AF65-F5344CB8AC3E}">
        <p14:creationId xmlns:p14="http://schemas.microsoft.com/office/powerpoint/2010/main" val="4218261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510311" y="4222218"/>
            <a:ext cx="5835778" cy="4065947"/>
          </a:xfrm>
          <a:noFill/>
        </p:spPr>
        <p:txBody>
          <a:bodyPr wrap="square" numCol="1" anchor="t" anchorCtr="0" compatLnSpc="1">
            <a:prstTxWarp prst="textNoShape">
              <a:avLst/>
            </a:prstTxWarp>
          </a:bodyPr>
          <a:lstStyle/>
          <a:p>
            <a:pPr marR="0" algn="l" rtl="0"/>
            <a:r>
              <a:rPr lang="pt-BR" sz="1200" baseline="0" dirty="0" smtClean="0">
                <a:latin typeface="Times New Roman"/>
              </a:rPr>
              <a:t>Rapidamente, a vida marinha cresce nos detritos marinhos e é comum que animais marinhos façam dos detritos marinhos seu refúgio. Nesses casos, você precisa decidir se deve remover o item ou deixá-lo onde está. Algumas vezes, compensa causar um distúrbio de curto prazo para remover detritos marinhos. Outras vezes, talvez seja melhor deixar o item no oceano. Abaixo estão alguns pontos a considerar antes de decidir remover um item de detrito marinho:</a:t>
            </a:r>
          </a:p>
          <a:p>
            <a:pPr marR="0" algn="l" rtl="0"/>
            <a:endParaRPr lang="pt-BR" sz="1200" b="1" baseline="0" dirty="0" smtClean="0">
              <a:latin typeface="Times New Roman"/>
            </a:endParaRPr>
          </a:p>
          <a:p>
            <a:pPr marR="0" algn="l" rtl="0"/>
            <a:r>
              <a:rPr lang="pt-BR" sz="1200" b="1" baseline="0" dirty="0" smtClean="0">
                <a:latin typeface="Times New Roman"/>
              </a:rPr>
              <a:t>- Se não tem certeza, deixe-o onde está –</a:t>
            </a:r>
          </a:p>
          <a:p>
            <a:pPr marR="0" algn="l" rtl="0"/>
            <a:endParaRPr lang="pt-BR" sz="1200" b="1" baseline="0" dirty="0" smtClean="0">
              <a:latin typeface="Times New Roman"/>
            </a:endParaRPr>
          </a:p>
          <a:p>
            <a:pPr marR="0" algn="l" rtl="0"/>
            <a:r>
              <a:rPr lang="pt-BR" sz="1200" b="1" baseline="0" dirty="0" smtClean="0">
                <a:latin typeface="Times New Roman"/>
              </a:rPr>
              <a:t>Segurança é a sua primeira preocupação</a:t>
            </a:r>
          </a:p>
          <a:p>
            <a:pPr marL="171450" marR="0" indent="-171450" algn="l" rtl="0">
              <a:buFont typeface="Arial" panose="020B0604020202020204" pitchFamily="34" charset="0"/>
              <a:buChar char="•"/>
            </a:pPr>
            <a:r>
              <a:rPr lang="pt-BR" sz="1200" baseline="0" dirty="0" smtClean="0">
                <a:latin typeface="Times New Roman"/>
              </a:rPr>
              <a:t>Se não tem certeza de que é seguro remover o item, deixe-o no local</a:t>
            </a:r>
          </a:p>
          <a:p>
            <a:pPr marL="171450" marR="0" indent="-171450" algn="l" rtl="0">
              <a:buFont typeface="Arial" panose="020B0604020202020204" pitchFamily="34" charset="0"/>
              <a:buChar char="•"/>
            </a:pPr>
            <a:r>
              <a:rPr lang="pt-BR" sz="1200" baseline="0" dirty="0" smtClean="0">
                <a:latin typeface="Times New Roman"/>
              </a:rPr>
              <a:t>Não toque nem remova armas ou munições. Marque o local e informe as autoridades</a:t>
            </a:r>
          </a:p>
          <a:p>
            <a:pPr marL="171450" marR="0" indent="-171450" algn="l" rtl="0">
              <a:buFont typeface="Arial" panose="020B0604020202020204" pitchFamily="34" charset="0"/>
              <a:buChar char="•"/>
            </a:pPr>
            <a:r>
              <a:rPr lang="pt-BR" sz="1200" baseline="0" dirty="0" smtClean="0">
                <a:latin typeface="Times New Roman"/>
              </a:rPr>
              <a:t>Evite remover ou tome muito cuidado com itens enferrujados que talvez causem cortes inesperados ou com itens que possam vazar substâncias químicas prejudiciais se entrarem em contato com sua pele ou seu equipamento</a:t>
            </a:r>
          </a:p>
          <a:p>
            <a:pPr marR="0" algn="l" rtl="0">
              <a:buFont typeface="Symbol"/>
              <a:buChar char="·"/>
            </a:pPr>
            <a:endParaRPr lang="pt-BR" sz="1200" baseline="0" dirty="0" smtClean="0">
              <a:latin typeface="Times New Roman"/>
            </a:endParaRPr>
          </a:p>
          <a:p>
            <a:pPr marR="0" algn="l" rtl="0"/>
            <a:endParaRPr lang="en-AU"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5E414AAF-6B2B-4738-B552-536F36324326}" type="slidenum">
              <a:rPr lang="en-AU"/>
              <a:pPr/>
              <a:t>26</a:t>
            </a:fld>
            <a:endParaRPr lang="en-AU"/>
          </a:p>
        </p:txBody>
      </p:sp>
    </p:spTree>
    <p:extLst>
      <p:ext uri="{BB962C8B-B14F-4D97-AF65-F5344CB8AC3E}">
        <p14:creationId xmlns:p14="http://schemas.microsoft.com/office/powerpoint/2010/main" val="2901068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xfrm>
            <a:off x="510311" y="4222218"/>
            <a:ext cx="5835778" cy="4416460"/>
          </a:xfrm>
          <a:noFill/>
        </p:spPr>
        <p:txBody>
          <a:bodyPr wrap="square" numCol="1" anchor="t" anchorCtr="0" compatLnSpc="1">
            <a:prstTxWarp prst="textNoShape">
              <a:avLst/>
            </a:prstTxWarp>
            <a:normAutofit fontScale="92500" lnSpcReduction="20000"/>
          </a:bodyPr>
          <a:lstStyle/>
          <a:p>
            <a:pPr marR="0" algn="l" rtl="0"/>
            <a:r>
              <a:rPr lang="pt-BR" sz="1200" b="1" baseline="0" dirty="0" smtClean="0">
                <a:latin typeface="Times New Roman"/>
              </a:rPr>
              <a:t>Material de fabricação</a:t>
            </a:r>
          </a:p>
          <a:p>
            <a:pPr marL="171450" marR="0" indent="-171450" algn="l" rtl="0">
              <a:buFont typeface="Arial" panose="020B0604020202020204" pitchFamily="34" charset="0"/>
              <a:buChar char="•"/>
            </a:pPr>
            <a:r>
              <a:rPr lang="pt-BR" sz="1200" baseline="0" dirty="0" smtClean="0">
                <a:latin typeface="Times New Roman"/>
              </a:rPr>
              <a:t>Itens como garrafas de vidro e latas de metal não causam muitos danos ao ambiente. Se a remoção for perturbar a vida marinha, deixe-os onde estão</a:t>
            </a:r>
          </a:p>
          <a:p>
            <a:pPr marL="171450" marR="0" indent="-171450" algn="l" rtl="0">
              <a:buFont typeface="Arial" panose="020B0604020202020204" pitchFamily="34" charset="0"/>
              <a:buChar char="•"/>
            </a:pPr>
            <a:r>
              <a:rPr lang="pt-BR" sz="1200" baseline="0" dirty="0" smtClean="0">
                <a:latin typeface="Times New Roman"/>
              </a:rPr>
              <a:t>Considere a remoção de itens não naturais que possam fazer mal a animais marinhos quando se quebrarem em pedaços menores, mesmo que isso cause distúrbios no curto prazo. Nesses casos, use seu bom senso para decidir o que causará menos mal. Itens nessa categoria incluem plásticos rígidos, armadilhas para pesca e material de embalagem</a:t>
            </a:r>
          </a:p>
          <a:p>
            <a:pPr marL="171450" marR="0" indent="-171450" algn="l" rtl="0">
              <a:buFont typeface="Arial" panose="020B0604020202020204" pitchFamily="34" charset="0"/>
              <a:buChar char="•"/>
            </a:pPr>
            <a:r>
              <a:rPr lang="pt-BR" sz="1200" baseline="0" dirty="0" smtClean="0">
                <a:latin typeface="Times New Roman"/>
              </a:rPr>
              <a:t>Se houver ovos acoplados a um item de detrito marinho, marque o local e retorne para remover o item depois que os ovos eclodirem</a:t>
            </a:r>
          </a:p>
          <a:p>
            <a:pPr marR="0" algn="l" rtl="0"/>
            <a:endParaRPr lang="pt-BR" sz="1200" baseline="0" dirty="0" smtClean="0">
              <a:latin typeface="Times New Roman"/>
            </a:endParaRPr>
          </a:p>
          <a:p>
            <a:pPr marR="0" algn="l" rtl="0"/>
            <a:r>
              <a:rPr lang="pt-BR" sz="1200" b="1" baseline="0" dirty="0" smtClean="0">
                <a:latin typeface="Times New Roman"/>
              </a:rPr>
              <a:t>Conteúdo do item</a:t>
            </a:r>
          </a:p>
          <a:p>
            <a:pPr marL="171450" marR="0" indent="-171450" algn="l" rtl="0">
              <a:buFont typeface="Arial" panose="020B0604020202020204" pitchFamily="34" charset="0"/>
              <a:buChar char="•"/>
            </a:pPr>
            <a:r>
              <a:rPr lang="pt-BR" sz="1200" baseline="0" dirty="0" smtClean="0">
                <a:latin typeface="Times New Roman"/>
              </a:rPr>
              <a:t>Se um item contiver substância química que pode vazar e causar danos e a remoção for segura, o item deverá ser retirado, caso isso seja seguro:</a:t>
            </a:r>
          </a:p>
          <a:p>
            <a:pPr marL="628650" marR="0" lvl="1" indent="-171450" algn="l" rtl="0">
              <a:buFont typeface="Arial" panose="020B0604020202020204" pitchFamily="34" charset="0"/>
              <a:buChar char="•"/>
            </a:pPr>
            <a:r>
              <a:rPr lang="pt-BR" sz="1200" baseline="0" dirty="0" smtClean="0">
                <a:latin typeface="Times New Roman"/>
              </a:rPr>
              <a:t>Exemplos incluem baterias de automóveis, caminhões e embarcações; recipientes de óleo, combustível e substâncias químicas; latas de tinta; filtros de combustível e equipamentos eletrônicos</a:t>
            </a:r>
          </a:p>
          <a:p>
            <a:pPr marL="171450" marR="0" indent="-171450" algn="l" rtl="0">
              <a:buFont typeface="Arial" panose="020B0604020202020204" pitchFamily="34" charset="0"/>
              <a:buChar char="•"/>
            </a:pPr>
            <a:r>
              <a:rPr lang="pt-BR" sz="1200" baseline="0" dirty="0" smtClean="0">
                <a:latin typeface="Times New Roman"/>
              </a:rPr>
              <a:t>Se não for seguro remover o item potencialmente perigoso, você poderá marcar o local e comunicá-lo</a:t>
            </a:r>
          </a:p>
          <a:p>
            <a:pPr marR="0" algn="l" rtl="0"/>
            <a:endParaRPr lang="pt-BR" sz="1200" baseline="0" dirty="0" smtClean="0">
              <a:latin typeface="Times New Roman"/>
            </a:endParaRPr>
          </a:p>
          <a:p>
            <a:pPr marR="0" algn="l" rtl="0"/>
            <a:r>
              <a:rPr lang="pt-BR" sz="1200" b="1" baseline="0" dirty="0" smtClean="0">
                <a:latin typeface="Times New Roman"/>
              </a:rPr>
              <a:t>Redes de pesca, linhas de pesca e cordas</a:t>
            </a:r>
          </a:p>
          <a:p>
            <a:pPr marL="171450" marR="0" indent="-171450" algn="l" rtl="0">
              <a:buFont typeface="Arial" panose="020B0604020202020204" pitchFamily="34" charset="0"/>
              <a:buChar char="•"/>
            </a:pPr>
            <a:r>
              <a:rPr lang="pt-BR" sz="1200" baseline="0" dirty="0" smtClean="0">
                <a:latin typeface="Times New Roman"/>
              </a:rPr>
              <a:t>A remoção de redes de pesca, linhas de pesca e cordas pode ser perigosa</a:t>
            </a:r>
          </a:p>
          <a:p>
            <a:pPr marL="628650" marR="0" lvl="1" indent="-171450" algn="l" rtl="0">
              <a:buFont typeface="Arial" panose="020B0604020202020204" pitchFamily="34" charset="0"/>
              <a:buChar char="•"/>
            </a:pPr>
            <a:r>
              <a:rPr lang="pt-BR" sz="1200" baseline="0" dirty="0" smtClean="0">
                <a:latin typeface="Times New Roman"/>
              </a:rPr>
              <a:t>Não tente remover esses itens, a menos que tenha certeza de que é seguro</a:t>
            </a:r>
          </a:p>
          <a:p>
            <a:pPr marL="171450" marR="0" indent="-171450" algn="l" rtl="0">
              <a:buFont typeface="Arial" panose="020B0604020202020204" pitchFamily="34" charset="0"/>
              <a:buChar char="•"/>
            </a:pPr>
            <a:r>
              <a:rPr lang="pt-BR" sz="1200" baseline="0" dirty="0" smtClean="0">
                <a:latin typeface="Times New Roman"/>
              </a:rPr>
              <a:t>A remoção desses itens pode ser difícil, principalmente se estiverem emaranhados em corais ou se houver corais desenvolvendo-se sobre eles</a:t>
            </a:r>
          </a:p>
          <a:p>
            <a:pPr marL="628650" marR="0" lvl="1" indent="-171450" algn="l" rtl="0">
              <a:buFont typeface="Arial" panose="020B0604020202020204" pitchFamily="34" charset="0"/>
              <a:buChar char="•"/>
            </a:pPr>
            <a:r>
              <a:rPr lang="pt-BR" sz="1200" baseline="0" dirty="0" smtClean="0">
                <a:latin typeface="Times New Roman"/>
              </a:rPr>
              <a:t>Talvez a melhor atitude seja remover seletivamente as partes acessíveis e deixar lá as partes em que houve crescimento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baseline="0" dirty="0" smtClean="0">
                <a:latin typeface="Times New Roman"/>
              </a:rPr>
              <a:t>Tesouras resistentes e afiadas cortam as linhas de pesca e as redes menos resistentes causando menos distúrbios do que uma faca de mergulho, pois não exigem o movimento de serra</a:t>
            </a:r>
            <a:endParaRPr lang="en-US" sz="1200" dirty="0" smtClean="0"/>
          </a:p>
          <a:p>
            <a:pPr marR="0" lvl="1" algn="l" rtl="0">
              <a:buFont typeface="Courier New"/>
              <a:buNone/>
            </a:pPr>
            <a:endParaRPr lang="pt-BR" sz="1200" baseline="0" dirty="0" smtClean="0">
              <a:latin typeface="Times New Roman"/>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EB26BA7D-D902-46FC-85D3-32721FCB6815}" type="slidenum">
              <a:rPr lang="en-AU"/>
              <a:pPr/>
              <a:t>27</a:t>
            </a:fld>
            <a:endParaRPr lang="en-AU"/>
          </a:p>
        </p:txBody>
      </p:sp>
    </p:spTree>
    <p:extLst>
      <p:ext uri="{BB962C8B-B14F-4D97-AF65-F5344CB8AC3E}">
        <p14:creationId xmlns:p14="http://schemas.microsoft.com/office/powerpoint/2010/main" val="58081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3492" name="Slide Number Placeholder 3"/>
          <p:cNvSpPr>
            <a:spLocks noGrp="1"/>
          </p:cNvSpPr>
          <p:nvPr>
            <p:ph type="sldNum" sz="quarter" idx="5"/>
          </p:nvPr>
        </p:nvSpPr>
        <p:spPr bwMode="auto">
          <a:noFill/>
          <a:ln>
            <a:miter lim="800000"/>
            <a:headEnd/>
            <a:tailEnd/>
          </a:ln>
        </p:spPr>
        <p:txBody>
          <a:bodyPr/>
          <a:lstStyle/>
          <a:p>
            <a:fld id="{B6C9A75A-FB42-4AB5-A255-5DFD8EA3382E}" type="slidenum">
              <a:rPr lang="en-AU"/>
              <a:pPr/>
              <a:t>28</a:t>
            </a:fld>
            <a:endParaRPr lang="en-AU"/>
          </a:p>
        </p:txBody>
      </p:sp>
    </p:spTree>
    <p:extLst>
      <p:ext uri="{BB962C8B-B14F-4D97-AF65-F5344CB8AC3E}">
        <p14:creationId xmlns:p14="http://schemas.microsoft.com/office/powerpoint/2010/main" val="3549464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Na seção 3, examinamos como comunicar seus dados.</a:t>
            </a: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65F1EF8C-8521-4BB0-880D-C184B5F715FD}" type="slidenum">
              <a:rPr lang="en-AU"/>
              <a:pPr/>
              <a:t>29</a:t>
            </a:fld>
            <a:endParaRPr lang="en-AU"/>
          </a:p>
        </p:txBody>
      </p:sp>
    </p:spTree>
    <p:extLst>
      <p:ext uri="{BB962C8B-B14F-4D97-AF65-F5344CB8AC3E}">
        <p14:creationId xmlns:p14="http://schemas.microsoft.com/office/powerpoint/2010/main" val="356195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Na seção 2, aprendemos como planejar e realizar uma pesquisa Dive Against Debris®.</a:t>
            </a:r>
            <a:endParaRPr lang="en-US" dirty="0" smtClean="0"/>
          </a:p>
          <a:p>
            <a:endParaRPr lang="en-US" dirty="0" smtClean="0"/>
          </a:p>
        </p:txBody>
      </p:sp>
    </p:spTree>
    <p:extLst>
      <p:ext uri="{BB962C8B-B14F-4D97-AF65-F5344CB8AC3E}">
        <p14:creationId xmlns:p14="http://schemas.microsoft.com/office/powerpoint/2010/main" val="462470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pPr indent="-228600"/>
            <a:r>
              <a:rPr lang="pt-BR" sz="1200" b="1" kern="1200" dirty="0" smtClean="0">
                <a:solidFill>
                  <a:schemeClr val="tx1"/>
                </a:solidFill>
                <a:latin typeface="+mn-lt"/>
                <a:ea typeface="+mn-ea"/>
                <a:cs typeface="+mn-cs"/>
              </a:rPr>
              <a:t>NOTA AO APRESENTADOR: </a:t>
            </a:r>
            <a:r>
              <a:rPr lang="pt-BR" sz="1200" kern="1200" dirty="0" smtClean="0">
                <a:solidFill>
                  <a:schemeClr val="tx1"/>
                </a:solidFill>
                <a:latin typeface="+mn-lt"/>
                <a:ea typeface="+mn-ea"/>
                <a:cs typeface="+mn-cs"/>
              </a:rPr>
              <a:t>Distribua aos participantes uma cópia do </a:t>
            </a:r>
            <a:r>
              <a:rPr lang="pt-BR" sz="1200" b="1" kern="1200" dirty="0" smtClean="0">
                <a:solidFill>
                  <a:schemeClr val="tx1"/>
                </a:solidFill>
                <a:latin typeface="+mn-lt"/>
                <a:ea typeface="+mn-ea"/>
                <a:cs typeface="+mn-cs"/>
              </a:rPr>
              <a:t>Cartão de dados Dive Against Debris®</a:t>
            </a:r>
            <a:r>
              <a:rPr lang="pt-BR" sz="1200" kern="1200" dirty="0" smtClean="0">
                <a:solidFill>
                  <a:schemeClr val="tx1"/>
                </a:solidFill>
                <a:latin typeface="+mn-lt"/>
                <a:ea typeface="+mn-ea"/>
                <a:cs typeface="+mn-cs"/>
              </a:rPr>
              <a:t> para ajudá-los a acompanhar esta seção.</a:t>
            </a:r>
            <a:endParaRPr lang="en-AU"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437C5AF8-9032-42CA-A1EB-2C1EECF446B8}" type="slidenum">
              <a:rPr lang="en-AU"/>
              <a:pPr/>
              <a:t>30</a:t>
            </a:fld>
            <a:endParaRPr lang="en-AU"/>
          </a:p>
        </p:txBody>
      </p:sp>
    </p:spTree>
    <p:extLst>
      <p:ext uri="{BB962C8B-B14F-4D97-AF65-F5344CB8AC3E}">
        <p14:creationId xmlns:p14="http://schemas.microsoft.com/office/powerpoint/2010/main" val="1161725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6281" y="4343436"/>
            <a:ext cx="5485439" cy="4295241"/>
          </a:xfrm>
        </p:spPr>
        <p:txBody>
          <a:bodyPr/>
          <a:lstStyle/>
          <a:p>
            <a:pPr marR="0" algn="l" rtl="0"/>
            <a:r>
              <a:rPr lang="pt-BR" sz="1200" baseline="0" dirty="0" smtClean="0">
                <a:latin typeface="Times New Roman"/>
              </a:rPr>
              <a:t>Pese todos os detritos marinhos ainda dentro das sacolas de náilon mesh. Se o peso das próprias sacolas de náilon mesh for substancial, pese-as separadamente após esvaziá-las e subtraia o peso delas para chegar ao peso real dos detritos.</a:t>
            </a:r>
          </a:p>
          <a:p>
            <a:pPr marL="171450" marR="0" indent="-171450" algn="l" rtl="0">
              <a:buFont typeface="Arial" panose="020B0604020202020204" pitchFamily="34" charset="0"/>
              <a:buChar char="•"/>
            </a:pPr>
            <a:r>
              <a:rPr lang="pt-BR" sz="1200" baseline="0" dirty="0" smtClean="0">
                <a:latin typeface="Times New Roman"/>
              </a:rPr>
              <a:t>Balanças de pesca ou de cozinha são boas para pesar os detritos</a:t>
            </a:r>
          </a:p>
          <a:p>
            <a:pPr marL="171450" marR="0" indent="-171450" algn="l" rtl="0">
              <a:buFont typeface="Arial" panose="020B0604020202020204" pitchFamily="34" charset="0"/>
              <a:buChar char="•"/>
            </a:pPr>
            <a:r>
              <a:rPr lang="pt-BR" sz="1200" baseline="0" dirty="0" smtClean="0">
                <a:latin typeface="Times New Roman"/>
              </a:rPr>
              <a:t>Se não tiver uma balança, você pode estimar o peso</a:t>
            </a:r>
          </a:p>
          <a:p>
            <a:pPr marL="171450" marR="0" indent="-171450" algn="l" rtl="0">
              <a:buFont typeface="Arial" panose="020B0604020202020204" pitchFamily="34" charset="0"/>
              <a:buChar char="•"/>
            </a:pPr>
            <a:r>
              <a:rPr lang="pt-BR" sz="1200" baseline="0" dirty="0" smtClean="0">
                <a:latin typeface="Times New Roman"/>
              </a:rPr>
              <a:t>Registre o peso em quilogramas ou em libras</a:t>
            </a:r>
          </a:p>
          <a:p>
            <a:pPr marR="0" algn="l" rtl="0"/>
            <a:endParaRPr lang="en-GB" dirty="0"/>
          </a:p>
        </p:txBody>
      </p:sp>
      <p:sp>
        <p:nvSpPr>
          <p:cNvPr id="69636" name="Slide Number Placeholder 3"/>
          <p:cNvSpPr>
            <a:spLocks noGrp="1"/>
          </p:cNvSpPr>
          <p:nvPr>
            <p:ph type="sldNum" sz="quarter" idx="5"/>
          </p:nvPr>
        </p:nvSpPr>
        <p:spPr bwMode="auto">
          <a:noFill/>
          <a:ln>
            <a:miter lim="800000"/>
            <a:headEnd/>
            <a:tailEnd/>
          </a:ln>
        </p:spPr>
        <p:txBody>
          <a:bodyPr/>
          <a:lstStyle/>
          <a:p>
            <a:fld id="{CA4B2B32-5BF7-4744-894B-7C88D940AAE1}" type="slidenum">
              <a:rPr lang="en-AU"/>
              <a:pPr/>
              <a:t>31</a:t>
            </a:fld>
            <a:endParaRPr lang="en-AU"/>
          </a:p>
        </p:txBody>
      </p:sp>
    </p:spTree>
    <p:extLst>
      <p:ext uri="{BB962C8B-B14F-4D97-AF65-F5344CB8AC3E}">
        <p14:creationId xmlns:p14="http://schemas.microsoft.com/office/powerpoint/2010/main" val="147427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R="0" algn="l" rtl="0"/>
            <a:r>
              <a:rPr lang="pt-BR" sz="1200" baseline="0" dirty="0" smtClean="0">
                <a:latin typeface="Times New Roman"/>
              </a:rPr>
              <a:t>Para facilitar a busca dos itens de detrito no Cartão de dados </a:t>
            </a:r>
            <a:r>
              <a:rPr lang="pt-BR" sz="1200" baseline="0" dirty="0" smtClean="0">
                <a:solidFill>
                  <a:srgbClr val="0070C0"/>
                </a:solidFill>
                <a:latin typeface="Times New Roman"/>
              </a:rPr>
              <a:t>Dive Against Debris®, eles foram agrupados pelo material de que são feitos. Esvazie suas sacolas de náilon mesh e separe os detritos em pilhas, de acordo com as nove categorias:</a:t>
            </a:r>
          </a:p>
          <a:p>
            <a:pPr marR="0" algn="l" rtl="0"/>
            <a:endParaRPr lang="pt-BR" sz="1200" baseline="0" dirty="0" smtClean="0">
              <a:solidFill>
                <a:srgbClr val="0070C0"/>
              </a:solidFill>
              <a:latin typeface="Times New Roman"/>
            </a:endParaRPr>
          </a:p>
          <a:p>
            <a:pPr marL="171450" marR="0" indent="-171450" algn="l" rtl="0">
              <a:buFont typeface="Arial" panose="020B0604020202020204" pitchFamily="34" charset="0"/>
              <a:buChar char="•"/>
            </a:pPr>
            <a:r>
              <a:rPr lang="pt-BR" sz="1200" baseline="0" dirty="0" smtClean="0">
                <a:latin typeface="Times New Roman"/>
              </a:rPr>
              <a:t>Plástico</a:t>
            </a:r>
          </a:p>
          <a:p>
            <a:pPr marL="171450" marR="0" indent="-171450" algn="l" rtl="0">
              <a:buFont typeface="Arial" panose="020B0604020202020204" pitchFamily="34" charset="0"/>
              <a:buChar char="•"/>
            </a:pPr>
            <a:r>
              <a:rPr lang="pt-BR" sz="1200" baseline="0" dirty="0" smtClean="0">
                <a:latin typeface="Times New Roman"/>
              </a:rPr>
              <a:t>Vidro ou cerâmica</a:t>
            </a:r>
          </a:p>
          <a:p>
            <a:pPr marL="171450" marR="0" indent="-171450" algn="l" rtl="0">
              <a:buFont typeface="Arial" panose="020B0604020202020204" pitchFamily="34" charset="0"/>
              <a:buChar char="•"/>
            </a:pPr>
            <a:r>
              <a:rPr lang="pt-BR" sz="1200" baseline="0" dirty="0" smtClean="0">
                <a:latin typeface="Times New Roman"/>
              </a:rPr>
              <a:t>Metal</a:t>
            </a:r>
          </a:p>
          <a:p>
            <a:pPr marL="171450" marR="0" indent="-171450" algn="l" rtl="0">
              <a:buFont typeface="Arial" panose="020B0604020202020204" pitchFamily="34" charset="0"/>
              <a:buChar char="•"/>
            </a:pPr>
            <a:r>
              <a:rPr lang="pt-BR" sz="1200" baseline="0" dirty="0" smtClean="0">
                <a:latin typeface="Times New Roman"/>
              </a:rPr>
              <a:t>Borracha</a:t>
            </a:r>
          </a:p>
          <a:p>
            <a:pPr marL="171450" marR="0" indent="-171450" algn="l" rtl="0">
              <a:buFont typeface="Arial" panose="020B0604020202020204" pitchFamily="34" charset="0"/>
              <a:buChar char="•"/>
            </a:pPr>
            <a:r>
              <a:rPr lang="pt-BR" sz="1200" baseline="0" dirty="0" smtClean="0">
                <a:latin typeface="Times New Roman"/>
              </a:rPr>
              <a:t>Madeira</a:t>
            </a:r>
          </a:p>
          <a:p>
            <a:pPr marL="171450" marR="0" indent="-171450" algn="l" rtl="0">
              <a:buFont typeface="Arial" panose="020B0604020202020204" pitchFamily="34" charset="0"/>
              <a:buChar char="•"/>
            </a:pPr>
            <a:r>
              <a:rPr lang="pt-BR" sz="1200" baseline="0" dirty="0" smtClean="0">
                <a:latin typeface="Times New Roman"/>
              </a:rPr>
              <a:t>Tecido</a:t>
            </a:r>
          </a:p>
          <a:p>
            <a:pPr marL="171450" marR="0" indent="-171450" algn="l" rtl="0">
              <a:buFont typeface="Arial" panose="020B0604020202020204" pitchFamily="34" charset="0"/>
              <a:buChar char="•"/>
            </a:pPr>
            <a:r>
              <a:rPr lang="pt-BR" sz="1200" baseline="0" dirty="0" smtClean="0">
                <a:latin typeface="Times New Roman"/>
              </a:rPr>
              <a:t>Papel ou papelão</a:t>
            </a:r>
          </a:p>
          <a:p>
            <a:pPr marL="171450" marR="0" indent="-171450" algn="l" rtl="0">
              <a:buFont typeface="Arial" panose="020B0604020202020204" pitchFamily="34" charset="0"/>
              <a:buChar char="•"/>
            </a:pPr>
            <a:r>
              <a:rPr lang="pt-BR" sz="1200" baseline="0" dirty="0" smtClean="0">
                <a:latin typeface="Times New Roman"/>
              </a:rPr>
              <a:t>Material misto</a:t>
            </a:r>
          </a:p>
          <a:p>
            <a:pPr marL="171450" marR="0" indent="-171450" algn="l" rtl="0">
              <a:buFont typeface="Arial" panose="020B0604020202020204" pitchFamily="34" charset="0"/>
              <a:buChar char="•"/>
            </a:pPr>
            <a:r>
              <a:rPr lang="pt-BR" sz="1200" baseline="0" dirty="0" smtClean="0">
                <a:latin typeface="Times New Roman"/>
              </a:rPr>
              <a:t>Outros itens de detritos, qualquer item que não possa ser classificado nas outras categorias</a:t>
            </a:r>
          </a:p>
          <a:p>
            <a:pPr marR="0" algn="l" rtl="0"/>
            <a:endParaRPr lang="pt-BR" sz="1200" baseline="0" dirty="0" smtClean="0">
              <a:latin typeface="Times New Roman"/>
            </a:endParaRPr>
          </a:p>
          <a:p>
            <a:pPr marR="0" algn="l" rtl="0"/>
            <a:r>
              <a:rPr lang="pt-BR" sz="1200" baseline="0" dirty="0" smtClean="0">
                <a:latin typeface="Times New Roman"/>
              </a:rPr>
              <a:t>Faça a separação ao abrigo do vento, para evitar que o lixo seja levado de volta à água. Se esvaziar as sacolas de náilon mesh sobre um encerado, será mais fácil manter os itens de detritos juntos.</a:t>
            </a:r>
            <a:endParaRPr lang="en-AU"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5EA12E64-41DB-41CD-9E01-88E5272215E7}" type="slidenum">
              <a:rPr lang="en-AU"/>
              <a:pPr/>
              <a:t>32</a:t>
            </a:fld>
            <a:endParaRPr lang="en-AU"/>
          </a:p>
        </p:txBody>
      </p:sp>
    </p:spTree>
    <p:extLst>
      <p:ext uri="{BB962C8B-B14F-4D97-AF65-F5344CB8AC3E}">
        <p14:creationId xmlns:p14="http://schemas.microsoft.com/office/powerpoint/2010/main" val="3407971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pPr marR="0" algn="l" rtl="0"/>
            <a:r>
              <a:rPr lang="pt-BR" sz="1200" baseline="0" dirty="0" smtClean="0">
                <a:latin typeface="Times New Roman"/>
              </a:rPr>
              <a:t>Trabalhe em cada pilha para registrar no cartão de dados </a:t>
            </a:r>
            <a:r>
              <a:rPr lang="pt-BR" sz="1200" baseline="0" dirty="0" smtClean="0">
                <a:solidFill>
                  <a:srgbClr val="0070C0"/>
                </a:solidFill>
                <a:latin typeface="Times New Roman"/>
              </a:rPr>
              <a:t>Dive Against Debris® cada item encontrado. Use o guia de identificação de detritos marinhos para ajudar você na correta identificação dos itens.</a:t>
            </a:r>
          </a:p>
          <a:p>
            <a:pPr marR="0" algn="l" rtl="0"/>
            <a:endParaRPr lang="pt-BR" sz="1200" baseline="0" dirty="0" smtClean="0">
              <a:solidFill>
                <a:srgbClr val="0070C0"/>
              </a:solidFill>
              <a:latin typeface="Times New Roman"/>
            </a:endParaRPr>
          </a:p>
          <a:p>
            <a:pPr marL="171450" marR="0" indent="-171450" algn="l" rtl="0">
              <a:buFont typeface="Arial" panose="020B0604020202020204" pitchFamily="34" charset="0"/>
              <a:buChar char="•"/>
            </a:pPr>
            <a:r>
              <a:rPr lang="pt-BR" sz="1200" baseline="0" dirty="0" smtClean="0">
                <a:latin typeface="Times New Roman"/>
              </a:rPr>
              <a:t>Cada item de detrito conta como um, qualquer que seja o tamanho</a:t>
            </a:r>
          </a:p>
          <a:p>
            <a:pPr marL="171450" marR="0" indent="-171450" algn="l" rtl="0">
              <a:buFont typeface="Arial" panose="020B0604020202020204" pitchFamily="34" charset="0"/>
              <a:buChar char="•"/>
            </a:pPr>
            <a:r>
              <a:rPr lang="pt-BR" sz="1200" baseline="0" dirty="0" smtClean="0">
                <a:latin typeface="Times New Roman"/>
              </a:rPr>
              <a:t>Procure o item de detrito sob a categoria do material de que é feito. Por exemplo:</a:t>
            </a:r>
          </a:p>
          <a:p>
            <a:pPr marL="628650" marR="0" lvl="1" indent="-171450" algn="l" rtl="0">
              <a:buFont typeface="Arial" panose="020B0604020202020204" pitchFamily="34" charset="0"/>
              <a:buChar char="•"/>
            </a:pPr>
            <a:r>
              <a:rPr lang="pt-BR" sz="1200" baseline="0" dirty="0" smtClean="0">
                <a:latin typeface="Times New Roman"/>
              </a:rPr>
              <a:t>Se encontrar um garfo de plástico, procure na categoria Material plástico para encontrar copos, pratos, garfos, facas, colheres</a:t>
            </a:r>
          </a:p>
          <a:p>
            <a:pPr marL="628650" marR="0" lvl="1" indent="-171450" algn="l" rtl="0">
              <a:buFont typeface="Arial" panose="020B0604020202020204" pitchFamily="34" charset="0"/>
              <a:buChar char="•"/>
            </a:pPr>
            <a:r>
              <a:rPr lang="pt-BR" sz="1200" baseline="0" dirty="0" smtClean="0">
                <a:latin typeface="Times New Roman"/>
              </a:rPr>
              <a:t>Marque essa caixa como I</a:t>
            </a:r>
          </a:p>
          <a:p>
            <a:pPr marL="628650" marR="0" lvl="1" indent="-171450" algn="l" rtl="0">
              <a:buFont typeface="Arial" panose="020B0604020202020204" pitchFamily="34" charset="0"/>
              <a:buChar char="•"/>
            </a:pPr>
            <a:r>
              <a:rPr lang="pt-BR" sz="1200" baseline="0" dirty="0" smtClean="0">
                <a:latin typeface="Times New Roman"/>
              </a:rPr>
              <a:t>Se encontrar um segundo garfo de plástico ou outro item nessa categoria, marque essa caixa como II</a:t>
            </a:r>
          </a:p>
          <a:p>
            <a:pPr marL="628650" marR="0" lvl="1" indent="-171450" algn="l" rtl="0">
              <a:buFont typeface="Arial" panose="020B0604020202020204" pitchFamily="34" charset="0"/>
              <a:buChar char="•"/>
            </a:pPr>
            <a:r>
              <a:rPr lang="pt-BR" sz="1200" baseline="0" dirty="0" smtClean="0">
                <a:latin typeface="Times New Roman"/>
              </a:rPr>
              <a:t>Continue usando um sistema de totalização que funcione para você. Por exemplo: </a:t>
            </a:r>
            <a:r>
              <a:rPr lang="pt-BR" sz="1200" strike="sngStrike" baseline="0" dirty="0" err="1" smtClean="0">
                <a:latin typeface="Times New Roman"/>
              </a:rPr>
              <a:t>IIII</a:t>
            </a:r>
            <a:r>
              <a:rPr lang="pt-BR" sz="1200" strike="noStrike" baseline="0" dirty="0" smtClean="0">
                <a:latin typeface="Times New Roman"/>
              </a:rPr>
              <a:t> </a:t>
            </a:r>
            <a:r>
              <a:rPr lang="pt-BR" sz="1200" strike="sngStrike" baseline="0" dirty="0" err="1" smtClean="0">
                <a:latin typeface="Times New Roman"/>
              </a:rPr>
              <a:t>IIII</a:t>
            </a:r>
            <a:r>
              <a:rPr lang="pt-BR" sz="1200" strike="noStrike" baseline="0" dirty="0" smtClean="0">
                <a:latin typeface="Times New Roman"/>
              </a:rPr>
              <a:t> II = 12</a:t>
            </a:r>
          </a:p>
          <a:p>
            <a:pPr marL="171450" marR="0" indent="-171450" algn="l" rtl="0">
              <a:buFont typeface="Arial" panose="020B0604020202020204" pitchFamily="34" charset="0"/>
              <a:buChar char="•"/>
            </a:pPr>
            <a:r>
              <a:rPr lang="pt-BR" sz="1200" baseline="0" dirty="0" smtClean="0">
                <a:latin typeface="Times New Roman"/>
              </a:rPr>
              <a:t>Itens diversos de detritos marinhos devem ser contados como fragmentos. Veja o final de cada categoria no Cartão de dados</a:t>
            </a:r>
          </a:p>
          <a:p>
            <a:pPr marL="171450" marR="0" indent="-171450" algn="l" rtl="0">
              <a:buFont typeface="Arial" panose="020B0604020202020204" pitchFamily="34" charset="0"/>
              <a:buChar char="•"/>
            </a:pPr>
            <a:r>
              <a:rPr lang="pt-BR" sz="1200" baseline="0" dirty="0" smtClean="0">
                <a:latin typeface="Times New Roman"/>
              </a:rPr>
              <a:t>Para contar muitos itens pequenos (2,5 cm/1 polegada ou menores), veja o tópico Pequenos demais para contar, no próximo slide</a:t>
            </a:r>
          </a:p>
          <a:p>
            <a:pPr marL="171450" marR="0" indent="-171450" algn="l" rtl="0">
              <a:buFont typeface="Arial" panose="020B0604020202020204" pitchFamily="34" charset="0"/>
              <a:buChar char="•"/>
            </a:pPr>
            <a:r>
              <a:rPr lang="pt-BR" sz="1200" baseline="0" dirty="0" smtClean="0">
                <a:latin typeface="Times New Roman"/>
              </a:rPr>
              <a:t>Combine tudo o que for encontrado pelos mergulhadores no mesmo mergulho de pesquisa em apenas um Cartão de dados</a:t>
            </a:r>
          </a:p>
          <a:p>
            <a:pPr marL="628650" marR="0" lvl="1" indent="-171450" algn="l" rtl="0">
              <a:buFont typeface="Arial" panose="020B0604020202020204" pitchFamily="34" charset="0"/>
              <a:buChar char="•"/>
            </a:pPr>
            <a:r>
              <a:rPr lang="pt-BR" sz="1200" baseline="0" dirty="0" smtClean="0">
                <a:latin typeface="Times New Roman"/>
              </a:rPr>
              <a:t>Quer haja uma dupla no seu mergulho de pesquisa quer dez duplas, registre todos os itens de detrito em um único Cartão de dados</a:t>
            </a:r>
          </a:p>
          <a:p>
            <a:pPr marR="0" algn="l" rtl="0"/>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8B9D6905-4CA2-4A05-B76F-1C208395F149}" type="slidenum">
              <a:rPr lang="en-AU"/>
              <a:pPr/>
              <a:t>33</a:t>
            </a:fld>
            <a:endParaRPr lang="en-AU"/>
          </a:p>
        </p:txBody>
      </p:sp>
    </p:spTree>
    <p:extLst>
      <p:ext uri="{BB962C8B-B14F-4D97-AF65-F5344CB8AC3E}">
        <p14:creationId xmlns:p14="http://schemas.microsoft.com/office/powerpoint/2010/main" val="285738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Algumas vezes, você remove uma grande quantidade de pequenos itens semelhantes de detrito, por exemplo, um monte de bolinhas (pellets) de plástico jogadas no oceano ou um item de plástico rígido que se desintegrou em pequenos pedaços. Nesses casos, talvez haja itens demais para contar. Como registrar esses itens?</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 método para uma quantidade grande de pequenos itens (em geral, inferiores a 2,5 cm/1 polegada) é colocá-los em um encerado protegido do vento e dividi-los em pilhas do mesmo tamanho aproximado. Depois, para chegar ao total, conte o número de itens em uma das pilhas e multiplique pela quantidade de pilhas. Registre esses itens pequenos como “fragmentos” no material de fabricação apropriado. </a:t>
            </a:r>
            <a:endParaRPr lang="en-AU" dirty="0" smtClean="0">
              <a:ea typeface="Calibri" pitchFamily="34" charset="0"/>
              <a:cs typeface="Times New Roman" pitchFamily="18" charset="0"/>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80A13FBB-989F-46F7-8DA7-3E66379270CC}" type="slidenum">
              <a:rPr lang="en-AU"/>
              <a:pPr/>
              <a:t>34</a:t>
            </a:fld>
            <a:endParaRPr lang="en-AU"/>
          </a:p>
        </p:txBody>
      </p:sp>
    </p:spTree>
    <p:extLst>
      <p:ext uri="{BB962C8B-B14F-4D97-AF65-F5344CB8AC3E}">
        <p14:creationId xmlns:p14="http://schemas.microsoft.com/office/powerpoint/2010/main" val="39805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86281" y="4343436"/>
            <a:ext cx="5485439" cy="4505549"/>
          </a:xfrm>
        </p:spPr>
        <p:txBody>
          <a:bodyPr wrap="square" numCol="1" anchor="t" anchorCtr="0" compatLnSpc="1">
            <a:prstTxWarp prst="textNoShape">
              <a:avLst/>
            </a:prstTxWarp>
            <a:normAutofit fontScale="85000" lnSpcReduction="20000"/>
          </a:bodyPr>
          <a:lstStyle/>
          <a:p>
            <a:pPr marR="0" algn="l" rtl="0"/>
            <a:r>
              <a:rPr lang="pt-BR" sz="1200" baseline="0" dirty="0" smtClean="0">
                <a:latin typeface="Times New Roman"/>
              </a:rPr>
              <a:t>Preencha o restante do Cartão de dados para registrar informações importantes sobre a pesquisa.</a:t>
            </a:r>
          </a:p>
          <a:p>
            <a:pPr marR="0" algn="l" rtl="0"/>
            <a:endParaRPr lang="pt-BR" sz="1200" b="1" baseline="0" dirty="0" smtClean="0">
              <a:latin typeface="Times New Roman"/>
            </a:endParaRPr>
          </a:p>
          <a:p>
            <a:pPr marR="0" algn="l" rtl="0"/>
            <a:r>
              <a:rPr lang="pt-BR" sz="1200" b="1" baseline="0" dirty="0" smtClean="0">
                <a:latin typeface="Times New Roman"/>
              </a:rPr>
              <a:t>Local da pesquisa</a:t>
            </a:r>
          </a:p>
          <a:p>
            <a:pPr marR="0" algn="l" rtl="0"/>
            <a:r>
              <a:rPr lang="pt-BR" sz="1200" kern="1200" baseline="0" dirty="0" smtClean="0">
                <a:solidFill>
                  <a:schemeClr val="tx1"/>
                </a:solidFill>
                <a:latin typeface="Times New Roman"/>
                <a:ea typeface="+mn-ea"/>
                <a:cs typeface="+mn-cs"/>
              </a:rPr>
              <a:t>Informações para nos ajudar a verificar que o local da pesquisa está posicionado corretamente no mapa:</a:t>
            </a:r>
          </a:p>
          <a:p>
            <a:pPr marL="171450" marR="0" indent="-171450" algn="l" rtl="0">
              <a:buFont typeface="Arial" panose="020B0604020202020204" pitchFamily="34" charset="0"/>
              <a:buChar char="•"/>
            </a:pPr>
            <a:r>
              <a:rPr lang="pt-BR" sz="1200" baseline="0" dirty="0" smtClean="0">
                <a:latin typeface="Times New Roman"/>
              </a:rPr>
              <a:t>Nome da via pública mais próxima (se pertinente)</a:t>
            </a:r>
          </a:p>
          <a:p>
            <a:pPr marL="171450" marR="0" indent="-171450" algn="l" rtl="0">
              <a:buFont typeface="Arial" panose="020B0604020202020204" pitchFamily="34" charset="0"/>
              <a:buChar char="•"/>
            </a:pPr>
            <a:r>
              <a:rPr lang="pt-BR" sz="1200" baseline="0" dirty="0" smtClean="0">
                <a:latin typeface="Times New Roman"/>
              </a:rPr>
              <a:t>Cidade</a:t>
            </a:r>
          </a:p>
          <a:p>
            <a:pPr marL="171450" marR="0" indent="-171450" algn="l" rtl="0">
              <a:buFont typeface="Arial" panose="020B0604020202020204" pitchFamily="34" charset="0"/>
              <a:buChar char="•"/>
            </a:pPr>
            <a:r>
              <a:rPr lang="pt-BR" sz="1200" baseline="0" dirty="0" smtClean="0">
                <a:latin typeface="Times New Roman"/>
              </a:rPr>
              <a:t>Estado</a:t>
            </a:r>
          </a:p>
          <a:p>
            <a:pPr marL="171450" marR="0" indent="-171450" algn="l" rtl="0">
              <a:buFont typeface="Arial" panose="020B0604020202020204" pitchFamily="34" charset="0"/>
              <a:buChar char="•"/>
            </a:pPr>
            <a:r>
              <a:rPr lang="pt-BR" sz="1200" baseline="0" dirty="0" smtClean="0">
                <a:latin typeface="Times New Roman"/>
              </a:rPr>
              <a:t>País</a:t>
            </a:r>
          </a:p>
          <a:p>
            <a:pPr marR="0" algn="l" rtl="0"/>
            <a:endParaRPr lang="pt-BR" sz="1200" b="1" baseline="0" dirty="0" smtClean="0">
              <a:latin typeface="Times New Roman"/>
            </a:endParaRPr>
          </a:p>
          <a:p>
            <a:pPr marR="0" algn="l" rtl="0"/>
            <a:r>
              <a:rPr lang="pt-BR" sz="1200" b="1" baseline="0" dirty="0" smtClean="0">
                <a:latin typeface="Times New Roman"/>
              </a:rPr>
              <a:t>Coordenadas de GPS do local da pesquisa</a:t>
            </a:r>
          </a:p>
          <a:p>
            <a:pPr marR="0" algn="l" rtl="0"/>
            <a:r>
              <a:rPr lang="pt-BR" sz="1200" baseline="0" dirty="0" smtClean="0">
                <a:latin typeface="Times New Roman"/>
              </a:rPr>
              <a:t>Informações precisas de GPS são essenciais para comunicar seus dados. Elas colocam seus dados em contexto geográfico e ajudam a garantir que sua pesquisa seja mostrada corretamente no mapa </a:t>
            </a:r>
            <a:r>
              <a:rPr lang="pt-BR" sz="1200" baseline="0" dirty="0" smtClean="0">
                <a:solidFill>
                  <a:srgbClr val="0070C0"/>
                </a:solidFill>
                <a:latin typeface="Times New Roman"/>
              </a:rPr>
              <a:t>Dive Against Debris® do Project AWARE.</a:t>
            </a:r>
          </a:p>
          <a:p>
            <a:pPr marR="0" algn="l" rtl="0"/>
            <a:endParaRPr lang="pt-BR" sz="1200" baseline="0" dirty="0" smtClean="0">
              <a:latin typeface="Times New Roman"/>
            </a:endParaRPr>
          </a:p>
          <a:p>
            <a:pPr marR="0" algn="l" rtl="0"/>
            <a:r>
              <a:rPr lang="pt-BR" sz="1200" baseline="0" dirty="0" smtClean="0">
                <a:latin typeface="Times New Roman"/>
              </a:rPr>
              <a:t>É possível comunicar as coordenadas de GPS do local da sua pesquisa sem ter uma unidade de GPS. Basta usar a função de apontar e clicar no mapa encontrado no Formulário de envio de dados </a:t>
            </a:r>
            <a:r>
              <a:rPr lang="pt-BR" sz="1200" baseline="0" dirty="0" smtClean="0">
                <a:solidFill>
                  <a:srgbClr val="0070C0"/>
                </a:solidFill>
                <a:latin typeface="Times New Roman"/>
              </a:rPr>
              <a:t>Dive Against Debris® on-line:</a:t>
            </a:r>
          </a:p>
          <a:p>
            <a:pPr marL="171450" marR="0" indent="-171450" algn="l" rtl="0">
              <a:buFont typeface="Arial" panose="020B0604020202020204" pitchFamily="34" charset="0"/>
              <a:buChar char="•"/>
            </a:pPr>
            <a:r>
              <a:rPr lang="pt-BR" sz="1200" baseline="0" dirty="0" smtClean="0">
                <a:latin typeface="Times New Roman"/>
              </a:rPr>
              <a:t>Arraste o mapa para encontrar o país</a:t>
            </a:r>
          </a:p>
          <a:p>
            <a:pPr marL="171450" marR="0" indent="-171450" algn="l" rtl="0">
              <a:buFont typeface="Arial" panose="020B0604020202020204" pitchFamily="34" charset="0"/>
              <a:buChar char="•"/>
            </a:pPr>
            <a:r>
              <a:rPr lang="pt-BR" sz="1200" baseline="0" dirty="0" smtClean="0">
                <a:latin typeface="Times New Roman"/>
              </a:rPr>
              <a:t>Amplie para encontrar o local</a:t>
            </a:r>
          </a:p>
          <a:p>
            <a:pPr marL="171450" marR="0" indent="-171450" algn="l" rtl="0">
              <a:buFont typeface="Arial" panose="020B0604020202020204" pitchFamily="34" charset="0"/>
              <a:buChar char="•"/>
            </a:pPr>
            <a:r>
              <a:rPr lang="pt-BR" sz="1200" kern="1200" baseline="0" dirty="0" smtClean="0">
                <a:solidFill>
                  <a:schemeClr val="tx1"/>
                </a:solidFill>
                <a:latin typeface="Times New Roman"/>
                <a:ea typeface="+mn-ea"/>
                <a:cs typeface="+mn-cs"/>
              </a:rPr>
              <a:t>Encontre o local da pesquisa (mergulho) e clique no mapa</a:t>
            </a:r>
          </a:p>
          <a:p>
            <a:pPr marL="171450" marR="0" indent="-171450" algn="l" rtl="0">
              <a:buFont typeface="Arial" panose="020B0604020202020204" pitchFamily="34" charset="0"/>
              <a:buChar char="•"/>
            </a:pPr>
            <a:r>
              <a:rPr lang="pt-BR" sz="1200" baseline="0" dirty="0" smtClean="0">
                <a:latin typeface="Times New Roman"/>
              </a:rPr>
              <a:t>As coordenadas de GPS do local da pesquisa serão registradas automaticamente</a:t>
            </a:r>
          </a:p>
          <a:p>
            <a:pPr marL="171450" marR="0" indent="-171450" algn="l" rtl="0">
              <a:buFont typeface="Arial" panose="020B0604020202020204" pitchFamily="34" charset="0"/>
              <a:buChar char="•"/>
            </a:pPr>
            <a:r>
              <a:rPr lang="pt-BR" sz="1200" baseline="0" dirty="0" smtClean="0">
                <a:latin typeface="Times New Roman"/>
              </a:rPr>
              <a:t>Esse procedimento funciona melhor nos locais de pesquisa próximos a pontos de referência</a:t>
            </a:r>
          </a:p>
          <a:p>
            <a:pPr marR="0" algn="l" rtl="0"/>
            <a:endParaRPr lang="pt-BR" sz="1200" baseline="0" dirty="0" smtClean="0">
              <a:latin typeface="Times New Roman"/>
            </a:endParaRPr>
          </a:p>
          <a:p>
            <a:pPr marR="0" algn="l" rtl="0"/>
            <a:r>
              <a:rPr lang="pt-BR" sz="1200" baseline="0" dirty="0" smtClean="0">
                <a:latin typeface="Times New Roman"/>
              </a:rPr>
              <a:t>Se o local da pesquisa não estiver suficientemente próximo à orla de forma que seja localizado corretamente no mapa de apontar e clicar, faça o seguinte para utilizar uma unidade de GPS:</a:t>
            </a:r>
          </a:p>
          <a:p>
            <a:pPr marR="0" algn="l" rtl="0"/>
            <a:endParaRPr lang="pt-BR" sz="1200" b="1" baseline="0" dirty="0" smtClean="0">
              <a:latin typeface="Times New Roman"/>
            </a:endParaRPr>
          </a:p>
          <a:p>
            <a:pPr marR="0" algn="l" rtl="0"/>
            <a:r>
              <a:rPr lang="pt-BR" sz="1200" b="1" baseline="0" dirty="0" smtClean="0">
                <a:latin typeface="Times New Roman"/>
              </a:rPr>
              <a:t>Configure seu GPS para:</a:t>
            </a:r>
          </a:p>
          <a:p>
            <a:pPr marL="171450" marR="0" indent="-171450" algn="l" rtl="0">
              <a:buFont typeface="Arial" panose="020B0604020202020204" pitchFamily="34" charset="0"/>
              <a:buChar char="•"/>
            </a:pPr>
            <a:r>
              <a:rPr lang="pt-BR" sz="1200" baseline="0" dirty="0" err="1" smtClean="0">
                <a:latin typeface="Times New Roman"/>
              </a:rPr>
              <a:t>Datum</a:t>
            </a:r>
            <a:r>
              <a:rPr lang="pt-BR" sz="1200" baseline="0" dirty="0" smtClean="0">
                <a:latin typeface="Times New Roman"/>
              </a:rPr>
              <a:t> de mapa WGS84</a:t>
            </a:r>
          </a:p>
          <a:p>
            <a:pPr marL="171450" marR="0" indent="-171450" algn="l" rtl="0">
              <a:buFont typeface="Arial" panose="020B0604020202020204" pitchFamily="34" charset="0"/>
              <a:buChar char="•"/>
            </a:pPr>
            <a:r>
              <a:rPr lang="pt-BR" sz="1200" baseline="0" dirty="0" smtClean="0">
                <a:latin typeface="Times New Roman"/>
              </a:rPr>
              <a:t>Faça a leitura em graus decimais</a:t>
            </a:r>
          </a:p>
          <a:p>
            <a:pPr marR="0" algn="l" rtl="0"/>
            <a:endParaRPr lang="pt-BR" sz="1200" b="1" baseline="0" dirty="0" smtClean="0">
              <a:latin typeface="Times New Roman"/>
            </a:endParaRPr>
          </a:p>
          <a:p>
            <a:pPr marR="0" algn="l" rtl="0"/>
            <a:r>
              <a:rPr lang="pt-BR" sz="1200" b="1" baseline="0" dirty="0" smtClean="0">
                <a:latin typeface="Times New Roman"/>
              </a:rPr>
              <a:t>Mergulho embarcado:</a:t>
            </a:r>
          </a:p>
          <a:p>
            <a:pPr marL="171450" marR="0" indent="-171450" algn="l" rtl="0">
              <a:buFont typeface="Arial" panose="020B0604020202020204" pitchFamily="34" charset="0"/>
              <a:buChar char="•"/>
            </a:pPr>
            <a:r>
              <a:rPr lang="pt-BR" sz="1200" baseline="0" dirty="0" smtClean="0">
                <a:latin typeface="Times New Roman"/>
              </a:rPr>
              <a:t>Faça a leitura do GPS enquanto o barco estiver ancorado no local da pesquisa ou flutuando diretamente sobre ele (fique atento para mergulhadores na água)</a:t>
            </a:r>
          </a:p>
          <a:p>
            <a:pPr marR="0" algn="l" rtl="0"/>
            <a:endParaRPr lang="pt-BR" sz="1200" b="1" baseline="0" dirty="0" smtClean="0">
              <a:latin typeface="Times New Roman"/>
            </a:endParaRPr>
          </a:p>
          <a:p>
            <a:pPr marR="0" algn="l" rtl="0"/>
            <a:r>
              <a:rPr lang="pt-BR" sz="1200" b="1" baseline="0" dirty="0" smtClean="0">
                <a:latin typeface="Times New Roman"/>
              </a:rPr>
              <a:t>Mergulhos da orla:</a:t>
            </a:r>
            <a:endParaRPr lang="pt-BR" sz="1200" baseline="0" dirty="0" smtClean="0">
              <a:latin typeface="Times New Roman"/>
            </a:endParaRPr>
          </a:p>
          <a:p>
            <a:pPr marL="171450" marR="0" indent="-171450" algn="l" rtl="0">
              <a:buFont typeface="Arial" panose="020B0604020202020204" pitchFamily="34" charset="0"/>
              <a:buChar char="•"/>
            </a:pPr>
            <a:r>
              <a:rPr lang="pt-BR" sz="1200" baseline="0" dirty="0" smtClean="0">
                <a:latin typeface="Times New Roman"/>
              </a:rPr>
              <a:t>Faça a leitura enquanto estiver na praia, o mais próximo possível ao local da pesquisa</a:t>
            </a:r>
          </a:p>
          <a:p>
            <a:pPr marR="0" algn="l" rtl="0"/>
            <a:endParaRPr lang="pt-BR" sz="1200" b="1" baseline="0" dirty="0" smtClean="0">
              <a:latin typeface="Times New Roman"/>
            </a:endParaRPr>
          </a:p>
          <a:p>
            <a:pPr marR="0" algn="l" rtl="0"/>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E4F70972-8F0B-4767-8982-BDEC84B81FEB}" type="slidenum">
              <a:rPr lang="en-AU"/>
              <a:pPr/>
              <a:t>35</a:t>
            </a:fld>
            <a:endParaRPr lang="en-AU"/>
          </a:p>
        </p:txBody>
      </p:sp>
    </p:spTree>
    <p:extLst>
      <p:ext uri="{BB962C8B-B14F-4D97-AF65-F5344CB8AC3E}">
        <p14:creationId xmlns:p14="http://schemas.microsoft.com/office/powerpoint/2010/main" val="3000623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pPr marR="0" algn="l" rtl="0"/>
            <a:r>
              <a:rPr lang="pt-BR" sz="1200" baseline="0" dirty="0" smtClean="0">
                <a:latin typeface="Times New Roman"/>
              </a:rPr>
              <a:t>Atente para o registro adequado da duração da pesquisa, pois registros incorretos diminuem a significância dos resultados.</a:t>
            </a:r>
          </a:p>
          <a:p>
            <a:pPr marR="0" algn="l" rtl="0"/>
            <a:endParaRPr lang="pt-BR" sz="1200" baseline="0" dirty="0" smtClean="0">
              <a:latin typeface="Times New Roman"/>
            </a:endParaRPr>
          </a:p>
          <a:p>
            <a:pPr marR="0" algn="l" rtl="0"/>
            <a:r>
              <a:rPr lang="pt-BR" sz="1200" baseline="0" dirty="0" smtClean="0">
                <a:latin typeface="Times New Roman"/>
              </a:rPr>
              <a:t>A duração da pesquisa é o tempo médio gasto por todas as equipes de duplas, enquanto submersas, durante a remoção de detritos</a:t>
            </a:r>
          </a:p>
          <a:p>
            <a:pPr marL="171450" marR="0" indent="-171450" algn="l" rtl="0">
              <a:buFont typeface="Arial" panose="020B0604020202020204" pitchFamily="34" charset="0"/>
              <a:buChar char="•"/>
            </a:pPr>
            <a:r>
              <a:rPr lang="pt-BR" sz="1200" baseline="0" dirty="0" smtClean="0">
                <a:latin typeface="Times New Roman"/>
              </a:rPr>
              <a:t>Registre a duração da pesquisa em minutos, por exemplo, 45 minutos ou 115 minutos</a:t>
            </a:r>
          </a:p>
          <a:p>
            <a:pPr marL="171450" marR="0" indent="-171450" algn="l" rtl="0">
              <a:buFont typeface="Arial" panose="020B0604020202020204" pitchFamily="34" charset="0"/>
              <a:buChar char="•"/>
            </a:pPr>
            <a:r>
              <a:rPr lang="pt-BR" sz="1200" baseline="0" dirty="0" smtClean="0">
                <a:latin typeface="Times New Roman"/>
              </a:rPr>
              <a:t>Não inclua o tempo de nado na superfície ou de subidas/descidas</a:t>
            </a:r>
          </a:p>
          <a:p>
            <a:pPr marL="171450" marR="0" indent="-171450" algn="l" rtl="0">
              <a:buFont typeface="Arial" panose="020B0604020202020204" pitchFamily="34" charset="0"/>
              <a:buChar char="•"/>
            </a:pPr>
            <a:r>
              <a:rPr lang="pt-BR" sz="1200" baseline="0" dirty="0" smtClean="0">
                <a:latin typeface="Times New Roman"/>
              </a:rPr>
              <a:t>Não inclua o tempo dos participantes não mergulhadores ou o tempo para classificação e registro dos detritos </a:t>
            </a:r>
          </a:p>
          <a:p>
            <a:pPr marR="0" algn="l" rtl="0"/>
            <a:endParaRPr lang="en-AU"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AE89884A-E676-45F3-99E6-9B1E7670C2FA}" type="slidenum">
              <a:rPr lang="en-AU"/>
              <a:pPr/>
              <a:t>36</a:t>
            </a:fld>
            <a:endParaRPr lang="en-AU"/>
          </a:p>
        </p:txBody>
      </p:sp>
    </p:spTree>
    <p:extLst>
      <p:ext uri="{BB962C8B-B14F-4D97-AF65-F5344CB8AC3E}">
        <p14:creationId xmlns:p14="http://schemas.microsoft.com/office/powerpoint/2010/main" val="3400188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pPr marR="0" algn="l" rtl="0"/>
            <a:r>
              <a:rPr lang="pt-BR" sz="1200" b="1" baseline="0" dirty="0" smtClean="0">
                <a:latin typeface="Times New Roman"/>
              </a:rPr>
              <a:t>Cálculo da duração da pesquisa</a:t>
            </a:r>
          </a:p>
          <a:p>
            <a:pPr marR="0" algn="l" rtl="0"/>
            <a:r>
              <a:rPr lang="pt-BR" sz="1200" b="1" baseline="0" dirty="0" smtClean="0">
                <a:latin typeface="Times New Roman"/>
              </a:rPr>
              <a:t>Exemplo 1.</a:t>
            </a:r>
          </a:p>
          <a:p>
            <a:pPr marR="0" algn="l" rtl="0"/>
            <a:r>
              <a:rPr lang="pt-BR" sz="1200" baseline="0" dirty="0" smtClean="0">
                <a:latin typeface="Times New Roman"/>
              </a:rPr>
              <a:t>Você e seu dupla trabalham juntos para remover detritos marinhos subaquáticos durante 43 minutos. Não há outros mergulhadores na sua pesquisa.</a:t>
            </a:r>
          </a:p>
          <a:p>
            <a:pPr marR="0" algn="l" rtl="0"/>
            <a:r>
              <a:rPr lang="pt-BR" sz="1200" b="1" baseline="0" dirty="0" smtClean="0">
                <a:latin typeface="Times New Roman"/>
              </a:rPr>
              <a:t>Duração da pesquisa = 43 minutos</a:t>
            </a:r>
          </a:p>
          <a:p>
            <a:pPr marR="0" algn="l" rtl="0"/>
            <a:endParaRPr lang="pt-BR" sz="1200" b="1" baseline="0" dirty="0" smtClean="0">
              <a:latin typeface="Times New Roman"/>
            </a:endParaRPr>
          </a:p>
          <a:p>
            <a:pPr marR="0" algn="l" rtl="0"/>
            <a:r>
              <a:rPr lang="pt-BR" sz="1200" b="1" baseline="0" dirty="0" smtClean="0">
                <a:latin typeface="Times New Roman"/>
              </a:rPr>
              <a:t>Exemplo 2.</a:t>
            </a:r>
          </a:p>
          <a:p>
            <a:pPr marR="0" algn="l" rtl="0"/>
            <a:r>
              <a:rPr lang="pt-BR" sz="1200" baseline="0" dirty="0" smtClean="0">
                <a:latin typeface="Times New Roman"/>
              </a:rPr>
              <a:t>Três equipes de duplas, com dois mergulhadores nas equipes A e B e três mergulhadores na equipe C, removem detritos marinhos subaquáticos nos seguintes períodos:</a:t>
            </a:r>
          </a:p>
          <a:p>
            <a:pPr marL="171450" marR="0" indent="-171450" algn="l" rtl="0">
              <a:buFont typeface="Arial" panose="020B0604020202020204" pitchFamily="34" charset="0"/>
              <a:buChar char="•"/>
            </a:pPr>
            <a:r>
              <a:rPr lang="pt-BR" sz="1200" baseline="0" dirty="0" smtClean="0">
                <a:latin typeface="Times New Roman"/>
              </a:rPr>
              <a:t>Equipe de duplas A: 	42 minutos</a:t>
            </a:r>
          </a:p>
          <a:p>
            <a:pPr marL="171450" marR="0" indent="-171450" algn="l" rtl="0">
              <a:buFont typeface="Arial" panose="020B0604020202020204" pitchFamily="34" charset="0"/>
              <a:buChar char="•"/>
            </a:pPr>
            <a:r>
              <a:rPr lang="pt-BR" sz="1200" baseline="0" dirty="0" smtClean="0">
                <a:latin typeface="Times New Roman"/>
              </a:rPr>
              <a:t>Equipe de duplas B: 	48 minutos</a:t>
            </a:r>
          </a:p>
          <a:p>
            <a:pPr marL="171450" marR="0" indent="-171450" algn="l" rtl="0">
              <a:buFont typeface="Arial" panose="020B0604020202020204" pitchFamily="34" charset="0"/>
              <a:buChar char="•"/>
            </a:pPr>
            <a:r>
              <a:rPr lang="pt-BR" sz="1200" baseline="0" dirty="0" smtClean="0">
                <a:latin typeface="Times New Roman"/>
              </a:rPr>
              <a:t>Equipe de duplas C: 	51 minutos</a:t>
            </a:r>
          </a:p>
          <a:p>
            <a:pPr marL="171450" marR="0" indent="-171450" algn="l" rtl="0">
              <a:buFont typeface="Arial" panose="020B0604020202020204" pitchFamily="34" charset="0"/>
              <a:buChar char="•"/>
            </a:pPr>
            <a:r>
              <a:rPr lang="pt-BR" sz="1200" baseline="0" dirty="0" smtClean="0">
                <a:latin typeface="Times New Roman"/>
              </a:rPr>
              <a:t>Tempo combinado da pesquisa = 141 minutos</a:t>
            </a:r>
          </a:p>
          <a:p>
            <a:pPr marR="0" algn="l" rtl="0"/>
            <a:r>
              <a:rPr lang="pt-BR" sz="1200" baseline="0" dirty="0" smtClean="0">
                <a:latin typeface="Times New Roman"/>
              </a:rPr>
              <a:t>141 minutos de tempo combinado da pesquisa/3 equipes de duplas = 47 minutos</a:t>
            </a:r>
          </a:p>
          <a:p>
            <a:pPr marR="0" algn="l" rtl="0"/>
            <a:r>
              <a:rPr lang="pt-BR" sz="1200" b="1" baseline="0" dirty="0" smtClean="0">
                <a:latin typeface="Times New Roman"/>
              </a:rPr>
              <a:t>Duração da pesquisa = 47 minutos</a:t>
            </a:r>
            <a:endParaRPr lang="en-AU" b="1"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1BE543B0-9320-4406-92CF-DE6F13FF5E1B}" type="slidenum">
              <a:rPr lang="en-AU"/>
              <a:pPr/>
              <a:t>37</a:t>
            </a:fld>
            <a:endParaRPr lang="en-AU"/>
          </a:p>
        </p:txBody>
      </p:sp>
    </p:spTree>
    <p:extLst>
      <p:ext uri="{BB962C8B-B14F-4D97-AF65-F5344CB8AC3E}">
        <p14:creationId xmlns:p14="http://schemas.microsoft.com/office/powerpoint/2010/main" val="481045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pPr marR="0" algn="l" rtl="0"/>
            <a:r>
              <a:rPr lang="pt-BR" sz="1200" b="1" baseline="0" dirty="0" smtClean="0">
                <a:latin typeface="Times New Roman"/>
              </a:rPr>
              <a:t>Número de participantes</a:t>
            </a:r>
          </a:p>
          <a:p>
            <a:pPr marR="0" algn="l" rtl="0"/>
            <a:r>
              <a:rPr lang="pt-BR" sz="1200" baseline="0" dirty="0" smtClean="0">
                <a:latin typeface="Times New Roman"/>
              </a:rPr>
              <a:t>Somente inclua os mergulhadores que estiverem coletando lixo subaquático.</a:t>
            </a:r>
          </a:p>
          <a:p>
            <a:pPr marL="171450" marR="0" indent="-171450" algn="l" rtl="0">
              <a:buFont typeface="Arial" panose="020B0604020202020204" pitchFamily="34" charset="0"/>
              <a:buChar char="•"/>
            </a:pPr>
            <a:r>
              <a:rPr lang="pt-BR" sz="1200" baseline="0" dirty="0" smtClean="0">
                <a:latin typeface="Times New Roman"/>
              </a:rPr>
              <a:t>Conte mergulhadores individuais, não equipes de duplas </a:t>
            </a:r>
          </a:p>
          <a:p>
            <a:pPr marL="171450" marR="0" indent="-171450" algn="l" rtl="0">
              <a:buFont typeface="Arial" panose="020B0604020202020204" pitchFamily="34" charset="0"/>
              <a:buChar char="•"/>
            </a:pPr>
            <a:r>
              <a:rPr lang="pt-BR" sz="1200" baseline="0" dirty="0" smtClean="0">
                <a:latin typeface="Times New Roman"/>
              </a:rPr>
              <a:t>Não inclua participantes que se mantiveram na superfície, como um mergulhador de segurança ou amigos que realizaram a limpeza da praia enquanto você mergulhava</a:t>
            </a:r>
          </a:p>
          <a:p>
            <a:pPr marR="0" algn="l" rtl="0"/>
            <a:endParaRPr lang="pt-BR" sz="1200" b="1" baseline="0" dirty="0" smtClean="0">
              <a:latin typeface="Times New Roman"/>
            </a:endParaRPr>
          </a:p>
          <a:p>
            <a:pPr marR="0" algn="l" rtl="0"/>
            <a:r>
              <a:rPr lang="pt-BR" sz="1200" b="1" baseline="0" dirty="0" smtClean="0">
                <a:latin typeface="Times New Roman"/>
              </a:rPr>
              <a:t>Condições das ondas</a:t>
            </a:r>
          </a:p>
          <a:p>
            <a:pPr marR="0" algn="l" rtl="0"/>
            <a:r>
              <a:rPr lang="pt-BR" sz="1200" baseline="0" dirty="0" smtClean="0">
                <a:latin typeface="Times New Roman"/>
              </a:rPr>
              <a:t>Comunique as condições das ondas da seguinte forma:</a:t>
            </a:r>
          </a:p>
          <a:p>
            <a:pPr marL="171450" marR="0" indent="-171450" algn="l" rtl="0">
              <a:buFont typeface="Arial" panose="020B0604020202020204" pitchFamily="34" charset="0"/>
              <a:buChar char="•"/>
            </a:pPr>
            <a:r>
              <a:rPr lang="pt-BR" sz="1200" baseline="0" dirty="0" smtClean="0">
                <a:latin typeface="Times New Roman"/>
              </a:rPr>
              <a:t>Calmo (espelhado a rugoso) para ondas com altura entre 0 e 0,1 m/0 e 4 polegadas </a:t>
            </a:r>
          </a:p>
          <a:p>
            <a:pPr marL="171450" marR="0" indent="-171450" algn="l" rtl="0">
              <a:buFont typeface="Arial" panose="020B0604020202020204" pitchFamily="34" charset="0"/>
              <a:buChar char="•"/>
            </a:pPr>
            <a:r>
              <a:rPr lang="pt-BR" sz="1200" baseline="0" dirty="0" smtClean="0">
                <a:latin typeface="Times New Roman"/>
              </a:rPr>
              <a:t>Liso (ondulado) para ondas com altura entre 0,1 e 0,5 m/4 e 9 polegadas</a:t>
            </a:r>
          </a:p>
          <a:p>
            <a:pPr marL="171450" marR="0" indent="-171450" algn="l" rtl="0">
              <a:buFont typeface="Arial" panose="020B0604020202020204" pitchFamily="34" charset="0"/>
              <a:buChar char="•"/>
            </a:pPr>
            <a:r>
              <a:rPr lang="pt-BR" sz="1200" baseline="0" dirty="0" smtClean="0">
                <a:latin typeface="Times New Roman"/>
              </a:rPr>
              <a:t>Agitado para ondas com altura entre 0,5 e 1,25 m/19 polegadas e 5 pés</a:t>
            </a:r>
          </a:p>
          <a:p>
            <a:pPr marL="171450" marR="0" indent="-171450" algn="l" rtl="0">
              <a:buFont typeface="Arial" panose="020B0604020202020204" pitchFamily="34" charset="0"/>
              <a:buChar char="•"/>
            </a:pPr>
            <a:r>
              <a:rPr lang="pt-BR" sz="1200" kern="1200" baseline="0" dirty="0" smtClean="0">
                <a:solidFill>
                  <a:schemeClr val="tx1"/>
                </a:solidFill>
                <a:latin typeface="Times New Roman"/>
                <a:ea typeface="+mn-ea"/>
                <a:cs typeface="+mn-cs"/>
              </a:rPr>
              <a:t>Moderado a grosso para ondas com altura acima de 1,25 m/5 pés</a:t>
            </a:r>
            <a:endParaRPr lang="pt-BR" sz="1200" baseline="0" dirty="0" smtClean="0">
              <a:latin typeface="Times New Roman"/>
            </a:endParaRPr>
          </a:p>
          <a:p>
            <a:pPr marR="0" algn="l" rtl="0"/>
            <a:endParaRPr lang="en-AU" sz="1200" kern="1200" baseline="0" dirty="0" smtClean="0">
              <a:solidFill>
                <a:schemeClr val="tx1"/>
              </a:solidFill>
              <a:latin typeface="Times New Roman"/>
              <a:ea typeface="+mn-ea"/>
              <a:cs typeface="+mn-cs"/>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9F891EE2-2133-484F-AA6F-1923964B91C2}" type="slidenum">
              <a:rPr lang="en-AU"/>
              <a:pPr/>
              <a:t>38</a:t>
            </a:fld>
            <a:endParaRPr lang="en-AU"/>
          </a:p>
        </p:txBody>
      </p:sp>
    </p:spTree>
    <p:extLst>
      <p:ext uri="{BB962C8B-B14F-4D97-AF65-F5344CB8AC3E}">
        <p14:creationId xmlns:p14="http://schemas.microsoft.com/office/powerpoint/2010/main" val="1875273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pPr marR="0" algn="l" rtl="0"/>
            <a:r>
              <a:rPr lang="pt-BR" sz="1200" b="1" baseline="0" dirty="0" smtClean="0">
                <a:latin typeface="Times New Roman"/>
              </a:rPr>
              <a:t>Área pesquisada</a:t>
            </a:r>
          </a:p>
          <a:p>
            <a:pPr marR="0" algn="l" rtl="0"/>
            <a:r>
              <a:rPr lang="pt-BR" sz="1200" baseline="0" dirty="0" smtClean="0">
                <a:latin typeface="Times New Roman"/>
              </a:rPr>
              <a:t>Esta informação ajuda no entendimento da densidade dos detritos no seu local. </a:t>
            </a:r>
          </a:p>
          <a:p>
            <a:pPr marR="0" algn="l" rtl="0"/>
            <a:endParaRPr lang="pt-BR" sz="1200" baseline="0" dirty="0" smtClean="0">
              <a:latin typeface="Times New Roman"/>
            </a:endParaRPr>
          </a:p>
          <a:p>
            <a:pPr marR="0" algn="l" rtl="0"/>
            <a:r>
              <a:rPr lang="pt-BR" sz="1200" baseline="0" dirty="0" smtClean="0">
                <a:latin typeface="Times New Roman"/>
              </a:rPr>
              <a:t>Uma maneira fácil e precisa de medir a área é utilizar uma ferramenta de apontar e clicar sobre um mapa do </a:t>
            </a:r>
            <a:r>
              <a:rPr lang="pt-BR" sz="1200" baseline="0" dirty="0" smtClean="0">
                <a:solidFill>
                  <a:srgbClr val="0070C0"/>
                </a:solidFill>
                <a:latin typeface="Times New Roman"/>
              </a:rPr>
              <a:t>Google, como a encontrada aqui:</a:t>
            </a:r>
          </a:p>
          <a:p>
            <a:pPr marR="0" algn="l" rtl="0"/>
            <a:endParaRPr lang="pt-BR" sz="1200" baseline="0" dirty="0" smtClean="0">
              <a:solidFill>
                <a:srgbClr val="0070C0"/>
              </a:solidFill>
              <a:latin typeface="Times New Roman"/>
            </a:endParaRPr>
          </a:p>
          <a:p>
            <a:pPr marR="0" algn="l" rtl="0"/>
            <a:r>
              <a:rPr lang="pt-BR" sz="1200" u="sng" baseline="0" dirty="0" smtClean="0">
                <a:solidFill>
                  <a:srgbClr val="0563C1"/>
                </a:solidFill>
                <a:latin typeface="Times New Roman"/>
                <a:hlinkClick r:id="rId3"/>
              </a:rPr>
              <a:t>www.daftlogic.com/projects-google-maps-area-calculator-tool.htm</a:t>
            </a:r>
          </a:p>
          <a:p>
            <a:pPr marR="0" algn="l" rtl="0"/>
            <a:endParaRPr lang="pt-BR" sz="1200" baseline="0" dirty="0" smtClean="0">
              <a:latin typeface="Times New Roman"/>
            </a:endParaRPr>
          </a:p>
          <a:p>
            <a:pPr marL="171450" marR="0" indent="-171450" algn="l" rtl="0">
              <a:buFont typeface="Arial" panose="020B0604020202020204" pitchFamily="34" charset="0"/>
              <a:buChar char="•"/>
            </a:pPr>
            <a:r>
              <a:rPr lang="pt-BR" sz="1200" baseline="0" dirty="0" smtClean="0">
                <a:latin typeface="Times New Roman"/>
              </a:rPr>
              <a:t>Comunique a área em metros quadrados ou em pés quadrados</a:t>
            </a:r>
          </a:p>
          <a:p>
            <a:pPr marR="0" algn="l" rtl="0"/>
            <a:endParaRPr lang="pt-BR" sz="1200" baseline="0" dirty="0" smtClean="0">
              <a:latin typeface="Times New Roman"/>
            </a:endParaRPr>
          </a:p>
          <a:p>
            <a:pPr marR="0" algn="l" rtl="0"/>
            <a:r>
              <a:rPr lang="pt-BR" sz="1200" baseline="0" dirty="0" smtClean="0">
                <a:latin typeface="Times New Roman"/>
              </a:rPr>
              <a:t>Se não puder usar a ferramenta on-line, lembre-se do seguinte ao calcular a área do local da pesquisa:</a:t>
            </a:r>
          </a:p>
          <a:p>
            <a:pPr marL="171450" marR="0" indent="-171450" algn="l" rtl="0">
              <a:buFont typeface="Arial" panose="020B0604020202020204" pitchFamily="34" charset="0"/>
              <a:buChar char="•"/>
            </a:pPr>
            <a:r>
              <a:rPr lang="pt-BR" sz="1200" baseline="0" dirty="0" smtClean="0">
                <a:latin typeface="Times New Roman"/>
              </a:rPr>
              <a:t>Para formas quadradas ou retangulares simples, calcule a área pela multiplicação do comprimento pela extensão</a:t>
            </a:r>
          </a:p>
          <a:p>
            <a:pPr marL="171450" marR="0" indent="-171450" algn="l" rtl="0">
              <a:buFont typeface="Arial" panose="020B0604020202020204" pitchFamily="34" charset="0"/>
              <a:buChar char="•"/>
            </a:pPr>
            <a:r>
              <a:rPr lang="pt-BR" sz="1200" baseline="0" dirty="0" smtClean="0">
                <a:latin typeface="Times New Roman"/>
              </a:rPr>
              <a:t>Faça uma estimativa se não for possível medir nem utilizar a ferramenta mencionada acima</a:t>
            </a:r>
            <a:endParaRPr lang="en-AU"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6657C43C-B852-406F-B7AD-75DEC24B0D08}" type="slidenum">
              <a:rPr lang="en-AU"/>
              <a:pPr/>
              <a:t>39</a:t>
            </a:fld>
            <a:endParaRPr lang="en-AU"/>
          </a:p>
        </p:txBody>
      </p:sp>
    </p:spTree>
    <p:extLst>
      <p:ext uri="{BB962C8B-B14F-4D97-AF65-F5344CB8AC3E}">
        <p14:creationId xmlns:p14="http://schemas.microsoft.com/office/powerpoint/2010/main" val="124815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Na seção 3, examinamos como comunicar seus dados.</a:t>
            </a: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99E11FCD-E050-4361-A044-20C629C3149D}" type="slidenum">
              <a:rPr lang="en-AU"/>
              <a:pPr/>
              <a:t>4</a:t>
            </a:fld>
            <a:endParaRPr lang="en-AU" dirty="0"/>
          </a:p>
        </p:txBody>
      </p:sp>
    </p:spTree>
    <p:extLst>
      <p:ext uri="{BB962C8B-B14F-4D97-AF65-F5344CB8AC3E}">
        <p14:creationId xmlns:p14="http://schemas.microsoft.com/office/powerpoint/2010/main" val="2994669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marR="0" algn="l" rtl="0"/>
            <a:r>
              <a:rPr lang="pt-BR" sz="1200" b="1" baseline="0" dirty="0" smtClean="0">
                <a:latin typeface="Times New Roman"/>
              </a:rPr>
              <a:t>Diferença entre substrato predominante e ecossistema</a:t>
            </a:r>
          </a:p>
          <a:p>
            <a:pPr marR="0" algn="l" rtl="0"/>
            <a:r>
              <a:rPr lang="pt-BR" sz="1200" kern="1200" baseline="0" dirty="0" smtClean="0">
                <a:solidFill>
                  <a:schemeClr val="tx1"/>
                </a:solidFill>
                <a:latin typeface="Times New Roman"/>
                <a:ea typeface="+mn-ea"/>
                <a:cs typeface="+mn-cs"/>
              </a:rPr>
              <a:t>Se você pesquisar um recife de corais e passar a maior parte do período da pesquisa nadando sobre areia por entre montes de corais:</a:t>
            </a:r>
          </a:p>
          <a:p>
            <a:pPr marR="0" algn="l" rtl="0"/>
            <a:r>
              <a:rPr lang="pt-BR" sz="1200" b="1" baseline="0" dirty="0" smtClean="0">
                <a:latin typeface="Times New Roman"/>
              </a:rPr>
              <a:t>Substrato dominante = Areia</a:t>
            </a:r>
          </a:p>
          <a:p>
            <a:pPr marR="0" algn="l" rtl="0"/>
            <a:r>
              <a:rPr lang="pt-BR" sz="1200" b="1" baseline="0" dirty="0" smtClean="0">
                <a:latin typeface="Times New Roman"/>
              </a:rPr>
              <a:t>Ecossistema = Recife de corais</a:t>
            </a:r>
          </a:p>
          <a:p>
            <a:pPr marR="0" algn="l" rtl="0"/>
            <a:endParaRPr lang="pt-BR" sz="1200" baseline="0" dirty="0" smtClean="0">
              <a:latin typeface="Times New Roman"/>
            </a:endParaRPr>
          </a:p>
          <a:p>
            <a:pPr marR="0" algn="l" rtl="0"/>
            <a:r>
              <a:rPr lang="pt-BR" sz="1200" baseline="0" dirty="0" smtClean="0">
                <a:latin typeface="Times New Roman"/>
              </a:rPr>
              <a:t>Se você pesquisar um recife de corais e passar a maior parte do período da pesquisa nadando sobre o coral:</a:t>
            </a:r>
          </a:p>
          <a:p>
            <a:pPr marR="0" algn="l" rtl="0"/>
            <a:r>
              <a:rPr lang="pt-BR" sz="1200" b="1" baseline="0" dirty="0" smtClean="0">
                <a:latin typeface="Times New Roman"/>
              </a:rPr>
              <a:t>Substrato dominante = Coral</a:t>
            </a:r>
          </a:p>
          <a:p>
            <a:pPr marR="0" algn="l" rtl="0"/>
            <a:r>
              <a:rPr lang="pt-BR" sz="1200" b="1" baseline="0" dirty="0" smtClean="0">
                <a:latin typeface="Times New Roman"/>
              </a:rPr>
              <a:t>Ecossistema = Recife de corais</a:t>
            </a:r>
            <a:endParaRPr lang="en-AU" dirty="0" smtClean="0"/>
          </a:p>
        </p:txBody>
      </p:sp>
      <p:sp>
        <p:nvSpPr>
          <p:cNvPr id="88068" name="Slide Number Placeholder 3"/>
          <p:cNvSpPr>
            <a:spLocks noGrp="1"/>
          </p:cNvSpPr>
          <p:nvPr>
            <p:ph type="sldNum" sz="quarter" idx="5"/>
          </p:nvPr>
        </p:nvSpPr>
        <p:spPr bwMode="auto">
          <a:noFill/>
          <a:ln>
            <a:miter lim="800000"/>
            <a:headEnd/>
            <a:tailEnd/>
          </a:ln>
        </p:spPr>
        <p:txBody>
          <a:bodyPr/>
          <a:lstStyle/>
          <a:p>
            <a:fld id="{55A2C26B-3A1C-4D67-BDF1-FCD51D7382CE}" type="slidenum">
              <a:rPr lang="en-AU"/>
              <a:pPr/>
              <a:t>40</a:t>
            </a:fld>
            <a:endParaRPr lang="en-AU"/>
          </a:p>
        </p:txBody>
      </p:sp>
    </p:spTree>
    <p:extLst>
      <p:ext uri="{BB962C8B-B14F-4D97-AF65-F5344CB8AC3E}">
        <p14:creationId xmlns:p14="http://schemas.microsoft.com/office/powerpoint/2010/main" val="2240032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R="0" algn="l" rtl="0"/>
            <a:r>
              <a:rPr lang="pt-BR" sz="1200" b="1" baseline="0" dirty="0" smtClean="0">
                <a:latin typeface="Times New Roman"/>
              </a:rPr>
              <a:t>Animais emaranhados</a:t>
            </a:r>
          </a:p>
          <a:p>
            <a:pPr marR="0" algn="l" rtl="0"/>
            <a:r>
              <a:rPr lang="pt-BR" sz="1200" baseline="0" dirty="0" smtClean="0">
                <a:latin typeface="Times New Roman"/>
              </a:rPr>
              <a:t>Anote os animais emaranhados e o tipo de detrito marinho envolvido. Se for possível, identifique o nome da espécie. Se não souber, use um nome comum, por exemplo, “foca”. Fotografe animais presos e compartilhe as fotos ao comunicar os dados.</a:t>
            </a:r>
          </a:p>
          <a:p>
            <a:pPr marR="0" algn="l" rtl="0"/>
            <a:endParaRPr lang="pt-BR" sz="1200" b="1" baseline="0" dirty="0" smtClean="0">
              <a:latin typeface="Times New Roman"/>
            </a:endParaRPr>
          </a:p>
          <a:p>
            <a:pPr marR="0" algn="l" rtl="0"/>
            <a:r>
              <a:rPr lang="pt-BR" sz="1200" b="1" baseline="0" dirty="0" smtClean="0">
                <a:latin typeface="Times New Roman"/>
              </a:rPr>
              <a:t>Faixa de profundidade da pesquisa</a:t>
            </a:r>
          </a:p>
          <a:p>
            <a:pPr marR="0" algn="l" rtl="0"/>
            <a:r>
              <a:rPr lang="pt-BR" sz="1200" baseline="0" dirty="0" smtClean="0">
                <a:latin typeface="Times New Roman"/>
              </a:rPr>
              <a:t>Comunique a profundidade máxima e a mínima em que você removeu detritos marinhos.</a:t>
            </a:r>
          </a:p>
          <a:p>
            <a:pPr marL="171450" marR="0" indent="-171450" algn="l" rtl="0">
              <a:buFont typeface="Arial" panose="020B0604020202020204" pitchFamily="34" charset="0"/>
              <a:buChar char="•"/>
            </a:pPr>
            <a:r>
              <a:rPr lang="pt-BR" sz="1200" baseline="0" dirty="0" smtClean="0">
                <a:latin typeface="Times New Roman"/>
              </a:rPr>
              <a:t>A profundidade máxima pode ser menor que a profundidade máxima do seu mergulho</a:t>
            </a:r>
          </a:p>
          <a:p>
            <a:pPr marL="171450" marR="0" indent="-171450" algn="l" rtl="0">
              <a:buFont typeface="Arial" panose="020B0604020202020204" pitchFamily="34" charset="0"/>
              <a:buChar char="•"/>
            </a:pPr>
            <a:r>
              <a:rPr lang="pt-BR" sz="1200" baseline="0" dirty="0" smtClean="0">
                <a:latin typeface="Times New Roman"/>
              </a:rPr>
              <a:t>Não comunique 0 (zero) metros ou pés como profundidade mínima, pois detritos flutuantes não devem ser informados</a:t>
            </a:r>
          </a:p>
          <a:p>
            <a:pPr marL="628650" marR="0" lvl="1" indent="-171450" algn="l" rtl="0">
              <a:buFont typeface="Arial" panose="020B0604020202020204" pitchFamily="34" charset="0"/>
              <a:buChar char="•"/>
            </a:pPr>
            <a:r>
              <a:rPr lang="pt-BR" sz="1200" baseline="0" dirty="0" smtClean="0">
                <a:latin typeface="Times New Roman"/>
              </a:rPr>
              <a:t>Detritos flutuantes podem ser removidos, mas não devem ser comunicados</a:t>
            </a:r>
            <a:endParaRPr lang="en-AU"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880C7D42-79C1-4724-99B0-A11DCB2EC487}" type="slidenum">
              <a:rPr lang="en-AU"/>
              <a:pPr/>
              <a:t>41</a:t>
            </a:fld>
            <a:endParaRPr lang="en-AU"/>
          </a:p>
        </p:txBody>
      </p:sp>
    </p:spTree>
    <p:extLst>
      <p:ext uri="{BB962C8B-B14F-4D97-AF65-F5344CB8AC3E}">
        <p14:creationId xmlns:p14="http://schemas.microsoft.com/office/powerpoint/2010/main" val="3397476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marR="0" algn="l" rtl="0"/>
            <a:r>
              <a:rPr lang="pt-BR" sz="1200" b="1" baseline="0" dirty="0" smtClean="0">
                <a:latin typeface="Times New Roman"/>
              </a:rPr>
              <a:t>Condições climáticas na semana anterior</a:t>
            </a:r>
          </a:p>
          <a:p>
            <a:pPr marR="0" algn="l" rtl="0"/>
            <a:r>
              <a:rPr lang="pt-BR" sz="1200" baseline="0" dirty="0" smtClean="0">
                <a:latin typeface="Times New Roman"/>
              </a:rPr>
              <a:t>Anote a ocorrência de ventos fortes, tempestades, chuvas fortes ou qualquer evento climático que possa ter movido os detritos para o seu local ou para fora dele.</a:t>
            </a:r>
          </a:p>
          <a:p>
            <a:pPr marR="0" algn="l" rtl="0"/>
            <a:endParaRPr lang="pt-BR" sz="1200" b="1" baseline="0" dirty="0" smtClean="0">
              <a:latin typeface="Times New Roman"/>
            </a:endParaRPr>
          </a:p>
          <a:p>
            <a:pPr marR="0" algn="l" rtl="0"/>
            <a:r>
              <a:rPr lang="pt-BR" sz="1200" b="1" baseline="0" dirty="0" smtClean="0">
                <a:latin typeface="Times New Roman"/>
              </a:rPr>
              <a:t>Itens de preocupação local</a:t>
            </a:r>
          </a:p>
          <a:p>
            <a:pPr marR="0" algn="l" rtl="0"/>
            <a:r>
              <a:rPr lang="pt-BR" sz="1200" baseline="0" dirty="0" smtClean="0">
                <a:latin typeface="Times New Roman"/>
              </a:rPr>
              <a:t>Liste os três principais itens de detrito que você considera um problema no seu local e diga-nos por que.</a:t>
            </a:r>
          </a:p>
          <a:p>
            <a:pPr marR="0" algn="l" rtl="0"/>
            <a:endParaRPr lang="pt-BR" sz="1200" b="1" baseline="0" dirty="0" smtClean="0">
              <a:latin typeface="Times New Roman"/>
            </a:endParaRPr>
          </a:p>
          <a:p>
            <a:pPr marR="0" algn="l" rtl="0"/>
            <a:r>
              <a:rPr lang="pt-BR" sz="1200" b="1" baseline="0" dirty="0" smtClean="0">
                <a:latin typeface="Times New Roman"/>
              </a:rPr>
              <a:t>Item mais excepcional encontrado</a:t>
            </a:r>
          </a:p>
          <a:p>
            <a:pPr marR="0" algn="l" rtl="0"/>
            <a:endParaRPr lang="pt-BR" sz="1200" b="1" baseline="0" dirty="0" smtClean="0">
              <a:latin typeface="Times New Roman"/>
            </a:endParaRPr>
          </a:p>
          <a:p>
            <a:pPr marR="0" algn="l" rtl="0"/>
            <a:r>
              <a:rPr lang="pt-BR" sz="1200" b="1" baseline="0" dirty="0" smtClean="0">
                <a:latin typeface="Times New Roman"/>
              </a:rPr>
              <a:t>Informações adicionais</a:t>
            </a:r>
          </a:p>
          <a:p>
            <a:pPr marR="0" algn="l" rtl="0"/>
            <a:r>
              <a:rPr lang="pt-BR" sz="1200" baseline="0" dirty="0" smtClean="0">
                <a:latin typeface="Times New Roman"/>
              </a:rPr>
              <a:t>Descreva brevemente os eventos que poderiam ter contribuído para os detritos encontrados. Forneça links para artigos na imprensa, se disponíveis: </a:t>
            </a:r>
          </a:p>
          <a:p>
            <a:pPr marL="171450" marR="0" indent="-171450" algn="l" rtl="0">
              <a:buFont typeface="Arial" panose="020B0604020202020204" pitchFamily="34" charset="0"/>
              <a:buChar char="•"/>
            </a:pPr>
            <a:r>
              <a:rPr lang="pt-BR" sz="1200" baseline="0" dirty="0" smtClean="0">
                <a:latin typeface="Times New Roman"/>
              </a:rPr>
              <a:t>Furacões, demolições de edifícios, festivais ou celebrações públicas, shows de fogos de artifício etc.</a:t>
            </a:r>
            <a:endParaRPr lang="en-AU" dirty="0" smtClean="0"/>
          </a:p>
        </p:txBody>
      </p:sp>
      <p:sp>
        <p:nvSpPr>
          <p:cNvPr id="92164" name="Slide Number Placeholder 3"/>
          <p:cNvSpPr>
            <a:spLocks noGrp="1"/>
          </p:cNvSpPr>
          <p:nvPr>
            <p:ph type="sldNum" sz="quarter" idx="5"/>
          </p:nvPr>
        </p:nvSpPr>
        <p:spPr bwMode="auto">
          <a:noFill/>
          <a:ln>
            <a:miter lim="800000"/>
            <a:headEnd/>
            <a:tailEnd/>
          </a:ln>
        </p:spPr>
        <p:txBody>
          <a:bodyPr/>
          <a:lstStyle/>
          <a:p>
            <a:fld id="{B30ECAF0-E1AA-43BD-8DCE-23628AB2FEF2}" type="slidenum">
              <a:rPr lang="en-AU"/>
              <a:pPr/>
              <a:t>42</a:t>
            </a:fld>
            <a:endParaRPr lang="en-AU"/>
          </a:p>
        </p:txBody>
      </p:sp>
    </p:spTree>
    <p:extLst>
      <p:ext uri="{BB962C8B-B14F-4D97-AF65-F5344CB8AC3E}">
        <p14:creationId xmlns:p14="http://schemas.microsoft.com/office/powerpoint/2010/main" val="2574210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marR="0" algn="l" rtl="0"/>
            <a:r>
              <a:rPr lang="pt-BR" sz="1200" baseline="0" dirty="0" smtClean="0">
                <a:latin typeface="Times New Roman"/>
              </a:rPr>
              <a:t>Você removeu e contou. Excelente trabalho! Agora, dedique algum tempo a descartar o lixo adequadamente para que não volte ao oceano.</a:t>
            </a:r>
          </a:p>
          <a:p>
            <a:pPr marR="0" algn="l" rtl="0"/>
            <a:endParaRPr lang="pt-BR" sz="1200" baseline="0" dirty="0" smtClean="0">
              <a:latin typeface="Times New Roman"/>
            </a:endParaRPr>
          </a:p>
          <a:p>
            <a:pPr marL="171450" marR="0" indent="-171450" algn="l" rtl="0">
              <a:buFont typeface="Arial" panose="020B0604020202020204" pitchFamily="34" charset="0"/>
              <a:buChar char="•"/>
            </a:pPr>
            <a:r>
              <a:rPr lang="pt-BR" sz="1200" baseline="0" dirty="0" smtClean="0">
                <a:latin typeface="Times New Roman"/>
              </a:rPr>
              <a:t>Classifique para reciclagem, conforme a disponibilidade na sua área</a:t>
            </a:r>
          </a:p>
          <a:p>
            <a:pPr marL="171450" marR="0" indent="-171450" algn="l" rtl="0">
              <a:buFont typeface="Arial" panose="020B0604020202020204" pitchFamily="34" charset="0"/>
              <a:buChar char="•"/>
            </a:pPr>
            <a:r>
              <a:rPr lang="pt-BR" sz="1200" baseline="0" dirty="0" smtClean="0">
                <a:latin typeface="Times New Roman"/>
              </a:rPr>
              <a:t>Pequenas quantidades podem ser colocadas em lixeiras de rua</a:t>
            </a:r>
          </a:p>
          <a:p>
            <a:pPr marL="171450" marR="0" indent="-171450" algn="l" rtl="0">
              <a:buFont typeface="Arial" panose="020B0604020202020204" pitchFamily="34" charset="0"/>
              <a:buChar char="•"/>
            </a:pPr>
            <a:r>
              <a:rPr lang="pt-BR" sz="1200" baseline="0" dirty="0" smtClean="0">
                <a:latin typeface="Times New Roman"/>
              </a:rPr>
              <a:t>Alguns prefeituras fazem a coleta do lixo</a:t>
            </a:r>
          </a:p>
          <a:p>
            <a:pPr marL="628650" marR="0" lvl="1" indent="-171450" algn="l" rtl="0">
              <a:buFont typeface="Arial" panose="020B0604020202020204" pitchFamily="34" charset="0"/>
              <a:buChar char="•"/>
            </a:pPr>
            <a:r>
              <a:rPr lang="pt-BR" sz="1200" baseline="0" dirty="0" smtClean="0">
                <a:latin typeface="Times New Roman"/>
              </a:rPr>
              <a:t>Faça o acerto para a coleta com antecedência</a:t>
            </a:r>
          </a:p>
          <a:p>
            <a:pPr marL="628650" marR="0" lvl="1" indent="-171450" algn="l" rtl="0">
              <a:buFont typeface="Arial" panose="020B0604020202020204" pitchFamily="34" charset="0"/>
              <a:buChar char="•"/>
            </a:pPr>
            <a:r>
              <a:rPr lang="pt-BR" sz="1200" baseline="0" dirty="0" smtClean="0">
                <a:latin typeface="Times New Roman"/>
              </a:rPr>
              <a:t>Se for deixar o lixo para ser coletado pela prefeitura, verifique se os sacos estão bem amarrados</a:t>
            </a:r>
          </a:p>
          <a:p>
            <a:pPr marL="171450" marR="0" indent="-171450" algn="l" rtl="0">
              <a:buFont typeface="Arial" panose="020B0604020202020204" pitchFamily="34" charset="0"/>
              <a:buChar char="•"/>
            </a:pPr>
            <a:r>
              <a:rPr lang="pt-BR" sz="1200" baseline="0" dirty="0" smtClean="0">
                <a:latin typeface="Times New Roman"/>
              </a:rPr>
              <a:t>Leve até as instalações de coleta de lixo da sua área</a:t>
            </a:r>
          </a:p>
          <a:p>
            <a:pPr marR="0" algn="l" rtl="0"/>
            <a:endParaRPr lang="pt-BR" sz="1200" baseline="0" dirty="0" smtClean="0">
              <a:latin typeface="Times New Roman"/>
            </a:endParaRPr>
          </a:p>
          <a:p>
            <a:pPr marR="0" algn="l" rtl="0"/>
            <a:r>
              <a:rPr lang="pt-BR" sz="1200" baseline="0" dirty="0" smtClean="0">
                <a:latin typeface="Times New Roman"/>
              </a:rPr>
              <a:t>Familiarize-se com a legislação local sobre o descarte de detritos. Muitos governos locais têm procedimentos especiais para descarte de itens que contêm materiais perigosos, como tubos de lâmpada fluorescente, bastões sinalizadores/cyalume, além de recipientes contendo óleo, químicos, combustível ou tinta. Entre em contato com as autoridades locais para receber orientação sobre o descarte desses itens.</a:t>
            </a:r>
            <a:endParaRPr lang="en-GB" dirty="0" smtClean="0"/>
          </a:p>
        </p:txBody>
      </p:sp>
      <p:sp>
        <p:nvSpPr>
          <p:cNvPr id="94212" name="Slide Number Placeholder 3"/>
          <p:cNvSpPr>
            <a:spLocks noGrp="1"/>
          </p:cNvSpPr>
          <p:nvPr>
            <p:ph type="sldNum" sz="quarter" idx="5"/>
          </p:nvPr>
        </p:nvSpPr>
        <p:spPr bwMode="auto">
          <a:noFill/>
          <a:ln>
            <a:miter lim="800000"/>
            <a:headEnd/>
            <a:tailEnd/>
          </a:ln>
        </p:spPr>
        <p:txBody>
          <a:bodyPr/>
          <a:lstStyle/>
          <a:p>
            <a:fld id="{7339F21D-7C2F-4187-98CD-258D02007C11}" type="slidenum">
              <a:rPr lang="en-AU"/>
              <a:pPr/>
              <a:t>43</a:t>
            </a:fld>
            <a:endParaRPr lang="en-AU"/>
          </a:p>
        </p:txBody>
      </p:sp>
    </p:spTree>
    <p:extLst>
      <p:ext uri="{BB962C8B-B14F-4D97-AF65-F5344CB8AC3E}">
        <p14:creationId xmlns:p14="http://schemas.microsoft.com/office/powerpoint/2010/main" val="177342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marR="0" algn="l" rtl="0"/>
            <a:r>
              <a:rPr lang="pt-BR" sz="1200" baseline="0" dirty="0" smtClean="0">
                <a:latin typeface="Times New Roman"/>
              </a:rPr>
              <a:t>Sua pesquisa </a:t>
            </a:r>
            <a:r>
              <a:rPr lang="pt-BR" sz="1200" baseline="0" dirty="0" smtClean="0">
                <a:solidFill>
                  <a:srgbClr val="0070C0"/>
                </a:solidFill>
                <a:latin typeface="Times New Roman"/>
              </a:rPr>
              <a:t>Dive Against Debris® trouxe você até este momento – a comunicação dos seus dados on-line.</a:t>
            </a:r>
          </a:p>
          <a:p>
            <a:pPr marR="0" algn="l" rtl="0"/>
            <a:endParaRPr lang="pt-BR" sz="1200" b="1" baseline="0" dirty="0" smtClean="0">
              <a:latin typeface="Times New Roman"/>
            </a:endParaRPr>
          </a:p>
          <a:p>
            <a:pPr marR="0" algn="l" rtl="0"/>
            <a:r>
              <a:rPr lang="pt-BR" sz="1700" b="1" kern="1200" dirty="0" smtClean="0">
                <a:solidFill>
                  <a:srgbClr val="376092"/>
                </a:solidFill>
                <a:latin typeface="+mn-lt"/>
                <a:ea typeface="+mn-ea"/>
                <a:cs typeface="+mn-cs"/>
              </a:rPr>
              <a:t>Todos os dados em inglês devem ser enviados pelo Formulário de envio de dados on-line.</a:t>
            </a:r>
          </a:p>
          <a:p>
            <a:pPr marR="0" algn="l" rtl="0"/>
            <a:r>
              <a:rPr lang="pt-BR" sz="1700" b="0" kern="1200" dirty="0" smtClean="0">
                <a:solidFill>
                  <a:srgbClr val="376092"/>
                </a:solidFill>
                <a:latin typeface="+mn-lt"/>
                <a:ea typeface="+mn-ea"/>
                <a:cs typeface="+mn-cs"/>
              </a:rPr>
              <a:t>Todos os dados em inglês devem ser comunicados pelo Formulário de envio de dados on-line:</a:t>
            </a:r>
          </a:p>
          <a:p>
            <a:pPr marR="0" algn="l" rtl="0"/>
            <a:r>
              <a:rPr lang="pt-BR" sz="1200" u="sng" baseline="0" dirty="0" smtClean="0">
                <a:solidFill>
                  <a:srgbClr val="0563C1"/>
                </a:solidFill>
                <a:latin typeface="Times New Roman"/>
                <a:hlinkClick r:id="rId3"/>
              </a:rPr>
              <a:t>www.projectaware.org/DiveAgainstDebris </a:t>
            </a:r>
          </a:p>
          <a:p>
            <a:pPr marR="0" algn="l" rtl="0"/>
            <a:endParaRPr lang="pt-BR" sz="1200" baseline="0" dirty="0" smtClean="0">
              <a:latin typeface="Times New Roman"/>
            </a:endParaRPr>
          </a:p>
          <a:p>
            <a:pPr marL="171450" marR="0" indent="-171450" algn="l" rtl="0">
              <a:buFont typeface="Arial" panose="020B0604020202020204" pitchFamily="34" charset="0"/>
              <a:buChar char="•"/>
            </a:pPr>
            <a:r>
              <a:rPr lang="pt-BR" sz="1200" baseline="0" dirty="0" smtClean="0">
                <a:latin typeface="Times New Roman"/>
              </a:rPr>
              <a:t>Para usar o formulário, primeiro faça login no seu perfil do </a:t>
            </a:r>
            <a:r>
              <a:rPr lang="pt-BR" sz="1200" baseline="0" dirty="0" smtClean="0">
                <a:solidFill>
                  <a:srgbClr val="0070C0"/>
                </a:solidFill>
                <a:latin typeface="Times New Roman"/>
              </a:rPr>
              <a:t>My Ocean ou crie um novo perfil no My Ocean</a:t>
            </a:r>
          </a:p>
          <a:p>
            <a:pPr marL="171450" marR="0" indent="-171450" algn="l" rtl="0">
              <a:buFont typeface="Arial" panose="020B0604020202020204" pitchFamily="34" charset="0"/>
              <a:buChar char="•"/>
            </a:pPr>
            <a:r>
              <a:rPr lang="pt-BR" sz="1200" baseline="0" dirty="0" smtClean="0">
                <a:latin typeface="Times New Roman"/>
              </a:rPr>
              <a:t>Siga as instruções no formulário e consulte este Guia de pesquisa se precisar de esclarecimentos</a:t>
            </a:r>
          </a:p>
          <a:p>
            <a:pPr marR="0" algn="l" rtl="0"/>
            <a:endParaRPr lang="pt-BR" sz="1200" baseline="0" dirty="0" smtClean="0">
              <a:latin typeface="Times New Roman"/>
            </a:endParaRPr>
          </a:p>
          <a:p>
            <a:pPr marR="0" algn="l" rtl="0"/>
            <a:r>
              <a:rPr lang="pt-BR" sz="1700" b="1" kern="1200" dirty="0" smtClean="0">
                <a:solidFill>
                  <a:srgbClr val="376092"/>
                </a:solidFill>
                <a:latin typeface="+mn-lt"/>
                <a:ea typeface="+mn-ea"/>
                <a:cs typeface="+mn-cs"/>
              </a:rPr>
              <a:t>O envio de dados em idioma diferente do inglês pode ser feito mandando uma cópia preenchida do Cartão de dados por e-mail.</a:t>
            </a:r>
          </a:p>
          <a:p>
            <a:pPr marR="0" algn="l" rtl="0"/>
            <a:r>
              <a:rPr lang="pt-BR" sz="1700" b="0" kern="1200" dirty="0" smtClean="0">
                <a:solidFill>
                  <a:srgbClr val="376092"/>
                </a:solidFill>
                <a:latin typeface="+mn-lt"/>
                <a:ea typeface="+mn-ea"/>
                <a:cs typeface="+mn-cs"/>
              </a:rPr>
              <a:t>Para dados que não estiverem em inglês, envie um e-mail para </a:t>
            </a:r>
            <a:r>
              <a:rPr lang="pt-BR" sz="1700" b="0" kern="1200" dirty="0" smtClean="0">
                <a:solidFill>
                  <a:srgbClr val="376092"/>
                </a:solidFill>
                <a:latin typeface="+mn-lt"/>
                <a:ea typeface="+mn-ea"/>
                <a:cs typeface="+mn-cs"/>
                <a:hlinkClick r:id="rId4"/>
              </a:rPr>
              <a:t>diveagainstdebris@projectaware.org</a:t>
            </a:r>
            <a:r>
              <a:rPr lang="pt-BR" sz="1700" b="0" kern="1200" dirty="0" smtClean="0">
                <a:solidFill>
                  <a:srgbClr val="376092"/>
                </a:solidFill>
                <a:latin typeface="+mn-lt"/>
                <a:ea typeface="+mn-ea"/>
                <a:cs typeface="+mn-cs"/>
              </a:rPr>
              <a:t> contendo uma cópia do seu Cartão de dados Dive Against Debris® preenchido, assegurando-se de que preencheu claramente todos os campos.</a:t>
            </a:r>
            <a:endParaRPr lang="en-GB" sz="1700" b="0" u="sng" kern="1200" dirty="0" smtClean="0">
              <a:solidFill>
                <a:srgbClr val="376092"/>
              </a:solidFill>
              <a:latin typeface="+mn-lt"/>
              <a:ea typeface="+mn-ea"/>
              <a:cs typeface="+mn-cs"/>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997D316-B978-49C1-BAEF-A42F624465C6}" type="slidenum">
              <a:rPr lang="en-AU"/>
              <a:pPr/>
              <a:t>44</a:t>
            </a:fld>
            <a:endParaRPr lang="en-AU"/>
          </a:p>
        </p:txBody>
      </p:sp>
    </p:spTree>
    <p:extLst>
      <p:ext uri="{BB962C8B-B14F-4D97-AF65-F5344CB8AC3E}">
        <p14:creationId xmlns:p14="http://schemas.microsoft.com/office/powerpoint/2010/main" val="4288003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Antes de enviar os dados, você deverá confirmar a leitura da Declaração do pesquisador Dive Against Debris®:</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Eu li o Guia da pesquisa Dive Against Debris®. Os dados que estou comunicando foram coletados embaixo d’água, durante um mergulho, e preenchidos por uma ou mais duplas de mergulhadores. Entendo que devo incluir aqui somente dados sobre detritos coletados de ambientes subaquáticos. Mergulhos repetidos devem ser comunicados por envios separados, e detritos coletados em terra podem ser compartilhados com a comunidade My Ocean.Entendo que os dados enviados por mim serão visualizados no Mapa Dive Against Debris® após revisão, desde que satisfaçam o processo de revisão interna de qualidade do Project AWARE.</a:t>
            </a:r>
            <a:endParaRPr lang="en-GB" dirty="0" smtClean="0"/>
          </a:p>
        </p:txBody>
      </p:sp>
      <p:sp>
        <p:nvSpPr>
          <p:cNvPr id="98308" name="Slide Number Placeholder 3"/>
          <p:cNvSpPr>
            <a:spLocks noGrp="1"/>
          </p:cNvSpPr>
          <p:nvPr>
            <p:ph type="sldNum" sz="quarter" idx="5"/>
          </p:nvPr>
        </p:nvSpPr>
        <p:spPr bwMode="auto">
          <a:noFill/>
          <a:ln>
            <a:miter lim="800000"/>
            <a:headEnd/>
            <a:tailEnd/>
          </a:ln>
        </p:spPr>
        <p:txBody>
          <a:bodyPr/>
          <a:lstStyle/>
          <a:p>
            <a:fld id="{915005D7-E879-4263-9814-1EDD0111510C}" type="slidenum">
              <a:rPr lang="en-AU"/>
              <a:pPr/>
              <a:t>45</a:t>
            </a:fld>
            <a:endParaRPr lang="en-AU"/>
          </a:p>
        </p:txBody>
      </p:sp>
    </p:spTree>
    <p:extLst>
      <p:ext uri="{BB962C8B-B14F-4D97-AF65-F5344CB8AC3E}">
        <p14:creationId xmlns:p14="http://schemas.microsoft.com/office/powerpoint/2010/main" val="2011738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BA89801-8EAE-4AE2-B7E0-653AC2384C2E}" type="slidenum">
              <a:rPr lang="en-AU"/>
              <a:pPr/>
              <a:t>46</a:t>
            </a:fld>
            <a:endParaRPr lang="en-AU"/>
          </a:p>
        </p:txBody>
      </p:sp>
    </p:spTree>
    <p:extLst>
      <p:ext uri="{BB962C8B-B14F-4D97-AF65-F5344CB8AC3E}">
        <p14:creationId xmlns:p14="http://schemas.microsoft.com/office/powerpoint/2010/main" val="996118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Na seção 4, discutimos como participar do movimento global Project AWARE de mergulhadores para proteger nosso planeta oceano.</a:t>
            </a:r>
            <a:endParaRPr lang="en-GB" dirty="0" smtClean="0"/>
          </a:p>
        </p:txBody>
      </p:sp>
      <p:sp>
        <p:nvSpPr>
          <p:cNvPr id="102404" name="Slide Number Placeholder 3"/>
          <p:cNvSpPr>
            <a:spLocks noGrp="1"/>
          </p:cNvSpPr>
          <p:nvPr>
            <p:ph type="sldNum" sz="quarter" idx="5"/>
          </p:nvPr>
        </p:nvSpPr>
        <p:spPr bwMode="auto">
          <a:noFill/>
          <a:ln>
            <a:miter lim="800000"/>
            <a:headEnd/>
            <a:tailEnd/>
          </a:ln>
        </p:spPr>
        <p:txBody>
          <a:bodyPr/>
          <a:lstStyle/>
          <a:p>
            <a:fld id="{D1B37ADF-D103-4851-A2FE-63FB70AFD58A}" type="slidenum">
              <a:rPr lang="en-AU"/>
              <a:pPr/>
              <a:t>47</a:t>
            </a:fld>
            <a:endParaRPr lang="en-AU"/>
          </a:p>
        </p:txBody>
      </p:sp>
    </p:spTree>
    <p:extLst>
      <p:ext uri="{BB962C8B-B14F-4D97-AF65-F5344CB8AC3E}">
        <p14:creationId xmlns:p14="http://schemas.microsoft.com/office/powerpoint/2010/main" val="824701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pPr marR="0" algn="l" rtl="0"/>
            <a:r>
              <a:rPr lang="pt-BR" sz="1400" baseline="0" dirty="0" smtClean="0">
                <a:latin typeface="Times New Roman"/>
              </a:rPr>
              <a:t>Você já está pronto para se unir aos mergulhadores </a:t>
            </a:r>
            <a:r>
              <a:rPr lang="pt-BR" sz="1400" baseline="0" dirty="0" smtClean="0">
                <a:solidFill>
                  <a:srgbClr val="0070C0"/>
                </a:solidFill>
                <a:latin typeface="Times New Roman"/>
              </a:rPr>
              <a:t>AWARE do mundo todo e combater os detritos marinhos. Juntos, podemos desfazer essa embrulhada!</a:t>
            </a:r>
          </a:p>
          <a:p>
            <a:pPr marR="0" algn="l" rtl="0"/>
            <a:endParaRPr lang="pt-BR" sz="1400" baseline="0" dirty="0" smtClean="0">
              <a:latin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400" baseline="0" dirty="0" smtClean="0">
                <a:solidFill>
                  <a:srgbClr val="0070C0"/>
                </a:solidFill>
                <a:latin typeface="Times New Roman"/>
              </a:rPr>
              <a:t>My Ocean (</a:t>
            </a:r>
            <a:r>
              <a:rPr lang="pt-BR" sz="1400" b="1" u="sng" baseline="0" dirty="0" smtClean="0">
                <a:solidFill>
                  <a:srgbClr val="0563C1"/>
                </a:solidFill>
                <a:latin typeface="Times New Roman"/>
                <a:hlinkClick r:id="rId3"/>
              </a:rPr>
              <a:t>www.projectaware.org/MyOcean)</a:t>
            </a:r>
            <a:r>
              <a:rPr lang="pt-BR" sz="1400" b="1" u="none" baseline="0" dirty="0" smtClean="0">
                <a:solidFill>
                  <a:srgbClr val="0563C1"/>
                </a:solidFill>
                <a:latin typeface="Times New Roman"/>
                <a:hlinkClick r:id="rId3"/>
              </a:rPr>
              <a:t> </a:t>
            </a:r>
            <a:r>
              <a:rPr lang="pt-BR" sz="1400" b="0" baseline="0" dirty="0" smtClean="0">
                <a:latin typeface="Times New Roman"/>
              </a:rPr>
              <a:t>é o site de rede social especificamente voltado à ecologia do Project AWARE, onde líderes AWARE atuam para a proteção do oceano. Crie um perfil no My Ocean para comunicar seus dados da pesquisa Dive Against Debris®, publicar no blog histórias sobre suas atividades de proteção do oceano e Iniciar uma atividade para buscar participantes para suas pesquisas Dive Against Debris®.</a:t>
            </a:r>
          </a:p>
          <a:p>
            <a:pPr marR="0" algn="l" rtl="0"/>
            <a:endParaRPr lang="pt-BR" sz="1400" b="1" baseline="0" dirty="0" smtClean="0">
              <a:latin typeface="Times New Roman"/>
            </a:endParaRPr>
          </a:p>
          <a:p>
            <a:pPr marR="0" algn="l" rtl="0"/>
            <a:r>
              <a:rPr lang="pt-BR" sz="1400" baseline="0" dirty="0" smtClean="0">
                <a:latin typeface="Times New Roman"/>
              </a:rPr>
              <a:t>Ajude a mudar comportamentos que estão poluindo nosso oceano com lixo:</a:t>
            </a:r>
          </a:p>
          <a:p>
            <a:pPr marL="285750" marR="0" indent="-285750" algn="l" rtl="0">
              <a:buFont typeface="Arial" panose="020B0604020202020204" pitchFamily="34" charset="0"/>
              <a:buChar char="•"/>
            </a:pPr>
            <a:r>
              <a:rPr lang="pt-BR" sz="1400" baseline="0" dirty="0" smtClean="0">
                <a:latin typeface="Times New Roman"/>
              </a:rPr>
              <a:t>Conte a história da sua pesquisa </a:t>
            </a:r>
            <a:r>
              <a:rPr lang="pt-BR" sz="1400" baseline="0" dirty="0" smtClean="0">
                <a:solidFill>
                  <a:srgbClr val="0070C0"/>
                </a:solidFill>
                <a:latin typeface="Times New Roman"/>
              </a:rPr>
              <a:t>Dive Against Debris® na sua página do MyOcean</a:t>
            </a:r>
          </a:p>
          <a:p>
            <a:pPr marL="285750" marR="0" indent="-285750" algn="l" rtl="0">
              <a:buFont typeface="Arial" panose="020B0604020202020204" pitchFamily="34" charset="0"/>
              <a:buChar char="•"/>
            </a:pPr>
            <a:r>
              <a:rPr lang="pt-BR" sz="1400" kern="1200" baseline="0" dirty="0" smtClean="0">
                <a:solidFill>
                  <a:srgbClr val="0070C0"/>
                </a:solidFill>
                <a:latin typeface="Times New Roman"/>
                <a:ea typeface="+mn-ea"/>
                <a:cs typeface="+mn-cs"/>
              </a:rPr>
              <a:t>Consiga cobertura de mídia para a sua pesquisa Dive Against Debris®, para divulgar o problema dos detritos marinhos a outras pessoas</a:t>
            </a:r>
            <a:r>
              <a:rPr lang="pt-BR" sz="1400" baseline="0" dirty="0" smtClean="0">
                <a:solidFill>
                  <a:srgbClr val="0070C0"/>
                </a:solidFill>
                <a:latin typeface="Times New Roman"/>
              </a:rPr>
              <a:t> </a:t>
            </a:r>
          </a:p>
          <a:p>
            <a:pPr marR="0" algn="l" rtl="0"/>
            <a:endParaRPr lang="en-AU" sz="1400" kern="1200" baseline="0" dirty="0" smtClean="0">
              <a:solidFill>
                <a:srgbClr val="0070C0"/>
              </a:solidFill>
              <a:latin typeface="Times New Roman"/>
              <a:ea typeface="+mn-ea"/>
              <a:cs typeface="+mn-cs"/>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48</a:t>
            </a:fld>
            <a:endParaRPr lang="en-AU"/>
          </a:p>
        </p:txBody>
      </p:sp>
    </p:spTree>
    <p:extLst>
      <p:ext uri="{BB962C8B-B14F-4D97-AF65-F5344CB8AC3E}">
        <p14:creationId xmlns:p14="http://schemas.microsoft.com/office/powerpoint/2010/main" val="1206869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fontScale="92500" lnSpcReduction="20000"/>
          </a:bodyPr>
          <a:lstStyle/>
          <a:p>
            <a:pPr marR="0" algn="l" rtl="0"/>
            <a:r>
              <a:rPr lang="pt-BR" sz="1400" baseline="0" dirty="0" smtClean="0">
                <a:latin typeface="Times New Roman"/>
              </a:rPr>
              <a:t>Você já está pronto para se unir aos mergulhadores </a:t>
            </a:r>
            <a:r>
              <a:rPr lang="pt-BR" sz="1400" baseline="0" dirty="0" smtClean="0">
                <a:solidFill>
                  <a:srgbClr val="0070C0"/>
                </a:solidFill>
                <a:latin typeface="Times New Roman"/>
              </a:rPr>
              <a:t>AWARE do mundo todo e combater os detritos marinhos. Juntos, podemos desfazer essa embrulhada!</a:t>
            </a:r>
          </a:p>
          <a:p>
            <a:pPr marR="0" algn="l" rtl="0"/>
            <a:endParaRPr lang="pt-BR" sz="1400" b="1" baseline="0" dirty="0" smtClean="0">
              <a:latin typeface="Times New Roman"/>
            </a:endParaRPr>
          </a:p>
          <a:p>
            <a:pPr marR="0" algn="l" rtl="0"/>
            <a:r>
              <a:rPr lang="pt-BR" sz="1400" b="1" baseline="0" dirty="0" smtClean="0">
                <a:latin typeface="Times New Roman"/>
              </a:rPr>
              <a:t>Comunique-nos a existência de locais limpos</a:t>
            </a:r>
          </a:p>
          <a:p>
            <a:pPr marR="0" algn="l" rtl="0"/>
            <a:r>
              <a:rPr lang="pt-BR" sz="1400" kern="1200" baseline="0" dirty="0" smtClean="0">
                <a:solidFill>
                  <a:srgbClr val="0070C0"/>
                </a:solidFill>
                <a:latin typeface="Times New Roman"/>
                <a:ea typeface="+mn-ea"/>
                <a:cs typeface="+mn-cs"/>
              </a:rPr>
              <a:t>Não encontrar detritos marinhos durante um mergulho é um dado importante a ser comunicado, pois ajuda a identificar o surgimento de novos problemas. Selecione a opção “Nosso local de pesquisa não continha detritos” ao comunicar os dados.</a:t>
            </a:r>
          </a:p>
          <a:p>
            <a:pPr marR="0" algn="l" rtl="0"/>
            <a:endParaRPr lang="pt-BR" sz="1400" b="1" baseline="0" dirty="0" smtClean="0">
              <a:latin typeface="Times New Roman"/>
            </a:endParaRPr>
          </a:p>
          <a:p>
            <a:pPr marR="0" algn="l" rtl="0"/>
            <a:r>
              <a:rPr lang="pt-BR" sz="1400" b="1" baseline="0" dirty="0" smtClean="0">
                <a:solidFill>
                  <a:srgbClr val="0070C0"/>
                </a:solidFill>
                <a:latin typeface="Times New Roman"/>
              </a:rPr>
              <a:t>Dive Against Debris®– Qualquer mergulho, a qualquer hora</a:t>
            </a:r>
          </a:p>
          <a:p>
            <a:pPr marR="0" algn="l" rtl="0"/>
            <a:r>
              <a:rPr lang="pt-BR" sz="1400" baseline="0" dirty="0" smtClean="0">
                <a:latin typeface="Times New Roman"/>
              </a:rPr>
              <a:t>Seus dados são mais úteis quando coletados periodicamente no mesmo local de pesquisa. Porém, você pode comunicar detritos encontrados em qualquer mergulho, a qualquer hora, via </a:t>
            </a:r>
            <a:r>
              <a:rPr lang="pt-BR" sz="1400" baseline="0" dirty="0" smtClean="0">
                <a:solidFill>
                  <a:srgbClr val="0070C0"/>
                </a:solidFill>
                <a:latin typeface="Times New Roman"/>
              </a:rPr>
              <a:t>Dive Against Debris®.</a:t>
            </a:r>
          </a:p>
          <a:p>
            <a:pPr marR="0" algn="l" rtl="0"/>
            <a:endParaRPr lang="pt-BR" sz="1400" b="1" baseline="0" dirty="0" smtClean="0">
              <a:latin typeface="Times New Roman"/>
            </a:endParaRPr>
          </a:p>
          <a:p>
            <a:pPr marR="0" algn="l" rtl="0"/>
            <a:r>
              <a:rPr lang="pt-BR" sz="1400" b="1" baseline="0" dirty="0" smtClean="0">
                <a:latin typeface="Times New Roman"/>
              </a:rPr>
              <a:t>E quanto à limpeza que nossos amigos realizaram em terra?</a:t>
            </a:r>
          </a:p>
          <a:p>
            <a:pPr marR="0" algn="l" rtl="0"/>
            <a:r>
              <a:rPr lang="pt-BR" sz="1400" baseline="0" dirty="0" smtClean="0">
                <a:latin typeface="Times New Roman"/>
              </a:rPr>
              <a:t>É ótimo combinar sua pesquisa subaquática com uma limpeza de praia ou faixa litorânea, mas só comunique pelo </a:t>
            </a:r>
            <a:r>
              <a:rPr lang="pt-BR" sz="1400" baseline="0" dirty="0" smtClean="0">
                <a:solidFill>
                  <a:srgbClr val="0070C0"/>
                </a:solidFill>
                <a:latin typeface="Times New Roman"/>
              </a:rPr>
              <a:t>Dive Against Debris® os detritos marinhos encontrados em ambiente subaquático. Se os seus amigos realizarem uma limpeza em terra:</a:t>
            </a:r>
          </a:p>
          <a:p>
            <a:pPr marL="285750" marR="0" indent="-285750" algn="l" rtl="0">
              <a:buFont typeface="Arial" panose="020B0604020202020204" pitchFamily="34" charset="0"/>
              <a:buChar char="•"/>
            </a:pPr>
            <a:r>
              <a:rPr lang="pt-BR" sz="1400" baseline="0" dirty="0" smtClean="0">
                <a:latin typeface="Times New Roman"/>
              </a:rPr>
              <a:t>Mantenha o lixo coletado em terra separado dos detritos subaquáticos</a:t>
            </a:r>
          </a:p>
          <a:p>
            <a:pPr marL="285750" marR="0" indent="-285750" algn="l" rtl="0">
              <a:buFont typeface="Arial" panose="020B0604020202020204" pitchFamily="34" charset="0"/>
              <a:buChar char="•"/>
            </a:pPr>
            <a:r>
              <a:rPr lang="pt-BR" sz="1400" baseline="0" dirty="0" smtClean="0">
                <a:latin typeface="Times New Roman"/>
              </a:rPr>
              <a:t>Classifique, registre e comunique via </a:t>
            </a:r>
            <a:r>
              <a:rPr lang="pt-BR" sz="1400" baseline="0" dirty="0" smtClean="0">
                <a:solidFill>
                  <a:srgbClr val="0070C0"/>
                </a:solidFill>
                <a:latin typeface="Times New Roman"/>
              </a:rPr>
              <a:t>Dive Against Debris® apenas detritos marinhos encontrados em ambiente subaquático</a:t>
            </a:r>
          </a:p>
          <a:p>
            <a:pPr marR="0" algn="l" rtl="0"/>
            <a:endParaRPr lang="pt-BR" sz="1400" b="1" baseline="0" dirty="0" smtClean="0">
              <a:latin typeface="Times New Roman"/>
            </a:endParaRPr>
          </a:p>
          <a:p>
            <a:pPr marR="0" algn="l" rtl="0"/>
            <a:r>
              <a:rPr lang="pt-BR" sz="1400" b="1" baseline="0" dirty="0" smtClean="0">
                <a:latin typeface="Times New Roman"/>
              </a:rPr>
              <a:t>Faça comentários</a:t>
            </a:r>
          </a:p>
          <a:p>
            <a:pPr marR="0" algn="l" rtl="0"/>
            <a:r>
              <a:rPr lang="pt-BR" sz="1400" baseline="0" dirty="0" smtClean="0">
                <a:latin typeface="Times New Roman"/>
              </a:rPr>
              <a:t>Compartilhe sua experiência de </a:t>
            </a:r>
            <a:r>
              <a:rPr lang="pt-BR" sz="1400" baseline="0" dirty="0" smtClean="0">
                <a:solidFill>
                  <a:srgbClr val="0070C0"/>
                </a:solidFill>
                <a:latin typeface="Times New Roman"/>
              </a:rPr>
              <a:t>Dive Against Debris® conosco</a:t>
            </a:r>
          </a:p>
          <a:p>
            <a:pPr marL="285750" marR="0" indent="-285750" algn="l" rtl="0">
              <a:buFont typeface="Arial" panose="020B0604020202020204" pitchFamily="34" charset="0"/>
              <a:buChar char="•"/>
            </a:pPr>
            <a:r>
              <a:rPr lang="pt-BR" sz="1400" baseline="0" dirty="0" smtClean="0">
                <a:latin typeface="Times New Roman"/>
              </a:rPr>
              <a:t>Envie seus comentários e sugestões para: </a:t>
            </a:r>
            <a:r>
              <a:rPr lang="pt-BR" sz="1400" u="sng" baseline="0" dirty="0" smtClean="0">
                <a:solidFill>
                  <a:srgbClr val="0563C1"/>
                </a:solidFill>
                <a:latin typeface="Times New Roman"/>
                <a:hlinkClick r:id="rId3"/>
              </a:rPr>
              <a:t>DiveAgainstDebris@projectaware.org</a:t>
            </a:r>
            <a:endParaRPr lang="en-AU" sz="1300" dirty="0" smtClean="0"/>
          </a:p>
          <a:p>
            <a:pPr>
              <a:defRPr/>
            </a:pPr>
            <a:endParaRPr lang="en-AU" dirty="0" smtClean="0"/>
          </a:p>
          <a:p>
            <a:pPr>
              <a:defRPr/>
            </a:pPr>
            <a:endParaRPr lang="en-AU" dirty="0" smtClean="0"/>
          </a:p>
          <a:p>
            <a:pPr>
              <a:defRPr/>
            </a:pPr>
            <a:endParaRPr lang="en-AU" dirty="0" smtClean="0"/>
          </a:p>
          <a:p>
            <a:pPr>
              <a:defRPr/>
            </a:pPr>
            <a:endParaRPr lang="en-AU" dirty="0" smtClean="0"/>
          </a:p>
          <a:p>
            <a:pPr>
              <a:defRPr/>
            </a:pPr>
            <a:endParaRPr lang="en-AU" dirty="0" smtClean="0"/>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49</a:t>
            </a:fld>
            <a:endParaRPr lang="en-AU"/>
          </a:p>
        </p:txBody>
      </p:sp>
    </p:spTree>
    <p:extLst>
      <p:ext uri="{BB962C8B-B14F-4D97-AF65-F5344CB8AC3E}">
        <p14:creationId xmlns:p14="http://schemas.microsoft.com/office/powerpoint/2010/main" val="403647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Na seção 4, discutimos como participar do movimento global Project AWARE de mergulhadores para proteger nosso planeta oceano.</a:t>
            </a:r>
            <a:endParaRPr lang="en-GB"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9280389A-A562-4B01-88AD-813A2893501E}" type="slidenum">
              <a:rPr lang="en-AU"/>
              <a:pPr/>
              <a:t>5</a:t>
            </a:fld>
            <a:endParaRPr lang="en-AU" dirty="0"/>
          </a:p>
        </p:txBody>
      </p:sp>
    </p:spTree>
    <p:extLst>
      <p:ext uri="{BB962C8B-B14F-4D97-AF65-F5344CB8AC3E}">
        <p14:creationId xmlns:p14="http://schemas.microsoft.com/office/powerpoint/2010/main" val="3933247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xfrm>
            <a:off x="663884" y="4343436"/>
            <a:ext cx="5605419" cy="4505549"/>
          </a:xfrm>
          <a:noFill/>
        </p:spPr>
        <p:txBody>
          <a:bodyPr wrap="square" numCol="1" anchor="t" anchorCtr="0" compatLnSpc="1">
            <a:prstTxWarp prst="textNoShape">
              <a:avLst/>
            </a:prstTxWarp>
            <a:normAutofit lnSpcReduction="10000"/>
          </a:bodyPr>
          <a:lstStyle/>
          <a:p>
            <a:pPr marR="0" algn="l" rtl="0"/>
            <a:r>
              <a:rPr lang="pt-BR" sz="1200" baseline="0" dirty="0" smtClean="0">
                <a:latin typeface="Times New Roman"/>
              </a:rPr>
              <a:t>A </a:t>
            </a:r>
            <a:r>
              <a:rPr lang="pt-BR" sz="1200" baseline="0" dirty="0" smtClean="0">
                <a:solidFill>
                  <a:srgbClr val="0070C0"/>
                </a:solidFill>
                <a:latin typeface="Times New Roman"/>
              </a:rPr>
              <a:t>Project AWARE Foundation é um movimento global de mergulhadores autônomos para proteger o planeta oceano, a cada mergulho. Acesse </a:t>
            </a:r>
            <a:r>
              <a:rPr lang="pt-BR" sz="1200" u="none" baseline="0" dirty="0" smtClean="0">
                <a:solidFill>
                  <a:srgbClr val="0563C1"/>
                </a:solidFill>
                <a:latin typeface="Times New Roman"/>
              </a:rPr>
              <a:t>www.projectaware.org para conhecer as mais recentes chamadas à ação, petições e atividades em que você pode participar para proteger nosso planeta oceano.</a:t>
            </a:r>
            <a:endParaRPr lang="pt-BR" sz="1200" u="none" baseline="0" dirty="0" smtClean="0">
              <a:solidFill>
                <a:srgbClr val="0563C1"/>
              </a:solidFill>
              <a:latin typeface="Times New Roman"/>
              <a:hlinkClick r:id="rId3"/>
            </a:endParaRPr>
          </a:p>
          <a:p>
            <a:pPr marR="0" algn="l" rtl="0"/>
            <a:endParaRPr lang="pt-BR" sz="1200" u="sng" baseline="0" dirty="0" smtClean="0">
              <a:solidFill>
                <a:srgbClr val="0563C1"/>
              </a:solidFill>
              <a:latin typeface="Times New Roman"/>
              <a:hlinkClick r:id="rId3"/>
            </a:endParaRPr>
          </a:p>
          <a:p>
            <a:pPr marR="0" algn="l" rtl="0"/>
            <a:r>
              <a:rPr lang="pt-BR" sz="1200" b="1" baseline="0" dirty="0" smtClean="0">
                <a:latin typeface="Times New Roman"/>
              </a:rPr>
              <a:t>Lute contra os dois piores</a:t>
            </a:r>
          </a:p>
          <a:p>
            <a:pPr marR="0" algn="l" rtl="0"/>
            <a:r>
              <a:rPr lang="pt-BR" sz="1200" baseline="0" dirty="0" smtClean="0">
                <a:latin typeface="Times New Roman"/>
              </a:rPr>
              <a:t>O </a:t>
            </a:r>
            <a:r>
              <a:rPr lang="pt-BR" sz="1200" baseline="0" dirty="0" smtClean="0">
                <a:solidFill>
                  <a:srgbClr val="0070C0"/>
                </a:solidFill>
                <a:latin typeface="Times New Roman"/>
              </a:rPr>
              <a:t>Project AWARE centra-se em dois grandes problemas de proteção dos oceanos, para os quais os mergulhadores estão em posição única para gerar mudanças de longo prazo:</a:t>
            </a:r>
          </a:p>
          <a:p>
            <a:pPr marR="0" algn="l" rtl="0"/>
            <a:endParaRPr lang="pt-BR" sz="1200" b="1" baseline="0" dirty="0" smtClean="0">
              <a:latin typeface="Times New Roman"/>
            </a:endParaRPr>
          </a:p>
          <a:p>
            <a:pPr marR="0" algn="l" rtl="0"/>
            <a:r>
              <a:rPr lang="pt-BR" sz="1200" b="1" baseline="0" dirty="0" smtClean="0">
                <a:latin typeface="Times New Roman"/>
              </a:rPr>
              <a:t>1. </a:t>
            </a:r>
            <a:r>
              <a:rPr lang="pt-BR" sz="1400" b="1" kern="1200" baseline="0" dirty="0" smtClean="0">
                <a:solidFill>
                  <a:srgbClr val="0070C0"/>
                </a:solidFill>
                <a:latin typeface="Times New Roman"/>
                <a:ea typeface="+mn-ea"/>
                <a:cs typeface="+mn-cs"/>
              </a:rPr>
              <a:t>Tubarões e arraias em perigo</a:t>
            </a:r>
          </a:p>
          <a:p>
            <a:pPr marR="0" algn="l" rtl="0"/>
            <a:r>
              <a:rPr lang="pt-BR" sz="1200" baseline="0" dirty="0" smtClean="0">
                <a:latin typeface="Times New Roman"/>
              </a:rPr>
              <a:t>Muitas populações de tubarões e arraias estão enfrentando problemas, principalmente devido à pesca predatória. Participe das campanhas que o </a:t>
            </a:r>
            <a:r>
              <a:rPr lang="pt-BR" sz="1200" baseline="0" dirty="0" smtClean="0">
                <a:solidFill>
                  <a:srgbClr val="0070C0"/>
                </a:solidFill>
                <a:latin typeface="Times New Roman"/>
              </a:rPr>
              <a:t>Project AWARE tem em andamento para ajudar a proteger as espécies mais vulneráveis de tubarões e arraias no mundo. Entenda melhor os problemas. Conheça sobre os tubarões da sua área e saiba as ações que pode empreender para ajudar a protegê-los: torne-se mergulhador de AWARE Shark Conservation. Peça detalhes no seu centro de mergulho ou resort PADI.</a:t>
            </a:r>
          </a:p>
          <a:p>
            <a:pPr marR="0" algn="l" rtl="0"/>
            <a:endParaRPr lang="pt-BR" sz="1200" b="1" baseline="0" dirty="0" smtClean="0">
              <a:latin typeface="Times New Roman"/>
            </a:endParaRPr>
          </a:p>
          <a:p>
            <a:pPr marR="0" algn="l" rtl="0"/>
            <a:r>
              <a:rPr lang="pt-BR" sz="1200" b="1" baseline="0" dirty="0" smtClean="0">
                <a:latin typeface="Times New Roman"/>
              </a:rPr>
              <a:t>2. Detritos marinhos</a:t>
            </a:r>
          </a:p>
          <a:p>
            <a:pPr marR="0" algn="l" rtl="0"/>
            <a:r>
              <a:rPr lang="pt-BR" sz="1200" baseline="0" dirty="0" smtClean="0">
                <a:latin typeface="Times New Roman"/>
              </a:rPr>
              <a:t>Apenas os mergulhadores têm as habilidades para remover detritos marinhos subaquáticos. As limpezas subaquáticas ajudam mas, para promover uma mudança duradoura, precisamos parar o lixo antes que chegue ao oceano. Os mergulhadores podem ajudar por meio da comunicação de detritos marinhos via </a:t>
            </a:r>
            <a:r>
              <a:rPr lang="pt-BR" sz="1200" baseline="0" dirty="0" smtClean="0">
                <a:solidFill>
                  <a:srgbClr val="0070C0"/>
                </a:solidFill>
                <a:latin typeface="Times New Roman"/>
              </a:rPr>
              <a:t>Dive Against Debris®. Você pode dar destaque às questões dos detritos marinhos e ajudar a reduzir seu impacto devastador sobre a vida marinha e os ambientes marinhos.</a:t>
            </a:r>
            <a:endParaRPr lang="en-AU" dirty="0" smtClean="0"/>
          </a:p>
        </p:txBody>
      </p:sp>
      <p:sp>
        <p:nvSpPr>
          <p:cNvPr id="106500" name="Slide Number Placeholder 3"/>
          <p:cNvSpPr>
            <a:spLocks noGrp="1"/>
          </p:cNvSpPr>
          <p:nvPr>
            <p:ph type="sldNum" sz="quarter" idx="5"/>
          </p:nvPr>
        </p:nvSpPr>
        <p:spPr bwMode="auto">
          <a:noFill/>
          <a:ln>
            <a:miter lim="800000"/>
            <a:headEnd/>
            <a:tailEnd/>
          </a:ln>
        </p:spPr>
        <p:txBody>
          <a:bodyPr/>
          <a:lstStyle/>
          <a:p>
            <a:fld id="{605FCE46-0904-4897-905C-7D04ADE6C484}" type="slidenum">
              <a:rPr lang="en-AU"/>
              <a:pPr/>
              <a:t>50</a:t>
            </a:fld>
            <a:endParaRPr lang="en-AU"/>
          </a:p>
        </p:txBody>
      </p:sp>
    </p:spTree>
    <p:extLst>
      <p:ext uri="{BB962C8B-B14F-4D97-AF65-F5344CB8AC3E}">
        <p14:creationId xmlns:p14="http://schemas.microsoft.com/office/powerpoint/2010/main" val="34428011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10596" name="Slide Number Placeholder 3"/>
          <p:cNvSpPr>
            <a:spLocks noGrp="1"/>
          </p:cNvSpPr>
          <p:nvPr>
            <p:ph type="sldNum" sz="quarter" idx="5"/>
          </p:nvPr>
        </p:nvSpPr>
        <p:spPr bwMode="auto">
          <a:noFill/>
          <a:ln>
            <a:miter lim="800000"/>
            <a:headEnd/>
            <a:tailEnd/>
          </a:ln>
        </p:spPr>
        <p:txBody>
          <a:bodyPr/>
          <a:lstStyle/>
          <a:p>
            <a:fld id="{B7D899D8-28A8-4638-AC05-1619AA2BFBD5}" type="slidenum">
              <a:rPr lang="en-AU"/>
              <a:pPr/>
              <a:t>51</a:t>
            </a:fld>
            <a:endParaRPr lang="en-AU"/>
          </a:p>
        </p:txBody>
      </p:sp>
    </p:spTree>
    <p:extLst>
      <p:ext uri="{BB962C8B-B14F-4D97-AF65-F5344CB8AC3E}">
        <p14:creationId xmlns:p14="http://schemas.microsoft.com/office/powerpoint/2010/main" val="304854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Nesta seção, discutimos os danos causados pelos detritos marinhos e como os mergulhadores podem ajudar a resolver esse problema.</a:t>
            </a:r>
            <a:endParaRPr lang="en-US" dirty="0" smtClean="0"/>
          </a:p>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44647A0B-C6BA-40F9-829C-C203E5E1DA9A}" type="slidenum">
              <a:rPr lang="en-AU"/>
              <a:pPr/>
              <a:t>6</a:t>
            </a:fld>
            <a:endParaRPr lang="en-AU" dirty="0"/>
          </a:p>
        </p:txBody>
      </p:sp>
    </p:spTree>
    <p:extLst>
      <p:ext uri="{BB962C8B-B14F-4D97-AF65-F5344CB8AC3E}">
        <p14:creationId xmlns:p14="http://schemas.microsoft.com/office/powerpoint/2010/main" val="168587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Todos os anos, dezenas de milhares de animais e pássaros marinhos morrem porque ingerem ou ficam presos em detritos marinhos. As pesquisas mostram que os detritos marinhos afetam 693 espécies marinhas.  Todas as espécies conhecidas de tartarugas marinhas, mais da metade das espécies de mamíferos marinhos e quase dois terços de todas as espécies de pássaros marinhos já ingeriram ou ficaram presas a detritos marinhos.</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Muitas das mortes na fauna marinha ocorrem quando os animais e as aves ingerem os detritos marinhos. Se um item de detrito marinho fica preso na garganta de um animal, pode asfixiá-lo. Depois de engolidos, muitos tipos de detritos marinhos, principalmente plásticos, não são digeridos. Com o estômago cheio de plástico, o animal sente que não precisa comer, o que pode levar à inanição.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Em algumas espécies de tartarugas marinhas, peixes, aves marinhas, mexilhões e mamíferos marinhos, quase todos eles têm plástico no estômago.</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É difícil pesquisar o impacto total na fauna marinha, mas um estudo sobre pássaros marinhos da espécie fulmar-glacial encontrados mortos nas praias mostrou que 95% trazia plástico no estômago. Cada ave havia engolido uma média de 35 pedaços de plástico.</a:t>
            </a:r>
            <a:endParaRPr lang="en-AU"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2EB3FA56-50CC-403A-A5FF-6821A4A9B979}" type="slidenum">
              <a:rPr lang="en-AU"/>
              <a:pPr/>
              <a:t>7</a:t>
            </a:fld>
            <a:endParaRPr lang="en-AU" dirty="0"/>
          </a:p>
        </p:txBody>
      </p:sp>
    </p:spTree>
    <p:extLst>
      <p:ext uri="{BB962C8B-B14F-4D97-AF65-F5344CB8AC3E}">
        <p14:creationId xmlns:p14="http://schemas.microsoft.com/office/powerpoint/2010/main" val="5781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Detritos marinhos causam dados aos ambientes marinhos, afetando ainda mais os animais que vivem naquele meio. Grandes itens de detrito raspam nos recifes, movimentados até mesmo por ondas fracas, causando danos profundos. Folhas e sacolas plásticas asfixiam as pradarias de grama marinha e os mangues. Redes e linhas de pesca envolvem recifes e cortam corais, esponjas e anêmonas.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Detritos marinhos também causam impacto direto à saúde humana e à economia. Praias poluídas não atraem visitantes e, com a presença de vidro quebrado ou itens de higiene pessoal, representam risco à saúde. Órgãos costeiros que removem lixo das praias repassam as despesas das operações de limpeza às comunidades locais, embora os detritos talvez tenham sido originados por fontes externas à área do órgão.</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Os detritos marinhos causam danos a embarcações comerciais e recreativas, que muitas vezes precisam de reparos custosos ou do auxílio de serviços de resgate.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É comum vermos detritos marinhos chegarem às praias, mas até 70% descendem ao fundo do mar. A necessidade de tratar o problema dos detritos marinhos é urgente.</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D719E265-BDC7-4A7F-8FD5-212D0DA61044}" type="slidenum">
              <a:rPr lang="en-AU"/>
              <a:pPr/>
              <a:t>8</a:t>
            </a:fld>
            <a:endParaRPr lang="en-AU" dirty="0"/>
          </a:p>
        </p:txBody>
      </p:sp>
    </p:spTree>
    <p:extLst>
      <p:ext uri="{BB962C8B-B14F-4D97-AF65-F5344CB8AC3E}">
        <p14:creationId xmlns:p14="http://schemas.microsoft.com/office/powerpoint/2010/main" val="123116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200" kern="1200" dirty="0" smtClean="0">
                <a:solidFill>
                  <a:schemeClr val="tx1"/>
                </a:solidFill>
                <a:latin typeface="+mn-lt"/>
                <a:ea typeface="+mn-ea"/>
                <a:cs typeface="+mn-cs"/>
              </a:rPr>
              <a:t>Detrito marinho é o nosso lixo no oceano. Desde o lixo rotineiro, como sacolas de plástico, embalagens de alimentos, garrafas de bebida e pontas de cigarro, até baterias de carro, eletrodomésticos de cozinha, redes de pesca enormes e resíduos industriais, o lixo que deixamos chegar ao oceano está transformando nossos lindos recifes, praias e pradarias de grama marinha em depósitos de lixo.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Muitos dos nossos resíduos, incluindo plásticos, não são biodegradáveis. Em vez disso, eles se partem em pedaços menores e são uma ameaça à vida marinha, pois são facilmente confundidos com alimentos.</a:t>
            </a:r>
            <a:endParaRPr lang="en-AU" dirty="0" smtClean="0">
              <a:ea typeface="Calibri" pitchFamily="34" charset="0"/>
              <a:cs typeface="Times New Roman" pitchFamily="18"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24D419E-2534-4302-A289-64D33F235906}" type="slidenum">
              <a:rPr lang="en-AU"/>
              <a:pPr/>
              <a:t>9</a:t>
            </a:fld>
            <a:endParaRPr lang="en-AU" dirty="0"/>
          </a:p>
        </p:txBody>
      </p:sp>
    </p:spTree>
    <p:extLst>
      <p:ext uri="{BB962C8B-B14F-4D97-AF65-F5344CB8AC3E}">
        <p14:creationId xmlns:p14="http://schemas.microsoft.com/office/powerpoint/2010/main" val="401299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a:t>Dive Against Debris 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7DB630E-C46D-4012-BA90-192899DC7D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4" r:id="rId5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D6980D4-90FD-47A1-A774-F4D8908658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72CE53E-D8BD-4E35-B87C-48BADEDBF9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hyperlink" Target="http://www.projectaware.org/DiveAgainstDebrisDat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projectaware.org/MyOcean" TargetMode="External"/><Relationship Id="rId2" Type="http://schemas.openxmlformats.org/officeDocument/2006/relationships/notesSlide" Target="../notesSlides/notesSlide48.xml"/><Relationship Id="rId1" Type="http://schemas.openxmlformats.org/officeDocument/2006/relationships/slideLayout" Target="../slideLayouts/slideLayout49.xml"/><Relationship Id="rId4" Type="http://schemas.openxmlformats.org/officeDocument/2006/relationships/image" Target="../media/image20.jpeg"/></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a:lstStyle/>
          <a:p>
            <a:r>
              <a:rPr lang="pt-BR" sz="3600" noProof="0" dirty="0" smtClean="0"/>
              <a:t>Dive Against Debris®</a:t>
            </a:r>
            <a:br>
              <a:rPr lang="pt-BR" sz="3600" noProof="0" dirty="0" smtClean="0"/>
            </a:br>
            <a:r>
              <a:rPr lang="pt-BR" sz="3600" noProof="0" dirty="0" smtClean="0"/>
              <a:t>Guia de aula sobre a pesquisa </a:t>
            </a:r>
            <a:r>
              <a:rPr lang="pt-BR" sz="4400" noProof="0" dirty="0" smtClean="0"/>
              <a:t/>
            </a:r>
            <a:br>
              <a:rPr lang="pt-BR" sz="4400" noProof="0" dirty="0" smtClean="0"/>
            </a:br>
            <a:r>
              <a:rPr lang="pt-BR" sz="2400" noProof="0" dirty="0" smtClean="0"/>
              <a:t> </a:t>
            </a:r>
            <a:r>
              <a:rPr lang="pt-BR" sz="4400" noProof="0" dirty="0" smtClean="0"/>
              <a:t/>
            </a:r>
            <a:br>
              <a:rPr lang="pt-BR" sz="4400" noProof="0" dirty="0" smtClean="0"/>
            </a:br>
            <a:r>
              <a:rPr lang="pt-BR" sz="2400" noProof="0" dirty="0" smtClean="0">
                <a:solidFill>
                  <a:srgbClr val="00B0F0"/>
                </a:solidFill>
              </a:rPr>
              <a:t>Uma pesquisa sobre detritos marinhos subaquáticos para mergulhadores autônomos</a:t>
            </a:r>
            <a:br>
              <a:rPr lang="pt-BR" sz="2400" noProof="0" dirty="0" smtClean="0">
                <a:solidFill>
                  <a:srgbClr val="00B0F0"/>
                </a:solidFill>
              </a:rPr>
            </a:br>
            <a:endParaRPr lang="pt-BR" sz="2400" noProof="0" dirty="0">
              <a:solidFill>
                <a:srgbClr val="00B0F0"/>
              </a:solidFill>
            </a:endParaRPr>
          </a:p>
        </p:txBody>
      </p:sp>
      <p:sp>
        <p:nvSpPr>
          <p:cNvPr id="9219" name="TextBox 2"/>
          <p:cNvSpPr txBox="1">
            <a:spLocks noChangeArrowheads="1"/>
          </p:cNvSpPr>
          <p:nvPr/>
        </p:nvSpPr>
        <p:spPr bwMode="auto">
          <a:xfrm>
            <a:off x="204788" y="6076950"/>
            <a:ext cx="8763000" cy="400050"/>
          </a:xfrm>
          <a:prstGeom prst="rect">
            <a:avLst/>
          </a:prstGeom>
          <a:noFill/>
          <a:ln w="9525">
            <a:noFill/>
            <a:miter lim="800000"/>
            <a:headEnd/>
            <a:tailEnd/>
          </a:ln>
        </p:spPr>
        <p:txBody>
          <a:bodyPr>
            <a:spAutoFit/>
          </a:bodyPr>
          <a:lstStyle/>
          <a:p>
            <a:pPr algn="ctr"/>
            <a:r>
              <a:rPr lang="pt-BR" sz="1000" dirty="0" smtClean="0">
                <a:solidFill>
                  <a:schemeClr val="bg1"/>
                </a:solidFill>
                <a:latin typeface="Arial" panose="020B0604020202020204" pitchFamily="34" charset="0"/>
                <a:cs typeface="Arial" panose="020B0604020202020204" pitchFamily="34" charset="0"/>
              </a:rPr>
              <a:t>Este material está licenciado sob a Licença Creative Commons 3.0 Unported, Atribuição, Uso não comercial, Não a obras derivadas. </a:t>
            </a:r>
          </a:p>
          <a:p>
            <a:pPr algn="ctr"/>
            <a:r>
              <a:rPr lang="pt-BR" sz="1000" dirty="0" smtClean="0">
                <a:solidFill>
                  <a:schemeClr val="bg1"/>
                </a:solidFill>
                <a:latin typeface="Arial" panose="020B0604020202020204" pitchFamily="34" charset="0"/>
                <a:cs typeface="Arial" panose="020B0604020202020204" pitchFamily="34" charset="0"/>
              </a:rPr>
              <a:t>Para ver uma cópia da licença, acesse: </a:t>
            </a:r>
            <a:r>
              <a:rPr lang="en-US" sz="1000" dirty="0" smtClean="0">
                <a:solidFill>
                  <a:schemeClr val="bg1"/>
                </a:solidFill>
                <a:latin typeface="Arial" panose="020B0604020202020204" pitchFamily="34" charset="0"/>
                <a:cs typeface="Arial" panose="020B0604020202020204" pitchFamily="34" charset="0"/>
                <a:hlinkClick r:id="rId3"/>
              </a:rPr>
              <a:t>http://creativecommons.org/licenses/by-nc-nd/3.0/</a:t>
            </a:r>
            <a:endParaRPr lang="en-GB" sz="1000" dirty="0">
              <a:latin typeface="Arial" panose="020B0604020202020204" pitchFamily="34" charset="0"/>
              <a:cs typeface="Arial" panose="020B0604020202020204" pitchFamily="34" charset="0"/>
            </a:endParaRPr>
          </a:p>
        </p:txBody>
      </p:sp>
      <p:sp>
        <p:nvSpPr>
          <p:cNvPr id="9220" name="TextBox 3"/>
          <p:cNvSpPr txBox="1">
            <a:spLocks noChangeArrowheads="1"/>
          </p:cNvSpPr>
          <p:nvPr/>
        </p:nvSpPr>
        <p:spPr bwMode="auto">
          <a:xfrm>
            <a:off x="76200" y="6553200"/>
            <a:ext cx="3200400" cy="246063"/>
          </a:xfrm>
          <a:prstGeom prst="rect">
            <a:avLst/>
          </a:prstGeom>
          <a:noFill/>
          <a:ln w="9525">
            <a:noFill/>
            <a:miter lim="800000"/>
            <a:headEnd/>
            <a:tailEnd/>
          </a:ln>
        </p:spPr>
        <p:txBody>
          <a:bodyPr>
            <a:spAutoFit/>
          </a:bodyPr>
          <a:lstStyle/>
          <a:p>
            <a:r>
              <a:rPr lang="en-GB" sz="1000" dirty="0" smtClean="0">
                <a:solidFill>
                  <a:schemeClr val="bg1"/>
                </a:solidFill>
                <a:latin typeface="Arial" panose="020B0604020202020204" pitchFamily="34" charset="0"/>
                <a:cs typeface="Arial" panose="020B0604020202020204" pitchFamily="34" charset="0"/>
              </a:rPr>
              <a:t>09/2015 </a:t>
            </a:r>
            <a:r>
              <a:rPr lang="en-GB" sz="1000" dirty="0" err="1" smtClean="0">
                <a:solidFill>
                  <a:schemeClr val="bg1"/>
                </a:solidFill>
                <a:latin typeface="Arial" panose="020B0604020202020204" pitchFamily="34" charset="0"/>
                <a:cs typeface="Arial" panose="020B0604020202020204" pitchFamily="34" charset="0"/>
              </a:rPr>
              <a:t>Versão</a:t>
            </a:r>
            <a:r>
              <a:rPr lang="en-GB" sz="1000" dirty="0" smtClean="0">
                <a:solidFill>
                  <a:schemeClr val="bg1"/>
                </a:solidFill>
                <a:latin typeface="Arial" panose="020B0604020202020204" pitchFamily="34" charset="0"/>
                <a:cs typeface="Arial" panose="020B0604020202020204" pitchFamily="34" charset="0"/>
              </a:rPr>
              <a:t> </a:t>
            </a:r>
            <a:r>
              <a:rPr lang="en-GB" sz="1000" dirty="0" smtClean="0">
                <a:solidFill>
                  <a:schemeClr val="bg1"/>
                </a:solidFill>
                <a:latin typeface="Arial" panose="020B0604020202020204" pitchFamily="34" charset="0"/>
                <a:cs typeface="Arial" panose="020B0604020202020204" pitchFamily="34" charset="0"/>
              </a:rPr>
              <a:t>2.4P</a:t>
            </a:r>
            <a:endParaRPr lang="en-GB" sz="1000" dirty="0">
              <a:solidFill>
                <a:schemeClr val="bg1"/>
              </a:solidFill>
              <a:latin typeface="Arial" panose="020B0604020202020204" pitchFamily="34" charset="0"/>
              <a:cs typeface="Arial" panose="020B0604020202020204" pitchFamily="34" charset="0"/>
            </a:endParaRPr>
          </a:p>
        </p:txBody>
      </p:sp>
      <p:pic>
        <p:nvPicPr>
          <p:cNvPr id="9221" name="Picture 6" descr="by-nc-nd.jpg"/>
          <p:cNvPicPr>
            <a:picLocks noChangeAspect="1"/>
          </p:cNvPicPr>
          <p:nvPr/>
        </p:nvPicPr>
        <p:blipFill>
          <a:blip r:embed="rId4" cstate="print"/>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5"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b="1" dirty="0" smtClean="0">
                <a:solidFill>
                  <a:srgbClr val="FFFFFF"/>
                </a:solidFill>
              </a:rPr>
              <a:t>Guia da pesquisa </a:t>
            </a:r>
          </a:p>
          <a:p>
            <a:pPr fontAlgn="base">
              <a:spcBef>
                <a:spcPct val="0"/>
              </a:spcBef>
              <a:spcAft>
                <a:spcPct val="0"/>
              </a:spcAft>
            </a:pPr>
            <a:r>
              <a:rPr lang="pt-BR" b="1" dirty="0" smtClean="0">
                <a:solidFill>
                  <a:srgbClr val="FFFFFF"/>
                </a:solidFill>
              </a:rPr>
              <a:t>Dive Against Debris®</a:t>
            </a:r>
            <a:endParaRPr lang="en-US" b="1" dirty="0" smtClean="0">
              <a:solidFill>
                <a:srgbClr val="FFFFFF"/>
              </a:solidFill>
            </a:endParaRPr>
          </a:p>
        </p:txBody>
      </p:sp>
      <p:sp>
        <p:nvSpPr>
          <p:cNvPr id="16"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FFFFFF"/>
                </a:solidFill>
              </a:rPr>
              <a:t>S1: Detritos marinhos</a:t>
            </a:r>
            <a:endParaRPr lang="en-GB" sz="1200" b="1" dirty="0" smtClean="0">
              <a:solidFill>
                <a:srgbClr val="FFFFFF"/>
              </a:solidFill>
            </a:endParaRPr>
          </a:p>
        </p:txBody>
      </p:sp>
      <p:sp>
        <p:nvSpPr>
          <p:cNvPr id="2" name="Title 1"/>
          <p:cNvSpPr>
            <a:spLocks noGrp="1"/>
          </p:cNvSpPr>
          <p:nvPr>
            <p:ph type="title"/>
          </p:nvPr>
        </p:nvSpPr>
        <p:spPr>
          <a:xfrm>
            <a:off x="457200" y="892175"/>
            <a:ext cx="5181600" cy="990600"/>
          </a:xfrm>
        </p:spPr>
        <p:txBody>
          <a:bodyPr anchor="t"/>
          <a:lstStyle/>
          <a:p>
            <a:pPr>
              <a:defRPr/>
            </a:pPr>
            <a:r>
              <a:rPr lang="pt-BR" noProof="0" smtClean="0"/>
              <a:t>De onde vem?</a:t>
            </a:r>
            <a:endParaRPr lang="pt-BR" noProof="0"/>
          </a:p>
        </p:txBody>
      </p:sp>
      <p:sp>
        <p:nvSpPr>
          <p:cNvPr id="29701"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D8A43540-30CE-4EDC-A36E-C1F4558FCB2B}" type="slidenum">
              <a:rPr lang="en-AU" b="1">
                <a:solidFill>
                  <a:srgbClr val="FFFFFF"/>
                </a:solidFill>
              </a:rPr>
              <a:pPr/>
              <a:t>10</a:t>
            </a:fld>
            <a:endParaRPr lang="en-AU" b="1" dirty="0">
              <a:solidFill>
                <a:srgbClr val="FFFFFF"/>
              </a:solidFill>
            </a:endParaRPr>
          </a:p>
        </p:txBody>
      </p:sp>
      <p:sp>
        <p:nvSpPr>
          <p:cNvPr id="18" name="TextBox 17"/>
          <p:cNvSpPr txBox="1"/>
          <p:nvPr/>
        </p:nvSpPr>
        <p:spPr>
          <a:xfrm>
            <a:off x="4953000" y="2362200"/>
            <a:ext cx="3276600" cy="646331"/>
          </a:xfrm>
          <a:prstGeom prst="rect">
            <a:avLst/>
          </a:prstGeom>
          <a:noFill/>
        </p:spPr>
        <p:txBody>
          <a:bodyPr wrap="square">
            <a:spAutoFit/>
          </a:bodyPr>
          <a:lstStyle/>
          <a:p>
            <a:pPr algn="ctr">
              <a:defRPr/>
            </a:pPr>
            <a:r>
              <a:rPr lang="pt-BR" b="1" dirty="0" smtClean="0">
                <a:solidFill>
                  <a:schemeClr val="accent2">
                    <a:lumMod val="75000"/>
                  </a:schemeClr>
                </a:solidFill>
                <a:latin typeface="Arial" panose="020B0604020202020204" pitchFamily="34" charset="0"/>
                <a:cs typeface="Arial" panose="020B0604020202020204" pitchFamily="34" charset="0"/>
              </a:rPr>
              <a:t>Mas também são perdidos ou jogados no mar</a:t>
            </a:r>
            <a:endParaRPr lang="en-GB" dirty="0">
              <a:solidFill>
                <a:schemeClr val="accent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1058862" y="2325469"/>
            <a:ext cx="2827337" cy="646331"/>
          </a:xfrm>
          <a:prstGeom prst="rect">
            <a:avLst/>
          </a:prstGeom>
          <a:noFill/>
        </p:spPr>
        <p:txBody>
          <a:bodyPr wrap="square">
            <a:spAutoFit/>
          </a:bodyPr>
          <a:lstStyle/>
          <a:p>
            <a:pPr algn="ctr">
              <a:defRPr/>
            </a:pPr>
            <a:r>
              <a:rPr lang="pt-BR" b="1" dirty="0" smtClean="0">
                <a:solidFill>
                  <a:schemeClr val="accent2">
                    <a:lumMod val="75000"/>
                  </a:schemeClr>
                </a:solidFill>
                <a:latin typeface="Arial" panose="020B0604020202020204" pitchFamily="34" charset="0"/>
                <a:cs typeface="Arial" panose="020B0604020202020204" pitchFamily="34" charset="0"/>
              </a:rPr>
              <a:t>A maior parte vem da terra</a:t>
            </a:r>
            <a:endParaRPr lang="en-GB" dirty="0">
              <a:solidFill>
                <a:schemeClr val="accent2">
                  <a:lumMod val="75000"/>
                </a:schemeClr>
              </a:solidFill>
              <a:latin typeface="Arial" panose="020B0604020202020204" pitchFamily="34" charset="0"/>
              <a:cs typeface="Arial" panose="020B0604020202020204" pitchFamily="34" charset="0"/>
            </a:endParaRPr>
          </a:p>
        </p:txBody>
      </p:sp>
      <p:pic>
        <p:nvPicPr>
          <p:cNvPr id="29704" name="Picture 19" descr="Finished Wolcott Henry 2005Marine Photobank.jpg"/>
          <p:cNvPicPr>
            <a:picLocks noChangeAspect="1"/>
          </p:cNvPicPr>
          <p:nvPr/>
        </p:nvPicPr>
        <p:blipFill>
          <a:blip r:embed="rId3" cstate="print"/>
          <a:srcRect/>
          <a:stretch>
            <a:fillRect/>
          </a:stretch>
        </p:blipFill>
        <p:spPr bwMode="auto">
          <a:xfrm>
            <a:off x="5257800" y="2960687"/>
            <a:ext cx="2743200" cy="1535113"/>
          </a:xfrm>
          <a:prstGeom prst="rect">
            <a:avLst/>
          </a:prstGeom>
          <a:noFill/>
          <a:ln w="9525">
            <a:noFill/>
            <a:miter lim="800000"/>
            <a:headEnd/>
            <a:tailEnd/>
          </a:ln>
        </p:spPr>
      </p:pic>
      <p:pic>
        <p:nvPicPr>
          <p:cNvPr id="29705" name="Picture 27" descr="MD2_credit_silentreef.com.au.jpg"/>
          <p:cNvPicPr>
            <a:picLocks noChangeAspect="1"/>
          </p:cNvPicPr>
          <p:nvPr/>
        </p:nvPicPr>
        <p:blipFill>
          <a:blip r:embed="rId4" cstate="print"/>
          <a:srcRect/>
          <a:stretch>
            <a:fillRect/>
          </a:stretch>
        </p:blipFill>
        <p:spPr bwMode="auto">
          <a:xfrm>
            <a:off x="1066800" y="29686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31"/>
          <p:cNvSpPr txBox="1">
            <a:spLocks noChangeArrowheads="1"/>
          </p:cNvSpPr>
          <p:nvPr/>
        </p:nvSpPr>
        <p:spPr bwMode="auto">
          <a:xfrm>
            <a:off x="5867400" y="5945188"/>
            <a:ext cx="2743200" cy="277812"/>
          </a:xfrm>
          <a:prstGeom prst="rect">
            <a:avLst/>
          </a:prstGeom>
          <a:noFill/>
          <a:ln w="9525">
            <a:noFill/>
            <a:miter lim="800000"/>
            <a:headEnd/>
            <a:tailEnd/>
          </a:ln>
        </p:spPr>
        <p:txBody>
          <a:bodyPr>
            <a:spAutoFit/>
          </a:bodyPr>
          <a:lstStyle/>
          <a:p>
            <a:pPr algn="ctr"/>
            <a:r>
              <a:rPr lang="en-AU" sz="1200" b="1" i="1" dirty="0" smtClean="0">
                <a:solidFill>
                  <a:srgbClr val="376092"/>
                </a:solidFill>
                <a:latin typeface="Arial" panose="020B0604020202020204" pitchFamily="34" charset="0"/>
                <a:cs typeface="Arial" panose="020B0604020202020204" pitchFamily="34" charset="0"/>
              </a:rPr>
              <a:t>Oceano nesta direção</a:t>
            </a:r>
            <a:endParaRPr lang="en-GB" sz="1200" i="1" dirty="0">
              <a:latin typeface="Arial" panose="020B0604020202020204" pitchFamily="34" charset="0"/>
              <a:cs typeface="Arial" panose="020B0604020202020204" pitchFamily="34" charset="0"/>
            </a:endParaRPr>
          </a:p>
        </p:txBody>
      </p:sp>
      <p:sp>
        <p:nvSpPr>
          <p:cNvPr id="29708" name="Content Placeholder 2"/>
          <p:cNvSpPr>
            <a:spLocks noGrp="1"/>
          </p:cNvSpPr>
          <p:nvPr>
            <p:ph idx="1"/>
          </p:nvPr>
        </p:nvSpPr>
        <p:spPr>
          <a:xfrm>
            <a:off x="685800" y="4495800"/>
            <a:ext cx="3581400" cy="1905000"/>
          </a:xfrm>
        </p:spPr>
        <p:txBody>
          <a:bodyPr>
            <a:normAutofit/>
          </a:bodyPr>
          <a:lstStyle/>
          <a:p>
            <a:r>
              <a:rPr lang="pt-BR" sz="1600" b="1" noProof="0" smtClean="0"/>
              <a:t>Depósitos municipais de lixo próximos ao mar</a:t>
            </a:r>
          </a:p>
          <a:p>
            <a:r>
              <a:rPr lang="pt-BR" sz="1600" b="1" noProof="0" smtClean="0"/>
              <a:t>Esgoto não tratado </a:t>
            </a:r>
          </a:p>
          <a:p>
            <a:r>
              <a:rPr lang="pt-BR" sz="1600" b="1" noProof="0" smtClean="0"/>
              <a:t>Refugos industriais e de construção, e mais </a:t>
            </a:r>
          </a:p>
          <a:p>
            <a:pPr>
              <a:buNone/>
            </a:pPr>
            <a:endParaRPr lang="pt-BR" sz="1500" b="1" noProof="0" smtClean="0"/>
          </a:p>
        </p:txBody>
      </p:sp>
      <p:sp>
        <p:nvSpPr>
          <p:cNvPr id="29709" name="Content Placeholder 2"/>
          <p:cNvSpPr txBox="1">
            <a:spLocks/>
          </p:cNvSpPr>
          <p:nvPr/>
        </p:nvSpPr>
        <p:spPr bwMode="auto">
          <a:xfrm>
            <a:off x="5334000" y="4495800"/>
            <a:ext cx="3276600" cy="1273175"/>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pt-BR" sz="1600" b="1" dirty="0" smtClean="0">
                <a:solidFill>
                  <a:srgbClr val="376092"/>
                </a:solidFill>
                <a:latin typeface="Arial" pitchFamily="34" charset="0"/>
                <a:cs typeface="Arial" pitchFamily="34" charset="0"/>
              </a:rPr>
              <a:t>Barcos e navios</a:t>
            </a:r>
          </a:p>
          <a:p>
            <a:pPr marL="342900" indent="-342900">
              <a:spcBef>
                <a:spcPct val="20000"/>
              </a:spcBef>
              <a:buSzPct val="75000"/>
              <a:buFont typeface="Wingdings" pitchFamily="2" charset="2"/>
              <a:buChar char="l"/>
            </a:pPr>
            <a:r>
              <a:rPr lang="pt-BR" sz="1600" b="1" dirty="0" smtClean="0">
                <a:solidFill>
                  <a:srgbClr val="376092"/>
                </a:solidFill>
                <a:latin typeface="Arial" pitchFamily="34" charset="0"/>
                <a:cs typeface="Arial" pitchFamily="34" charset="0"/>
              </a:rPr>
              <a:t>Plataformas de petróleo e gás</a:t>
            </a:r>
          </a:p>
          <a:p>
            <a:pPr marL="342900" indent="-342900">
              <a:spcBef>
                <a:spcPct val="20000"/>
              </a:spcBef>
              <a:buSzPct val="75000"/>
              <a:buFont typeface="Wingdings" pitchFamily="2" charset="2"/>
              <a:buChar char="l"/>
            </a:pPr>
            <a:r>
              <a:rPr lang="pt-BR" sz="1600" b="1" dirty="0" smtClean="0">
                <a:solidFill>
                  <a:srgbClr val="376092"/>
                </a:solidFill>
                <a:latin typeface="Arial" pitchFamily="34" charset="0"/>
                <a:cs typeface="Arial" pitchFamily="34" charset="0"/>
              </a:rPr>
              <a:t>Fazendas de aquicultura</a:t>
            </a:r>
          </a:p>
          <a:p>
            <a:pPr marL="342900" indent="-342900">
              <a:spcBef>
                <a:spcPct val="20000"/>
              </a:spcBef>
              <a:buSzPct val="75000"/>
              <a:buFont typeface="Wingdings" pitchFamily="2" charset="2"/>
              <a:buChar char="l"/>
            </a:pPr>
            <a:endParaRPr lang="en-AU" b="1" dirty="0">
              <a:solidFill>
                <a:srgbClr val="376092"/>
              </a:solidFill>
              <a:latin typeface="Arial" pitchFamily="34" charset="0"/>
              <a:cs typeface="Arial" pitchFamily="34" charset="0"/>
            </a:endParaRPr>
          </a:p>
        </p:txBody>
      </p:sp>
      <p:sp>
        <p:nvSpPr>
          <p:cNvPr id="17" name="Content Placeholder 2"/>
          <p:cNvSpPr>
            <a:spLocks noGrp="1"/>
          </p:cNvSpPr>
          <p:nvPr>
            <p:ph idx="1"/>
          </p:nvPr>
        </p:nvSpPr>
        <p:spPr>
          <a:xfrm>
            <a:off x="381000" y="1905000"/>
            <a:ext cx="8534400" cy="533400"/>
          </a:xfrm>
        </p:spPr>
        <p:txBody>
          <a:bodyPr>
            <a:normAutofit/>
          </a:bodyPr>
          <a:lstStyle/>
          <a:p>
            <a:pPr algn="ctr">
              <a:buNone/>
            </a:pPr>
            <a:r>
              <a:rPr lang="pt-BR" sz="1800" b="1" noProof="0" smtClean="0">
                <a:ea typeface="Calibri" pitchFamily="34" charset="0"/>
              </a:rPr>
              <a:t>As pessoas são a fonte de todos os detritos marinhos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6"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b="1" dirty="0" smtClean="0">
                <a:solidFill>
                  <a:srgbClr val="FFFFFF"/>
                </a:solidFill>
              </a:rPr>
              <a:t>Guia da pesquisa </a:t>
            </a:r>
          </a:p>
          <a:p>
            <a:pPr fontAlgn="base">
              <a:spcBef>
                <a:spcPct val="0"/>
              </a:spcBef>
              <a:spcAft>
                <a:spcPct val="0"/>
              </a:spcAft>
            </a:pPr>
            <a:r>
              <a:rPr lang="pt-BR" b="1" dirty="0" smtClean="0">
                <a:solidFill>
                  <a:srgbClr val="FFFFFF"/>
                </a:solidFill>
              </a:rPr>
              <a:t>Dive Against Debris®</a:t>
            </a:r>
            <a:endParaRPr lang="en-US" b="1" dirty="0" smtClean="0">
              <a:solidFill>
                <a:srgbClr val="FFFFFF"/>
              </a:solidFill>
            </a:endParaRPr>
          </a:p>
        </p:txBody>
      </p:sp>
      <p:sp>
        <p:nvSpPr>
          <p:cNvPr id="17"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FFFFFF"/>
                </a:solidFill>
              </a:rPr>
              <a:t>S1: Detritos marinhos</a:t>
            </a:r>
            <a:endParaRPr lang="en-GB" sz="1200" b="1" dirty="0" smtClean="0">
              <a:solidFill>
                <a:srgbClr val="FFFFFF"/>
              </a:solidFill>
            </a:endParaRPr>
          </a:p>
        </p:txBody>
      </p:sp>
      <p:sp>
        <p:nvSpPr>
          <p:cNvPr id="2" name="Title 1"/>
          <p:cNvSpPr>
            <a:spLocks noGrp="1"/>
          </p:cNvSpPr>
          <p:nvPr>
            <p:ph type="title"/>
          </p:nvPr>
        </p:nvSpPr>
        <p:spPr>
          <a:xfrm>
            <a:off x="457200" y="892175"/>
            <a:ext cx="5181600" cy="990600"/>
          </a:xfrm>
        </p:spPr>
        <p:txBody>
          <a:bodyPr anchor="t"/>
          <a:lstStyle/>
          <a:p>
            <a:pPr>
              <a:defRPr/>
            </a:pPr>
            <a:r>
              <a:rPr lang="pt-BR" noProof="0" smtClean="0"/>
              <a:t>De onde vem?</a:t>
            </a:r>
            <a:endParaRPr lang="pt-BR" noProof="0"/>
          </a:p>
        </p:txBody>
      </p:sp>
      <p:sp>
        <p:nvSpPr>
          <p:cNvPr id="27651" name="Content Placeholder 2"/>
          <p:cNvSpPr>
            <a:spLocks noGrp="1"/>
          </p:cNvSpPr>
          <p:nvPr>
            <p:ph idx="1"/>
          </p:nvPr>
        </p:nvSpPr>
        <p:spPr>
          <a:xfrm>
            <a:off x="685800" y="2133600"/>
            <a:ext cx="6019800" cy="1143000"/>
          </a:xfrm>
        </p:spPr>
        <p:txBody>
          <a:bodyPr>
            <a:normAutofit fontScale="92500"/>
          </a:bodyPr>
          <a:lstStyle/>
          <a:p>
            <a:r>
              <a:rPr lang="pt-BR" noProof="0" smtClean="0"/>
              <a:t>O lixo descartado em áreas públicas também é um problema grave.</a:t>
            </a:r>
            <a:endParaRPr lang="pt-BR" noProof="0" smtClean="0">
              <a:ea typeface="Calibri" pitchFamily="34" charset="0"/>
            </a:endParaRPr>
          </a:p>
        </p:txBody>
      </p:sp>
      <p:sp>
        <p:nvSpPr>
          <p:cNvPr id="27654"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638F7A8-AA3A-4FCA-B1CD-07AD2302BFCD}" type="slidenum">
              <a:rPr lang="en-AU" b="1">
                <a:solidFill>
                  <a:srgbClr val="FFFFFF"/>
                </a:solidFill>
              </a:rPr>
              <a:pPr/>
              <a:t>11</a:t>
            </a:fld>
            <a:endParaRPr lang="en-AU" b="1" dirty="0">
              <a:solidFill>
                <a:srgbClr val="FFFFFF"/>
              </a:solidFill>
            </a:endParaRPr>
          </a:p>
        </p:txBody>
      </p:sp>
      <p:pic>
        <p:nvPicPr>
          <p:cNvPr id="27655" name="Picture 20" descr="MD5_credit_silentreef.com.au.jpg"/>
          <p:cNvPicPr>
            <a:picLocks noChangeAspect="1"/>
          </p:cNvPicPr>
          <p:nvPr/>
        </p:nvPicPr>
        <p:blipFill>
          <a:blip r:embed="rId3" cstate="print"/>
          <a:srcRect/>
          <a:stretch>
            <a:fillRect/>
          </a:stretch>
        </p:blipFill>
        <p:spPr bwMode="auto">
          <a:xfrm>
            <a:off x="228600" y="4102100"/>
            <a:ext cx="2743200" cy="1308100"/>
          </a:xfrm>
          <a:prstGeom prst="rect">
            <a:avLst/>
          </a:prstGeom>
          <a:noFill/>
          <a:ln w="9525">
            <a:noFill/>
            <a:miter lim="800000"/>
            <a:headEnd/>
            <a:tailEnd/>
          </a:ln>
        </p:spPr>
      </p:pic>
      <p:pic>
        <p:nvPicPr>
          <p:cNvPr id="27656" name="Picture 21" descr="MD17_credit_silentreef.com.au.jpg"/>
          <p:cNvPicPr>
            <a:picLocks noChangeAspect="1"/>
          </p:cNvPicPr>
          <p:nvPr/>
        </p:nvPicPr>
        <p:blipFill>
          <a:blip r:embed="rId4" cstate="print"/>
          <a:srcRect/>
          <a:stretch>
            <a:fillRect/>
          </a:stretch>
        </p:blipFill>
        <p:spPr bwMode="auto">
          <a:xfrm>
            <a:off x="3124200" y="3352800"/>
            <a:ext cx="2743200" cy="1306513"/>
          </a:xfrm>
          <a:prstGeom prst="rect">
            <a:avLst/>
          </a:prstGeom>
          <a:noFill/>
          <a:ln w="9525">
            <a:noFill/>
            <a:miter lim="800000"/>
            <a:headEnd/>
            <a:tailEnd/>
          </a:ln>
        </p:spPr>
      </p:pic>
      <p:pic>
        <p:nvPicPr>
          <p:cNvPr id="27657" name="Picture 22" descr="MD4_credit_silentreef.com.au.jpg"/>
          <p:cNvPicPr>
            <a:picLocks noChangeAspect="1"/>
          </p:cNvPicPr>
          <p:nvPr/>
        </p:nvPicPr>
        <p:blipFill>
          <a:blip r:embed="rId5" cstate="print"/>
          <a:srcRect/>
          <a:stretch>
            <a:fillRect/>
          </a:stretch>
        </p:blipFill>
        <p:spPr bwMode="auto">
          <a:xfrm>
            <a:off x="6019800" y="2667000"/>
            <a:ext cx="2743200" cy="1306513"/>
          </a:xfrm>
          <a:prstGeom prst="rect">
            <a:avLst/>
          </a:prstGeom>
          <a:noFill/>
          <a:ln w="9525">
            <a:noFill/>
            <a:miter lim="800000"/>
            <a:headEnd/>
            <a:tailEnd/>
          </a:ln>
        </p:spPr>
      </p:pic>
      <p:sp>
        <p:nvSpPr>
          <p:cNvPr id="27659" name="TextBox 24"/>
          <p:cNvSpPr txBox="1">
            <a:spLocks noChangeArrowheads="1"/>
          </p:cNvSpPr>
          <p:nvPr/>
        </p:nvSpPr>
        <p:spPr bwMode="auto">
          <a:xfrm>
            <a:off x="228600" y="5410200"/>
            <a:ext cx="2743200" cy="369888"/>
          </a:xfrm>
          <a:prstGeom prst="rect">
            <a:avLst/>
          </a:prstGeom>
          <a:noFill/>
          <a:ln w="9525">
            <a:noFill/>
            <a:miter lim="800000"/>
            <a:headEnd/>
            <a:tailEnd/>
          </a:ln>
        </p:spPr>
        <p:txBody>
          <a:bodyPr>
            <a:spAutoFit/>
          </a:bodyPr>
          <a:lstStyle/>
          <a:p>
            <a:pPr algn="ctr"/>
            <a:r>
              <a:rPr lang="en-AU" b="1" dirty="0" smtClean="0">
                <a:solidFill>
                  <a:srgbClr val="376092"/>
                </a:solidFill>
                <a:latin typeface="Arial" panose="020B0604020202020204" pitchFamily="34" charset="0"/>
                <a:cs typeface="Arial" panose="020B0604020202020204" pitchFamily="34" charset="0"/>
              </a:rPr>
              <a:t>Lixo...</a:t>
            </a:r>
            <a:endParaRPr lang="en-GB" dirty="0">
              <a:latin typeface="Arial" panose="020B0604020202020204" pitchFamily="34" charset="0"/>
              <a:cs typeface="Arial" panose="020B0604020202020204" pitchFamily="34" charset="0"/>
            </a:endParaRPr>
          </a:p>
        </p:txBody>
      </p:sp>
      <p:sp>
        <p:nvSpPr>
          <p:cNvPr id="27660" name="TextBox 25"/>
          <p:cNvSpPr txBox="1">
            <a:spLocks noChangeArrowheads="1"/>
          </p:cNvSpPr>
          <p:nvPr/>
        </p:nvSpPr>
        <p:spPr bwMode="auto">
          <a:xfrm>
            <a:off x="3048000" y="4648200"/>
            <a:ext cx="2743200" cy="646331"/>
          </a:xfrm>
          <a:prstGeom prst="rect">
            <a:avLst/>
          </a:prstGeom>
          <a:noFill/>
          <a:ln w="9525">
            <a:noFill/>
            <a:miter lim="800000"/>
            <a:headEnd/>
            <a:tailEnd/>
          </a:ln>
        </p:spPr>
        <p:txBody>
          <a:bodyPr>
            <a:spAutoFit/>
          </a:bodyPr>
          <a:lstStyle/>
          <a:p>
            <a:pPr algn="ctr"/>
            <a:r>
              <a:rPr lang="en-AU" b="1" dirty="0" smtClean="0">
                <a:solidFill>
                  <a:srgbClr val="376092"/>
                </a:solidFill>
                <a:latin typeface="Arial" panose="020B0604020202020204" pitchFamily="34" charset="0"/>
                <a:cs typeface="Arial" panose="020B0604020202020204" pitchFamily="34" charset="0"/>
              </a:rPr>
              <a:t>...flui para escoadouros...</a:t>
            </a:r>
            <a:endParaRPr lang="en-GB" dirty="0">
              <a:latin typeface="Arial" panose="020B0604020202020204" pitchFamily="34" charset="0"/>
              <a:cs typeface="Arial" panose="020B0604020202020204" pitchFamily="34" charset="0"/>
            </a:endParaRPr>
          </a:p>
        </p:txBody>
      </p:sp>
      <p:sp>
        <p:nvSpPr>
          <p:cNvPr id="27661" name="TextBox 26"/>
          <p:cNvSpPr txBox="1">
            <a:spLocks noChangeArrowheads="1"/>
          </p:cNvSpPr>
          <p:nvPr/>
        </p:nvSpPr>
        <p:spPr bwMode="auto">
          <a:xfrm>
            <a:off x="6019800" y="3962400"/>
            <a:ext cx="2743200" cy="646113"/>
          </a:xfrm>
          <a:prstGeom prst="rect">
            <a:avLst/>
          </a:prstGeom>
          <a:noFill/>
          <a:ln w="9525">
            <a:noFill/>
            <a:miter lim="800000"/>
            <a:headEnd/>
            <a:tailEnd/>
          </a:ln>
        </p:spPr>
        <p:txBody>
          <a:bodyPr>
            <a:spAutoFit/>
          </a:bodyPr>
          <a:lstStyle/>
          <a:p>
            <a:pPr algn="ctr"/>
            <a:r>
              <a:rPr lang="pt-BR" b="1" dirty="0" smtClean="0">
                <a:solidFill>
                  <a:srgbClr val="376092"/>
                </a:solidFill>
                <a:latin typeface="Arial" panose="020B0604020202020204" pitchFamily="34" charset="0"/>
                <a:cs typeface="Arial" panose="020B0604020202020204" pitchFamily="34" charset="0"/>
              </a:rPr>
              <a:t>...córregos e rios ou é trazido pelo vento</a:t>
            </a:r>
            <a:endParaRPr lang="en-GB"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663" name="TextBox 31"/>
          <p:cNvSpPr txBox="1">
            <a:spLocks noChangeArrowheads="1"/>
          </p:cNvSpPr>
          <p:nvPr/>
        </p:nvSpPr>
        <p:spPr bwMode="auto">
          <a:xfrm>
            <a:off x="6096000" y="5945188"/>
            <a:ext cx="2743200" cy="277812"/>
          </a:xfrm>
          <a:prstGeom prst="rect">
            <a:avLst/>
          </a:prstGeom>
          <a:noFill/>
          <a:ln w="9525">
            <a:noFill/>
            <a:miter lim="800000"/>
            <a:headEnd/>
            <a:tailEnd/>
          </a:ln>
        </p:spPr>
        <p:txBody>
          <a:bodyPr>
            <a:spAutoFit/>
          </a:bodyPr>
          <a:lstStyle/>
          <a:p>
            <a:pPr algn="ctr"/>
            <a:r>
              <a:rPr lang="en-AU" sz="1200" b="1" i="1" dirty="0" smtClean="0">
                <a:solidFill>
                  <a:srgbClr val="376092"/>
                </a:solidFill>
                <a:latin typeface="Arial" panose="020B0604020202020204" pitchFamily="34" charset="0"/>
                <a:cs typeface="Arial" panose="020B0604020202020204" pitchFamily="34" charset="0"/>
              </a:rPr>
              <a:t>Oceano nesta direção</a:t>
            </a:r>
            <a:endParaRPr lang="en-GB" sz="12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9"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b="1" dirty="0" smtClean="0">
                <a:solidFill>
                  <a:srgbClr val="FFFFFF"/>
                </a:solidFill>
              </a:rPr>
              <a:t>Guia da pesquisa </a:t>
            </a:r>
          </a:p>
          <a:p>
            <a:pPr fontAlgn="base">
              <a:spcBef>
                <a:spcPct val="0"/>
              </a:spcBef>
              <a:spcAft>
                <a:spcPct val="0"/>
              </a:spcAft>
            </a:pPr>
            <a:r>
              <a:rPr lang="pt-BR" b="1" dirty="0" smtClean="0">
                <a:solidFill>
                  <a:srgbClr val="FFFFFF"/>
                </a:solidFill>
              </a:rPr>
              <a:t>Dive Against Debris®</a:t>
            </a:r>
            <a:endParaRPr lang="en-US" b="1" dirty="0" smtClean="0">
              <a:solidFill>
                <a:srgbClr val="FFFFFF"/>
              </a:solidFill>
            </a:endParaRPr>
          </a:p>
        </p:txBody>
      </p:sp>
      <p:sp>
        <p:nvSpPr>
          <p:cNvPr id="20"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FFFFFF"/>
                </a:solidFill>
              </a:rPr>
              <a:t>S1: Detritos marinhos</a:t>
            </a:r>
            <a:endParaRPr lang="en-GB" sz="1200" b="1" dirty="0" smtClean="0">
              <a:solidFill>
                <a:srgbClr val="FFFFFF"/>
              </a:solidFill>
            </a:endParaRPr>
          </a:p>
        </p:txBody>
      </p:sp>
      <p:sp>
        <p:nvSpPr>
          <p:cNvPr id="2" name="Title 1"/>
          <p:cNvSpPr>
            <a:spLocks noGrp="1"/>
          </p:cNvSpPr>
          <p:nvPr>
            <p:ph type="title"/>
          </p:nvPr>
        </p:nvSpPr>
        <p:spPr>
          <a:xfrm>
            <a:off x="457200" y="892175"/>
            <a:ext cx="5181600" cy="990600"/>
          </a:xfrm>
        </p:spPr>
        <p:txBody>
          <a:bodyPr anchor="t"/>
          <a:lstStyle/>
          <a:p>
            <a:pPr>
              <a:defRPr/>
            </a:pPr>
            <a:r>
              <a:rPr lang="pt-BR" noProof="0" smtClean="0"/>
              <a:t>De onde vem?</a:t>
            </a:r>
            <a:endParaRPr lang="pt-BR" noProof="0"/>
          </a:p>
        </p:txBody>
      </p:sp>
      <p:sp>
        <p:nvSpPr>
          <p:cNvPr id="31749"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E8A77438-78D9-4A03-BFC4-1F413CFD7BDA}" type="slidenum">
              <a:rPr lang="en-AU" b="1">
                <a:solidFill>
                  <a:srgbClr val="FFFFFF"/>
                </a:solidFill>
              </a:rPr>
              <a:pPr/>
              <a:t>12</a:t>
            </a:fld>
            <a:endParaRPr lang="en-AU" b="1" dirty="0">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5"/>
          <p:cNvSpPr txBox="1">
            <a:spLocks noChangeArrowheads="1"/>
          </p:cNvSpPr>
          <p:nvPr/>
        </p:nvSpPr>
        <p:spPr bwMode="auto">
          <a:xfrm>
            <a:off x="3695700" y="1944688"/>
            <a:ext cx="1447800" cy="877163"/>
          </a:xfrm>
          <a:prstGeom prst="rect">
            <a:avLst/>
          </a:prstGeom>
          <a:noFill/>
          <a:ln w="9525">
            <a:noFill/>
            <a:miter lim="800000"/>
            <a:headEnd/>
            <a:tailEnd/>
          </a:ln>
        </p:spPr>
        <p:txBody>
          <a:bodyPr>
            <a:spAutoFit/>
          </a:bodyPr>
          <a:lstStyle/>
          <a:p>
            <a:pPr algn="ctr"/>
            <a:r>
              <a:rPr lang="pt-BR" sz="1700" b="1" dirty="0" smtClean="0">
                <a:solidFill>
                  <a:srgbClr val="376092"/>
                </a:solidFill>
                <a:latin typeface="Arial" panose="020B0604020202020204" pitchFamily="34" charset="0"/>
                <a:cs typeface="Arial" panose="020B0604020202020204" pitchFamily="34" charset="0"/>
              </a:rPr>
              <a:t>Confundido com alimento</a:t>
            </a:r>
            <a:endParaRPr lang="pt-BR" sz="1700" dirty="0">
              <a:latin typeface="Arial" panose="020B0604020202020204" pitchFamily="34" charset="0"/>
              <a:cs typeface="Arial" panose="020B0604020202020204" pitchFamily="34" charset="0"/>
            </a:endParaRPr>
          </a:p>
        </p:txBody>
      </p:sp>
      <p:sp>
        <p:nvSpPr>
          <p:cNvPr id="18" name="TextBox 17"/>
          <p:cNvSpPr txBox="1"/>
          <p:nvPr/>
        </p:nvSpPr>
        <p:spPr>
          <a:xfrm>
            <a:off x="457200" y="2362200"/>
            <a:ext cx="2895600" cy="2677656"/>
          </a:xfrm>
          <a:prstGeom prst="rect">
            <a:avLst/>
          </a:prstGeom>
          <a:noFill/>
        </p:spPr>
        <p:txBody>
          <a:bodyPr>
            <a:spAutoFit/>
          </a:bodyPr>
          <a:lstStyle/>
          <a:p>
            <a:pPr algn="ctr">
              <a:defRPr/>
            </a:pPr>
            <a:r>
              <a:rPr lang="pt-BR" sz="2400" b="1" dirty="0" smtClean="0">
                <a:solidFill>
                  <a:schemeClr val="accent2">
                    <a:lumMod val="75000"/>
                  </a:schemeClr>
                </a:solidFill>
                <a:latin typeface="Arial" panose="020B0604020202020204" pitchFamily="34" charset="0"/>
                <a:cs typeface="Arial" panose="020B0604020202020204" pitchFamily="34" charset="0"/>
              </a:rPr>
              <a:t>Uma vez que chega ao oceano, o lixo causa anualmente a morte de milhares de aves e animais marinhos</a:t>
            </a:r>
            <a:endParaRPr lang="en-GB" sz="2400" dirty="0">
              <a:solidFill>
                <a:schemeClr val="accent2">
                  <a:lumMod val="75000"/>
                </a:schemeClr>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1755" name="Picture 21" descr="env source impacts.jpg"/>
          <p:cNvPicPr>
            <a:picLocks noChangeAspect="1"/>
          </p:cNvPicPr>
          <p:nvPr/>
        </p:nvPicPr>
        <p:blipFill>
          <a:blip r:embed="rId3" cstate="print"/>
          <a:srcRect/>
          <a:stretch>
            <a:fillRect/>
          </a:stretch>
        </p:blipFill>
        <p:spPr bwMode="auto">
          <a:xfrm>
            <a:off x="5562600" y="4699000"/>
            <a:ext cx="2743200" cy="1536700"/>
          </a:xfrm>
          <a:prstGeom prst="rect">
            <a:avLst/>
          </a:prstGeom>
          <a:noFill/>
          <a:ln w="9525">
            <a:noFill/>
            <a:miter lim="800000"/>
            <a:headEnd/>
            <a:tailEnd/>
          </a:ln>
        </p:spPr>
      </p:pic>
      <p:pic>
        <p:nvPicPr>
          <p:cNvPr id="31756" name="Picture 26" descr="ent source impact.jpg"/>
          <p:cNvPicPr>
            <a:picLocks noChangeAspect="1"/>
          </p:cNvPicPr>
          <p:nvPr/>
        </p:nvPicPr>
        <p:blipFill>
          <a:blip r:embed="rId4" cstate="print"/>
          <a:srcRect/>
          <a:stretch>
            <a:fillRect/>
          </a:stretch>
        </p:blipFill>
        <p:spPr bwMode="auto">
          <a:xfrm>
            <a:off x="5562600" y="3073400"/>
            <a:ext cx="2743200" cy="1536700"/>
          </a:xfrm>
          <a:prstGeom prst="rect">
            <a:avLst/>
          </a:prstGeom>
          <a:noFill/>
          <a:ln w="9525">
            <a:noFill/>
            <a:miter lim="800000"/>
            <a:headEnd/>
            <a:tailEnd/>
          </a:ln>
        </p:spPr>
      </p:pic>
      <p:pic>
        <p:nvPicPr>
          <p:cNvPr id="31757" name="Picture 28" descr="ingest source impact.jpg"/>
          <p:cNvPicPr>
            <a:picLocks noChangeAspect="1"/>
          </p:cNvPicPr>
          <p:nvPr/>
        </p:nvPicPr>
        <p:blipFill>
          <a:blip r:embed="rId5" cstate="print"/>
          <a:srcRect/>
          <a:stretch>
            <a:fillRect/>
          </a:stretch>
        </p:blipFill>
        <p:spPr bwMode="auto">
          <a:xfrm>
            <a:off x="5562600" y="1447800"/>
            <a:ext cx="2743200" cy="1535113"/>
          </a:xfrm>
          <a:prstGeom prst="rect">
            <a:avLst/>
          </a:prstGeom>
          <a:noFill/>
          <a:ln w="9525">
            <a:noFill/>
            <a:miter lim="800000"/>
            <a:headEnd/>
            <a:tailEnd/>
          </a:ln>
        </p:spPr>
      </p:pic>
      <p:sp>
        <p:nvSpPr>
          <p:cNvPr id="31758" name="TextBox 29"/>
          <p:cNvSpPr txBox="1">
            <a:spLocks noChangeArrowheads="1"/>
          </p:cNvSpPr>
          <p:nvPr/>
        </p:nvSpPr>
        <p:spPr bwMode="auto">
          <a:xfrm>
            <a:off x="3429000" y="3509427"/>
            <a:ext cx="1981200" cy="1138773"/>
          </a:xfrm>
          <a:prstGeom prst="rect">
            <a:avLst/>
          </a:prstGeom>
          <a:noFill/>
          <a:ln w="9525">
            <a:noFill/>
            <a:miter lim="800000"/>
            <a:headEnd/>
            <a:tailEnd/>
          </a:ln>
        </p:spPr>
        <p:txBody>
          <a:bodyPr wrap="square">
            <a:spAutoFit/>
          </a:bodyPr>
          <a:lstStyle/>
          <a:p>
            <a:pPr algn="ctr"/>
            <a:r>
              <a:rPr lang="pt-BR" sz="1700" b="1" dirty="0" smtClean="0">
                <a:solidFill>
                  <a:srgbClr val="376092"/>
                </a:solidFill>
                <a:latin typeface="Arial" panose="020B0604020202020204" pitchFamily="34" charset="0"/>
                <a:cs typeface="Arial" panose="020B0604020202020204" pitchFamily="34" charset="0"/>
              </a:rPr>
              <a:t>Emaranha-se em barbatanas, nadadeiras, asas e gargantas</a:t>
            </a:r>
            <a:endParaRPr lang="en-GB" sz="1700" dirty="0">
              <a:latin typeface="Arial" panose="020B0604020202020204" pitchFamily="34" charset="0"/>
              <a:cs typeface="Arial" panose="020B0604020202020204" pitchFamily="34" charset="0"/>
            </a:endParaRPr>
          </a:p>
        </p:txBody>
      </p:sp>
      <p:sp>
        <p:nvSpPr>
          <p:cNvPr id="31759" name="TextBox 31"/>
          <p:cNvSpPr txBox="1">
            <a:spLocks noChangeArrowheads="1"/>
          </p:cNvSpPr>
          <p:nvPr/>
        </p:nvSpPr>
        <p:spPr bwMode="auto">
          <a:xfrm>
            <a:off x="3543300" y="5181600"/>
            <a:ext cx="1752600" cy="615553"/>
          </a:xfrm>
          <a:prstGeom prst="rect">
            <a:avLst/>
          </a:prstGeom>
          <a:noFill/>
          <a:ln w="9525">
            <a:noFill/>
            <a:miter lim="800000"/>
            <a:headEnd/>
            <a:tailEnd/>
          </a:ln>
        </p:spPr>
        <p:txBody>
          <a:bodyPr>
            <a:spAutoFit/>
          </a:bodyPr>
          <a:lstStyle/>
          <a:p>
            <a:pPr algn="ctr"/>
            <a:r>
              <a:rPr lang="pt-BR" sz="1700" b="1" dirty="0" smtClean="0">
                <a:solidFill>
                  <a:srgbClr val="376092"/>
                </a:solidFill>
                <a:latin typeface="Arial" panose="020B0604020202020204" pitchFamily="34" charset="0"/>
                <a:cs typeface="Arial" panose="020B0604020202020204" pitchFamily="34" charset="0"/>
              </a:rPr>
              <a:t>Danifica ambientes</a:t>
            </a:r>
            <a:endParaRPr lang="pt-BR" sz="17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781800" cy="990600"/>
          </a:xfrm>
        </p:spPr>
        <p:txBody>
          <a:bodyPr anchor="t"/>
          <a:lstStyle/>
          <a:p>
            <a:pPr>
              <a:defRPr/>
            </a:pPr>
            <a:r>
              <a:rPr lang="pt-BR" noProof="0" dirty="0" smtClean="0"/>
              <a:t>Podemos desfazer</a:t>
            </a:r>
            <a:br>
              <a:rPr lang="pt-BR" noProof="0" dirty="0" smtClean="0"/>
            </a:br>
            <a:r>
              <a:rPr lang="pt-BR" noProof="0" dirty="0" smtClean="0"/>
              <a:t>essa embrulhada?</a:t>
            </a:r>
          </a:p>
        </p:txBody>
      </p:sp>
      <p:sp>
        <p:nvSpPr>
          <p:cNvPr id="33795" name="Content Placeholder 2"/>
          <p:cNvSpPr>
            <a:spLocks noGrp="1"/>
          </p:cNvSpPr>
          <p:nvPr>
            <p:ph idx="1"/>
          </p:nvPr>
        </p:nvSpPr>
        <p:spPr>
          <a:xfrm>
            <a:off x="304800" y="2438400"/>
            <a:ext cx="4953000" cy="3459162"/>
          </a:xfrm>
        </p:spPr>
        <p:txBody>
          <a:bodyPr/>
          <a:lstStyle/>
          <a:p>
            <a:r>
              <a:rPr lang="pt-BR" noProof="0" dirty="0" smtClean="0">
                <a:latin typeface="Arial" charset="0"/>
                <a:cs typeface="Arial" charset="0"/>
              </a:rPr>
              <a:t>Trabalhando juntos localmente, nacionalmente e internacionalmente </a:t>
            </a:r>
          </a:p>
          <a:p>
            <a:pPr>
              <a:buNone/>
            </a:pPr>
            <a:r>
              <a:rPr lang="pt-BR" noProof="0" dirty="0" smtClean="0">
                <a:latin typeface="Arial" charset="0"/>
                <a:cs typeface="Arial" charset="0"/>
              </a:rPr>
              <a:t>      nas muitas mudanças necessárias:</a:t>
            </a:r>
          </a:p>
          <a:p>
            <a:pPr lvl="1"/>
            <a:r>
              <a:rPr lang="pt-BR" noProof="0" dirty="0" smtClean="0">
                <a:latin typeface="Arial" charset="0"/>
                <a:cs typeface="Arial" charset="0"/>
              </a:rPr>
              <a:t>Políticas para gerenciar</a:t>
            </a:r>
          </a:p>
          <a:p>
            <a:pPr lvl="1"/>
            <a:r>
              <a:rPr lang="pt-BR" noProof="0" dirty="0" smtClean="0">
                <a:latin typeface="Arial" charset="0"/>
                <a:cs typeface="Arial" charset="0"/>
              </a:rPr>
              <a:t>Infraestrutura para bloquear</a:t>
            </a:r>
          </a:p>
          <a:p>
            <a:pPr lvl="1"/>
            <a:r>
              <a:rPr lang="pt-BR" noProof="0" dirty="0" smtClean="0">
                <a:latin typeface="Arial" charset="0"/>
                <a:cs typeface="Arial" charset="0"/>
              </a:rPr>
              <a:t>Regulamentos para controlar</a:t>
            </a:r>
          </a:p>
          <a:p>
            <a:pPr lvl="1"/>
            <a:r>
              <a:rPr lang="pt-BR" noProof="0" dirty="0" smtClean="0">
                <a:latin typeface="Arial" charset="0"/>
                <a:cs typeface="Arial" charset="0"/>
              </a:rPr>
              <a:t>Comportamentos para reduzir</a:t>
            </a:r>
          </a:p>
        </p:txBody>
      </p:sp>
      <p:sp>
        <p:nvSpPr>
          <p:cNvPr id="33796" name="Text Placeholder 11"/>
          <p:cNvSpPr>
            <a:spLocks noGrp="1"/>
          </p:cNvSpPr>
          <p:nvPr>
            <p:ph type="body" sz="quarter" idx="12"/>
          </p:nvPr>
        </p:nvSpPr>
        <p:spPr>
          <a:xfrm>
            <a:off x="457200" y="1828800"/>
            <a:ext cx="8153400" cy="685800"/>
          </a:xfrm>
        </p:spPr>
        <p:txBody>
          <a:bodyPr/>
          <a:lstStyle/>
          <a:p>
            <a:r>
              <a:rPr lang="pt-BR" noProof="0" smtClean="0">
                <a:latin typeface="Arial" charset="0"/>
                <a:cs typeface="Arial" charset="0"/>
              </a:rPr>
              <a:t>Claro que sim!</a:t>
            </a:r>
          </a:p>
        </p:txBody>
      </p:sp>
      <p:sp>
        <p:nvSpPr>
          <p:cNvPr id="3379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latin typeface="Arial" charset="0"/>
                <a:cs typeface="Arial" charset="0"/>
              </a:rPr>
              <a:t>Guia da pesquisa </a:t>
            </a:r>
          </a:p>
          <a:p>
            <a:pPr fontAlgn="base">
              <a:spcBef>
                <a:spcPct val="0"/>
              </a:spcBef>
              <a:spcAft>
                <a:spcPct val="0"/>
              </a:spcAft>
            </a:pPr>
            <a:r>
              <a:rPr lang="pt-BR" dirty="0" smtClean="0">
                <a:latin typeface="Arial" charset="0"/>
                <a:cs typeface="Arial" charset="0"/>
              </a:rPr>
              <a:t>Dive Against Debris®</a:t>
            </a:r>
            <a:endParaRPr lang="en-US" dirty="0" smtClean="0">
              <a:latin typeface="Arial" charset="0"/>
              <a:cs typeface="Arial" charset="0"/>
            </a:endParaRPr>
          </a:p>
        </p:txBody>
      </p:sp>
      <p:sp>
        <p:nvSpPr>
          <p:cNvPr id="33798" name="Slide Number Placeholder 8"/>
          <p:cNvSpPr>
            <a:spLocks noGrp="1"/>
          </p:cNvSpPr>
          <p:nvPr>
            <p:ph type="sldNum" sz="quarter" idx="18"/>
          </p:nvPr>
        </p:nvSpPr>
        <p:spPr bwMode="auto">
          <a:noFill/>
          <a:ln>
            <a:miter lim="800000"/>
            <a:headEnd/>
            <a:tailEnd/>
          </a:ln>
        </p:spPr>
        <p:txBody>
          <a:bodyPr/>
          <a:lstStyle/>
          <a:p>
            <a:fld id="{38154479-BD03-4728-9C6A-E806631856A8}" type="slidenum">
              <a:rPr lang="en-AU"/>
              <a:pPr/>
              <a:t>13</a:t>
            </a:fld>
            <a:endParaRPr lang="en-AU"/>
          </a:p>
        </p:txBody>
      </p:sp>
      <p:sp>
        <p:nvSpPr>
          <p:cNvPr id="33799" name="Text Placeholder 18"/>
          <p:cNvSpPr>
            <a:spLocks noGrp="1"/>
          </p:cNvSpPr>
          <p:nvPr>
            <p:ph type="body" sz="quarter" idx="16"/>
          </p:nvPr>
        </p:nvSpPr>
        <p:spPr>
          <a:xfrm>
            <a:off x="76200" y="6418263"/>
            <a:ext cx="2590800" cy="304800"/>
          </a:xfrm>
        </p:spPr>
        <p:txBody>
          <a:bodyPr/>
          <a:lstStyle/>
          <a:p>
            <a:r>
              <a:rPr lang="pt-BR" noProof="0" smtClean="0">
                <a:latin typeface="Arial" charset="0"/>
                <a:cs typeface="Arial" charset="0"/>
              </a:rPr>
              <a:t>S1: Detritos marinhos</a:t>
            </a:r>
          </a:p>
        </p:txBody>
      </p:sp>
      <p:pic>
        <p:nvPicPr>
          <p:cNvPr id="33800" name="Picture 7" descr="MD1_credit_silentreef.jpg"/>
          <p:cNvPicPr>
            <a:picLocks noChangeAspect="1"/>
          </p:cNvPicPr>
          <p:nvPr/>
        </p:nvPicPr>
        <p:blipFill>
          <a:blip r:embed="rId3" cstate="print"/>
          <a:srcRect/>
          <a:stretch>
            <a:fillRect/>
          </a:stretch>
        </p:blipFill>
        <p:spPr bwMode="auto">
          <a:xfrm>
            <a:off x="4953000" y="198120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anchor="t"/>
          <a:lstStyle/>
          <a:p>
            <a:pPr>
              <a:defRPr/>
            </a:pPr>
            <a:r>
              <a:rPr lang="pt-BR" noProof="0" dirty="0" smtClean="0"/>
              <a:t>Dive Against Debris®, o mergulho em prol da mudança</a:t>
            </a:r>
            <a:br>
              <a:rPr lang="pt-BR" noProof="0" dirty="0" smtClean="0"/>
            </a:br>
            <a:endParaRPr lang="pt-BR" noProof="0" dirty="0"/>
          </a:p>
        </p:txBody>
      </p:sp>
      <p:sp>
        <p:nvSpPr>
          <p:cNvPr id="35843" name="Content Placeholder 2"/>
          <p:cNvSpPr>
            <a:spLocks noGrp="1"/>
          </p:cNvSpPr>
          <p:nvPr>
            <p:ph idx="1"/>
          </p:nvPr>
        </p:nvSpPr>
        <p:spPr>
          <a:xfrm>
            <a:off x="685800" y="2667000"/>
            <a:ext cx="4114800" cy="3657600"/>
          </a:xfrm>
        </p:spPr>
        <p:txBody>
          <a:bodyPr>
            <a:normAutofit lnSpcReduction="10000"/>
          </a:bodyPr>
          <a:lstStyle/>
          <a:p>
            <a:r>
              <a:rPr lang="pt-BR" noProof="0" smtClean="0"/>
              <a:t>Você torna o oceano mais seguro para a vida marinha</a:t>
            </a:r>
            <a:endParaRPr lang="pt-BR" noProof="0" smtClean="0">
              <a:latin typeface="Arial" charset="0"/>
              <a:cs typeface="Arial" charset="0"/>
            </a:endParaRPr>
          </a:p>
          <a:p>
            <a:r>
              <a:rPr lang="pt-BR" noProof="0" smtClean="0"/>
              <a:t>Os dados coletados por você:</a:t>
            </a:r>
          </a:p>
          <a:p>
            <a:pPr lvl="1"/>
            <a:r>
              <a:rPr lang="pt-BR" noProof="0" smtClean="0"/>
              <a:t>Respaldam ações relativas aos detritos marinhos</a:t>
            </a:r>
            <a:endParaRPr lang="pt-BR" noProof="0" smtClean="0">
              <a:latin typeface="Arial" charset="0"/>
              <a:cs typeface="Arial" charset="0"/>
            </a:endParaRPr>
          </a:p>
          <a:p>
            <a:pPr lvl="1"/>
            <a:r>
              <a:rPr lang="pt-BR" noProof="0" smtClean="0"/>
              <a:t>Ilustram o tipo e a quantidade de lixo </a:t>
            </a:r>
          </a:p>
          <a:p>
            <a:pPr lvl="1"/>
            <a:r>
              <a:rPr lang="pt-BR" noProof="0" smtClean="0"/>
              <a:t>Geram conhecimento sobre os impactos</a:t>
            </a:r>
            <a:endParaRPr lang="pt-BR" noProof="0" smtClean="0">
              <a:latin typeface="Arial" charset="0"/>
              <a:cs typeface="Arial" charset="0"/>
            </a:endParaRPr>
          </a:p>
          <a:p>
            <a:r>
              <a:rPr lang="pt-BR" noProof="0" smtClean="0"/>
              <a:t>Você apoia os líderes locais do Project AWARE</a:t>
            </a:r>
            <a:endParaRPr lang="pt-BR" noProof="0" smtClean="0">
              <a:latin typeface="Arial" charset="0"/>
              <a:ea typeface="Calibri" pitchFamily="34" charset="0"/>
              <a:cs typeface="Times New Roman" pitchFamily="18" charset="0"/>
            </a:endParaRPr>
          </a:p>
          <a:p>
            <a:r>
              <a:rPr lang="pt-BR" noProof="0" smtClean="0"/>
              <a:t>Você convence outros a mudar</a:t>
            </a:r>
          </a:p>
        </p:txBody>
      </p:sp>
      <p:sp>
        <p:nvSpPr>
          <p:cNvPr id="35844" name="Text Placeholder 13"/>
          <p:cNvSpPr>
            <a:spLocks noGrp="1"/>
          </p:cNvSpPr>
          <p:nvPr>
            <p:ph type="body" sz="quarter" idx="12"/>
          </p:nvPr>
        </p:nvSpPr>
        <p:spPr>
          <a:xfrm>
            <a:off x="457200" y="1951038"/>
            <a:ext cx="8534400" cy="685800"/>
          </a:xfrm>
        </p:spPr>
        <p:txBody>
          <a:bodyPr>
            <a:normAutofit lnSpcReduction="10000"/>
          </a:bodyPr>
          <a:lstStyle/>
          <a:p>
            <a:r>
              <a:rPr lang="pt-BR" noProof="0" dirty="0" smtClean="0"/>
              <a:t>Quando participa de Dive Against Debris®, você está mergulhando para promover mudança</a:t>
            </a:r>
            <a:endParaRPr lang="pt-BR" noProof="0" dirty="0" smtClean="0">
              <a:latin typeface="Arial" charset="0"/>
              <a:cs typeface="Arial" charset="0"/>
            </a:endParaRPr>
          </a:p>
        </p:txBody>
      </p:sp>
      <p:sp>
        <p:nvSpPr>
          <p:cNvPr id="3584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latin typeface="Arial" charset="0"/>
              <a:cs typeface="Arial" charset="0"/>
            </a:endParaRPr>
          </a:p>
        </p:txBody>
      </p:sp>
      <p:sp>
        <p:nvSpPr>
          <p:cNvPr id="35846" name="Slide Number Placeholder 8"/>
          <p:cNvSpPr>
            <a:spLocks noGrp="1"/>
          </p:cNvSpPr>
          <p:nvPr>
            <p:ph type="sldNum" sz="quarter" idx="18"/>
          </p:nvPr>
        </p:nvSpPr>
        <p:spPr bwMode="auto">
          <a:noFill/>
          <a:ln>
            <a:miter lim="800000"/>
            <a:headEnd/>
            <a:tailEnd/>
          </a:ln>
        </p:spPr>
        <p:txBody>
          <a:bodyPr/>
          <a:lstStyle/>
          <a:p>
            <a:fld id="{4372DDB3-EF38-49A3-AE80-193D99B7A9BB}" type="slidenum">
              <a:rPr lang="en-AU"/>
              <a:pPr/>
              <a:t>14</a:t>
            </a:fld>
            <a:endParaRPr lang="en-AU"/>
          </a:p>
        </p:txBody>
      </p:sp>
      <p:sp>
        <p:nvSpPr>
          <p:cNvPr id="35847" name="Text Placeholder 13"/>
          <p:cNvSpPr>
            <a:spLocks noGrp="1"/>
          </p:cNvSpPr>
          <p:nvPr>
            <p:ph type="body" sz="quarter" idx="16"/>
          </p:nvPr>
        </p:nvSpPr>
        <p:spPr>
          <a:xfrm>
            <a:off x="76200" y="6418263"/>
            <a:ext cx="2590800" cy="304800"/>
          </a:xfrm>
        </p:spPr>
        <p:txBody>
          <a:bodyPr/>
          <a:lstStyle/>
          <a:p>
            <a:r>
              <a:rPr lang="pt-BR" noProof="0" smtClean="0"/>
              <a:t>S1: Detritos marinhos</a:t>
            </a:r>
            <a:endParaRPr lang="pt-BR" noProof="0" smtClean="0">
              <a:latin typeface="Arial" charset="0"/>
              <a:cs typeface="Arial" charset="0"/>
            </a:endParaRPr>
          </a:p>
        </p:txBody>
      </p:sp>
      <p:pic>
        <p:nvPicPr>
          <p:cNvPr id="35848" name="Picture 8" descr="EmperorDivers_Nuweibalder_4852_1.jpg"/>
          <p:cNvPicPr>
            <a:picLocks noChangeAspect="1"/>
          </p:cNvPicPr>
          <p:nvPr/>
        </p:nvPicPr>
        <p:blipFill>
          <a:blip r:embed="rId3" cstate="print"/>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715000" cy="990600"/>
          </a:xfrm>
        </p:spPr>
        <p:txBody>
          <a:bodyPr anchor="t"/>
          <a:lstStyle/>
          <a:p>
            <a:pPr>
              <a:defRPr/>
            </a:pPr>
            <a:r>
              <a:rPr lang="pt-BR" noProof="0" smtClean="0"/>
              <a:t>Criado especificamente</a:t>
            </a:r>
            <a:br>
              <a:rPr lang="pt-BR" noProof="0" smtClean="0"/>
            </a:br>
            <a:r>
              <a:rPr lang="pt-BR" noProof="0" smtClean="0"/>
              <a:t>para mergulhadores</a:t>
            </a:r>
            <a:endParaRPr lang="pt-BR" noProof="0"/>
          </a:p>
        </p:txBody>
      </p:sp>
      <p:sp>
        <p:nvSpPr>
          <p:cNvPr id="37891" name="Content Placeholder 2"/>
          <p:cNvSpPr>
            <a:spLocks noGrp="1"/>
          </p:cNvSpPr>
          <p:nvPr>
            <p:ph idx="1"/>
          </p:nvPr>
        </p:nvSpPr>
        <p:spPr>
          <a:xfrm>
            <a:off x="685800" y="2590800"/>
            <a:ext cx="3886200" cy="2667000"/>
          </a:xfrm>
        </p:spPr>
        <p:txBody>
          <a:bodyPr/>
          <a:lstStyle/>
          <a:p>
            <a:r>
              <a:rPr lang="pt-BR" noProof="0" smtClean="0"/>
              <a:t>70% do lixo que chega ao oceano descendem ao fundo</a:t>
            </a:r>
          </a:p>
          <a:p>
            <a:r>
              <a:rPr lang="pt-BR" noProof="0" smtClean="0"/>
              <a:t>O problema dos detritos marinhos é grande, mas o movimento global do Project AWARE tem força</a:t>
            </a:r>
          </a:p>
          <a:p>
            <a:r>
              <a:rPr lang="pt-BR" noProof="0" smtClean="0"/>
              <a:t>Juntas, nossas atitudes fazem diferença</a:t>
            </a:r>
          </a:p>
        </p:txBody>
      </p:sp>
      <p:sp>
        <p:nvSpPr>
          <p:cNvPr id="37892" name="Text Placeholder 11"/>
          <p:cNvSpPr>
            <a:spLocks noGrp="1"/>
          </p:cNvSpPr>
          <p:nvPr>
            <p:ph type="body" sz="quarter" idx="12"/>
          </p:nvPr>
        </p:nvSpPr>
        <p:spPr>
          <a:xfrm>
            <a:off x="457200" y="1828800"/>
            <a:ext cx="8153400" cy="577851"/>
          </a:xfrm>
        </p:spPr>
        <p:txBody>
          <a:bodyPr>
            <a:normAutofit fontScale="85000" lnSpcReduction="10000"/>
          </a:bodyPr>
          <a:lstStyle/>
          <a:p>
            <a:r>
              <a:rPr lang="pt-BR" noProof="0" dirty="0" smtClean="0">
                <a:ea typeface="Calibri" pitchFamily="34" charset="0"/>
              </a:rPr>
              <a:t>Apenas os mergulhadores têm o treinamento, o conhecimento e as habilidades para remover detritos marinhos do ambiente subaquático</a:t>
            </a:r>
          </a:p>
        </p:txBody>
      </p:sp>
      <p:sp>
        <p:nvSpPr>
          <p:cNvPr id="3789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37894" name="Slide Number Placeholder 8"/>
          <p:cNvSpPr>
            <a:spLocks noGrp="1"/>
          </p:cNvSpPr>
          <p:nvPr>
            <p:ph type="sldNum" sz="quarter" idx="18"/>
          </p:nvPr>
        </p:nvSpPr>
        <p:spPr bwMode="auto">
          <a:noFill/>
          <a:ln>
            <a:miter lim="800000"/>
            <a:headEnd/>
            <a:tailEnd/>
          </a:ln>
        </p:spPr>
        <p:txBody>
          <a:bodyPr/>
          <a:lstStyle/>
          <a:p>
            <a:fld id="{1E08FBFE-2EA2-4E08-BBAE-9C3335B5204F}" type="slidenum">
              <a:rPr lang="en-AU"/>
              <a:pPr/>
              <a:t>15</a:t>
            </a:fld>
            <a:endParaRPr lang="en-AU"/>
          </a:p>
        </p:txBody>
      </p:sp>
      <p:sp>
        <p:nvSpPr>
          <p:cNvPr id="37895" name="Text Placeholder 12"/>
          <p:cNvSpPr>
            <a:spLocks noGrp="1"/>
          </p:cNvSpPr>
          <p:nvPr>
            <p:ph type="body" sz="quarter" idx="16"/>
          </p:nvPr>
        </p:nvSpPr>
        <p:spPr>
          <a:xfrm>
            <a:off x="76200" y="6418263"/>
            <a:ext cx="2590800" cy="304800"/>
          </a:xfrm>
        </p:spPr>
        <p:txBody>
          <a:bodyPr/>
          <a:lstStyle/>
          <a:p>
            <a:r>
              <a:rPr lang="pt-BR" noProof="0" smtClean="0"/>
              <a:t>S1: Detritos marinhos</a:t>
            </a:r>
          </a:p>
        </p:txBody>
      </p:sp>
      <p:sp>
        <p:nvSpPr>
          <p:cNvPr id="37896"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pt-BR" sz="2800" b="1" dirty="0" smtClean="0">
                <a:solidFill>
                  <a:srgbClr val="376092"/>
                </a:solidFill>
                <a:latin typeface="Arial" panose="020B0604020202020204" pitchFamily="34" charset="0"/>
                <a:cs typeface="Arial" panose="020B0604020202020204" pitchFamily="34" charset="0"/>
              </a:rPr>
              <a:t>Não deixe que seus mergulhos acabem no lixo!</a:t>
            </a:r>
            <a:endParaRPr lang="pt-BR" sz="2800" b="1" dirty="0">
              <a:solidFill>
                <a:srgbClr val="376092"/>
              </a:solidFill>
              <a:latin typeface="Arial" panose="020B0604020202020204" pitchFamily="34" charset="0"/>
              <a:cs typeface="Arial" panose="020B0604020202020204" pitchFamily="34" charset="0"/>
            </a:endParaRPr>
          </a:p>
        </p:txBody>
      </p:sp>
      <p:pic>
        <p:nvPicPr>
          <p:cNvPr id="37897" name="Picture 8" descr="Blenheim Dive Centre NZ retouch.jpg"/>
          <p:cNvPicPr>
            <a:picLocks noChangeAspect="1"/>
          </p:cNvPicPr>
          <p:nvPr/>
        </p:nvPicPr>
        <p:blipFill>
          <a:blip r:embed="rId3" cstate="print"/>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a:lstStyle/>
          <a:p>
            <a:pPr>
              <a:defRPr/>
            </a:pPr>
            <a:r>
              <a:rPr lang="pt-BR" noProof="0" smtClean="0"/>
              <a:t>Nós discutimos</a:t>
            </a:r>
            <a:endParaRPr lang="pt-BR" noProof="0"/>
          </a:p>
        </p:txBody>
      </p:sp>
      <p:sp>
        <p:nvSpPr>
          <p:cNvPr id="39939" name="Content Placeholder 7"/>
          <p:cNvSpPr>
            <a:spLocks noGrp="1"/>
          </p:cNvSpPr>
          <p:nvPr>
            <p:ph idx="1"/>
          </p:nvPr>
        </p:nvSpPr>
        <p:spPr>
          <a:xfrm>
            <a:off x="685800" y="3200400"/>
            <a:ext cx="4876800" cy="2438400"/>
          </a:xfrm>
        </p:spPr>
        <p:txBody>
          <a:bodyPr>
            <a:normAutofit lnSpcReduction="10000"/>
          </a:bodyPr>
          <a:lstStyle/>
          <a:p>
            <a:r>
              <a:rPr lang="pt-BR" noProof="0" dirty="0" smtClean="0"/>
              <a:t>Os danos causados</a:t>
            </a:r>
          </a:p>
          <a:p>
            <a:r>
              <a:rPr lang="pt-BR" noProof="0" dirty="0" smtClean="0"/>
              <a:t>O que é esse tal detrito marinho?</a:t>
            </a:r>
          </a:p>
          <a:p>
            <a:r>
              <a:rPr lang="pt-BR" noProof="0" dirty="0" smtClean="0"/>
              <a:t>De onde vem?</a:t>
            </a:r>
          </a:p>
          <a:p>
            <a:r>
              <a:rPr lang="pt-BR" noProof="0" dirty="0" smtClean="0"/>
              <a:t>Podemos desfazer essa embrulhada?</a:t>
            </a:r>
          </a:p>
          <a:p>
            <a:r>
              <a:rPr lang="pt-BR" noProof="0" dirty="0" smtClean="0"/>
              <a:t>Dive Against Debris®, o mergulho em prol da mudança</a:t>
            </a:r>
          </a:p>
          <a:p>
            <a:r>
              <a:rPr lang="pt-BR" noProof="0" dirty="0" smtClean="0"/>
              <a:t>Criado especificamente para mergulhadores</a:t>
            </a:r>
          </a:p>
        </p:txBody>
      </p:sp>
      <p:sp>
        <p:nvSpPr>
          <p:cNvPr id="39940" name="Text Placeholder 8"/>
          <p:cNvSpPr>
            <a:spLocks noGrp="1"/>
          </p:cNvSpPr>
          <p:nvPr>
            <p:ph type="body" sz="quarter" idx="12"/>
          </p:nvPr>
        </p:nvSpPr>
        <p:spPr>
          <a:xfrm>
            <a:off x="457200" y="1951038"/>
            <a:ext cx="8153400" cy="685800"/>
          </a:xfrm>
        </p:spPr>
        <p:txBody>
          <a:bodyPr/>
          <a:lstStyle/>
          <a:p>
            <a:r>
              <a:rPr lang="pt-BR" noProof="0" smtClean="0"/>
              <a:t>SEÇÃO 1: A embrulhada dos detritos marinhos</a:t>
            </a:r>
          </a:p>
          <a:p>
            <a:endParaRPr lang="pt-BR" noProof="0" smtClean="0"/>
          </a:p>
        </p:txBody>
      </p:sp>
      <p:sp>
        <p:nvSpPr>
          <p:cNvPr id="39941"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39942" name="Slide Number Placeholder 4"/>
          <p:cNvSpPr>
            <a:spLocks noGrp="1"/>
          </p:cNvSpPr>
          <p:nvPr>
            <p:ph type="sldNum" sz="quarter" idx="18"/>
          </p:nvPr>
        </p:nvSpPr>
        <p:spPr bwMode="auto">
          <a:noFill/>
          <a:ln>
            <a:miter lim="800000"/>
            <a:headEnd/>
            <a:tailEnd/>
          </a:ln>
        </p:spPr>
        <p:txBody>
          <a:bodyPr/>
          <a:lstStyle/>
          <a:p>
            <a:fld id="{219A7D9C-D921-4CC9-B7EB-5D7217E60853}" type="slidenum">
              <a:rPr lang="en-US"/>
              <a:pPr/>
              <a:t>16</a:t>
            </a:fld>
            <a:endParaRPr lang="en-US"/>
          </a:p>
        </p:txBody>
      </p:sp>
      <p:sp>
        <p:nvSpPr>
          <p:cNvPr id="39943" name="Text Placeholder 19"/>
          <p:cNvSpPr>
            <a:spLocks noGrp="1"/>
          </p:cNvSpPr>
          <p:nvPr>
            <p:ph type="body" sz="quarter" idx="16"/>
          </p:nvPr>
        </p:nvSpPr>
        <p:spPr>
          <a:xfrm>
            <a:off x="76200" y="6418263"/>
            <a:ext cx="2590800" cy="304800"/>
          </a:xfrm>
        </p:spPr>
        <p:txBody>
          <a:bodyPr/>
          <a:lstStyle/>
          <a:p>
            <a:r>
              <a:rPr lang="pt-BR" noProof="0" smtClean="0"/>
              <a:t>S1: Detritos marinhos</a:t>
            </a:r>
          </a:p>
        </p:txBody>
      </p:sp>
      <p:sp>
        <p:nvSpPr>
          <p:cNvPr id="39944"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pt-BR" sz="2000" b="1" dirty="0" smtClean="0">
                <a:solidFill>
                  <a:srgbClr val="376092"/>
                </a:solidFill>
                <a:latin typeface="Arial" panose="020B0604020202020204" pitchFamily="34" charset="0"/>
                <a:cs typeface="Arial" panose="020B0604020202020204" pitchFamily="34" charset="0"/>
              </a:rPr>
              <a:t>Perguntas?</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
        <p:nvSpPr>
          <p:cNvPr id="39945" name="Text Placeholder 28"/>
          <p:cNvSpPr txBox="1">
            <a:spLocks/>
          </p:cNvSpPr>
          <p:nvPr/>
        </p:nvSpPr>
        <p:spPr bwMode="auto">
          <a:xfrm>
            <a:off x="685800" y="2438400"/>
            <a:ext cx="8153400" cy="457200"/>
          </a:xfrm>
          <a:prstGeom prst="rect">
            <a:avLst/>
          </a:prstGeom>
          <a:noFill/>
          <a:ln w="9525">
            <a:noFill/>
            <a:miter lim="800000"/>
            <a:headEnd/>
            <a:tailEnd/>
          </a:ln>
        </p:spPr>
        <p:txBody>
          <a:bodyPr/>
          <a:lstStyle/>
          <a:p>
            <a:pPr>
              <a:spcBef>
                <a:spcPct val="20000"/>
              </a:spcBef>
              <a:buSzPct val="75000"/>
            </a:pPr>
            <a:r>
              <a:rPr lang="pt-BR" b="1" dirty="0" smtClean="0">
                <a:solidFill>
                  <a:srgbClr val="376092"/>
                </a:solidFill>
                <a:latin typeface="Arial" panose="020B0604020202020204" pitchFamily="34" charset="0"/>
                <a:cs typeface="Arial" panose="020B0604020202020204" pitchFamily="34" charset="0"/>
              </a:rPr>
              <a:t>O problema dos detritos marinhos e como os mergulhadores podem ajudar a desfazer essa embrulhada</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pt-BR" noProof="0" dirty="0" smtClean="0"/>
              <a:t>É hora de </a:t>
            </a:r>
            <a:br>
              <a:rPr lang="pt-BR" noProof="0" dirty="0" smtClean="0"/>
            </a:br>
            <a:r>
              <a:rPr lang="pt-BR" noProof="0" dirty="0" smtClean="0"/>
              <a:t>Dive Against Debris®</a:t>
            </a:r>
            <a:endParaRPr lang="pt-BR" noProof="0" dirty="0"/>
          </a:p>
        </p:txBody>
      </p:sp>
      <p:sp>
        <p:nvSpPr>
          <p:cNvPr id="41987" name="Text Placeholder 13"/>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pt-BR" noProof="0" smtClean="0">
                <a:latin typeface="Arial" charset="0"/>
                <a:cs typeface="Arial" charset="0"/>
              </a:rPr>
              <a:t>SEÇÃO 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anchor="t"/>
          <a:lstStyle/>
          <a:p>
            <a:pPr>
              <a:defRPr/>
            </a:pPr>
            <a:r>
              <a:rPr lang="pt-BR" noProof="0" smtClean="0"/>
              <a:t>Planeje o mergulho</a:t>
            </a:r>
          </a:p>
        </p:txBody>
      </p:sp>
      <p:sp>
        <p:nvSpPr>
          <p:cNvPr id="44035" name="Content Placeholder 2"/>
          <p:cNvSpPr>
            <a:spLocks noGrp="1"/>
          </p:cNvSpPr>
          <p:nvPr>
            <p:ph idx="1"/>
          </p:nvPr>
        </p:nvSpPr>
        <p:spPr>
          <a:xfrm>
            <a:off x="685800" y="2392363"/>
            <a:ext cx="4114800" cy="3703637"/>
          </a:xfrm>
        </p:spPr>
        <p:txBody>
          <a:bodyPr>
            <a:normAutofit fontScale="92500" lnSpcReduction="20000"/>
          </a:bodyPr>
          <a:lstStyle/>
          <a:p>
            <a:r>
              <a:rPr lang="pt-BR" noProof="0" dirty="0" smtClean="0"/>
              <a:t>Cria uma argumentação em prol da mudança</a:t>
            </a:r>
          </a:p>
          <a:p>
            <a:r>
              <a:rPr lang="pt-BR" noProof="0" dirty="0" smtClean="0"/>
              <a:t>Ajuda a identificar tendências sazonais</a:t>
            </a:r>
          </a:p>
          <a:p>
            <a:pPr lvl="1"/>
            <a:r>
              <a:rPr lang="pt-BR" noProof="0" dirty="0" smtClean="0"/>
              <a:t>Padrões climáticos</a:t>
            </a:r>
          </a:p>
          <a:p>
            <a:pPr lvl="1"/>
            <a:r>
              <a:rPr lang="pt-BR" noProof="0" dirty="0" smtClean="0"/>
              <a:t>Temporadas turísticas</a:t>
            </a:r>
          </a:p>
          <a:p>
            <a:endParaRPr lang="pt-BR" noProof="0" dirty="0" smtClean="0"/>
          </a:p>
          <a:p>
            <a:r>
              <a:rPr lang="pt-BR" noProof="0" dirty="0" smtClean="0"/>
              <a:t>Com que frequência devemos realizar a pesquisa?</a:t>
            </a:r>
          </a:p>
          <a:p>
            <a:pPr lvl="1"/>
            <a:r>
              <a:rPr lang="pt-BR" noProof="0" dirty="0" smtClean="0"/>
              <a:t>Não há obrigatoriedade, mas</a:t>
            </a:r>
          </a:p>
          <a:p>
            <a:pPr lvl="2"/>
            <a:r>
              <a:rPr lang="pt-BR" noProof="0" dirty="0" smtClean="0"/>
              <a:t>Mensalmente: melhor</a:t>
            </a:r>
          </a:p>
          <a:p>
            <a:pPr lvl="2"/>
            <a:r>
              <a:rPr lang="pt-BR" noProof="0" dirty="0" smtClean="0"/>
              <a:t>Bimestralmente: bom</a:t>
            </a:r>
          </a:p>
          <a:p>
            <a:pPr lvl="2"/>
            <a:r>
              <a:rPr lang="pt-BR" noProof="0" dirty="0" smtClean="0"/>
              <a:t>Uma vez por estação do ano: mínimo</a:t>
            </a:r>
          </a:p>
          <a:p>
            <a:endParaRPr lang="pt-BR" noProof="0" dirty="0" smtClean="0"/>
          </a:p>
        </p:txBody>
      </p:sp>
      <p:sp>
        <p:nvSpPr>
          <p:cNvPr id="44036"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44037" name="Slide Number Placeholder 8"/>
          <p:cNvSpPr>
            <a:spLocks noGrp="1"/>
          </p:cNvSpPr>
          <p:nvPr>
            <p:ph type="sldNum" sz="quarter" idx="18"/>
          </p:nvPr>
        </p:nvSpPr>
        <p:spPr bwMode="auto">
          <a:noFill/>
          <a:ln>
            <a:miter lim="800000"/>
            <a:headEnd/>
            <a:tailEnd/>
          </a:ln>
        </p:spPr>
        <p:txBody>
          <a:bodyPr/>
          <a:lstStyle/>
          <a:p>
            <a:fld id="{B0394283-9BA3-4E83-AF3B-0ED2EF2CC6DB}" type="slidenum">
              <a:rPr lang="en-AU"/>
              <a:pPr/>
              <a:t>18</a:t>
            </a:fld>
            <a:endParaRPr lang="en-AU"/>
          </a:p>
        </p:txBody>
      </p:sp>
      <p:sp>
        <p:nvSpPr>
          <p:cNvPr id="44038" name="Text Placeholder 13"/>
          <p:cNvSpPr>
            <a:spLocks noGrp="1"/>
          </p:cNvSpPr>
          <p:nvPr>
            <p:ph type="body" sz="quarter" idx="16"/>
          </p:nvPr>
        </p:nvSpPr>
        <p:spPr>
          <a:xfrm>
            <a:off x="76200" y="6418263"/>
            <a:ext cx="2590800" cy="304800"/>
          </a:xfrm>
        </p:spPr>
        <p:txBody>
          <a:bodyPr/>
          <a:lstStyle/>
          <a:p>
            <a:r>
              <a:rPr lang="pt-BR" noProof="0" smtClean="0"/>
              <a:t>S2: Tempo de mergulho</a:t>
            </a:r>
          </a:p>
        </p:txBody>
      </p:sp>
      <p:sp>
        <p:nvSpPr>
          <p:cNvPr id="44039" name="Text Placeholder 9"/>
          <p:cNvSpPr>
            <a:spLocks noGrp="1"/>
          </p:cNvSpPr>
          <p:nvPr>
            <p:ph type="body" sz="quarter" idx="12"/>
          </p:nvPr>
        </p:nvSpPr>
        <p:spPr>
          <a:xfrm>
            <a:off x="457200" y="1752600"/>
            <a:ext cx="8153400" cy="533400"/>
          </a:xfrm>
        </p:spPr>
        <p:txBody>
          <a:bodyPr>
            <a:normAutofit fontScale="92500"/>
          </a:bodyPr>
          <a:lstStyle/>
          <a:p>
            <a:r>
              <a:rPr lang="pt-BR" noProof="0" smtClean="0"/>
              <a:t>Pesquisas repetidas no mesmo local geram os melhores resultados</a:t>
            </a:r>
          </a:p>
        </p:txBody>
      </p:sp>
      <p:pic>
        <p:nvPicPr>
          <p:cNvPr id="44040" name="Picture 7" descr="jupiterdivecenter.jpg"/>
          <p:cNvPicPr>
            <a:picLocks noChangeAspect="1"/>
          </p:cNvPicPr>
          <p:nvPr/>
        </p:nvPicPr>
        <p:blipFill>
          <a:blip r:embed="rId3" cstate="print"/>
          <a:srcRect/>
          <a:stretch>
            <a:fillRect/>
          </a:stretch>
        </p:blipFill>
        <p:spPr bwMode="auto">
          <a:xfrm>
            <a:off x="4953000" y="2438400"/>
            <a:ext cx="3657600" cy="2305050"/>
          </a:xfrm>
          <a:prstGeom prst="rect">
            <a:avLst/>
          </a:prstGeom>
          <a:noFill/>
          <a:ln w="9525">
            <a:noFill/>
            <a:miter lim="800000"/>
            <a:headEnd/>
            <a:tailEnd/>
          </a:ln>
        </p:spPr>
      </p:pic>
      <p:sp>
        <p:nvSpPr>
          <p:cNvPr id="440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Planeje o mergulho</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pt-BR" noProof="0" smtClean="0"/>
              <a:t>Escolha o local da pesquisa</a:t>
            </a:r>
          </a:p>
        </p:txBody>
      </p:sp>
      <p:sp>
        <p:nvSpPr>
          <p:cNvPr id="46083" name="Content Placeholder 2"/>
          <p:cNvSpPr>
            <a:spLocks noGrp="1"/>
          </p:cNvSpPr>
          <p:nvPr>
            <p:ph idx="1"/>
          </p:nvPr>
        </p:nvSpPr>
        <p:spPr>
          <a:xfrm>
            <a:off x="685800" y="2286000"/>
            <a:ext cx="4495800" cy="2057400"/>
          </a:xfrm>
        </p:spPr>
        <p:txBody>
          <a:bodyPr>
            <a:normAutofit fontScale="92500" lnSpcReduction="10000"/>
          </a:bodyPr>
          <a:lstStyle/>
          <a:p>
            <a:r>
              <a:rPr lang="pt-BR" noProof="0" smtClean="0"/>
              <a:t>É possível voltar periodicamente</a:t>
            </a:r>
          </a:p>
          <a:p>
            <a:r>
              <a:rPr lang="pt-BR" noProof="0" smtClean="0"/>
              <a:t>É compatível com as habilidades e a experiência de mergulho de todos os participantes</a:t>
            </a:r>
          </a:p>
          <a:p>
            <a:r>
              <a:rPr lang="pt-BR" noProof="0" smtClean="0"/>
              <a:t>Faça pesquisas em lagos de água doce e rios</a:t>
            </a:r>
          </a:p>
          <a:p>
            <a:r>
              <a:rPr lang="pt-BR" noProof="0" smtClean="0"/>
              <a:t>É preciso pedir autorização?</a:t>
            </a:r>
          </a:p>
          <a:p>
            <a:endParaRPr lang="pt-BR" noProof="0" smtClean="0"/>
          </a:p>
          <a:p>
            <a:endParaRPr lang="pt-BR" noProof="0" smtClean="0"/>
          </a:p>
        </p:txBody>
      </p:sp>
      <p:sp>
        <p:nvSpPr>
          <p:cNvPr id="46084" name="Text Placeholder 14"/>
          <p:cNvSpPr>
            <a:spLocks noGrp="1"/>
          </p:cNvSpPr>
          <p:nvPr>
            <p:ph type="body" sz="quarter" idx="12"/>
          </p:nvPr>
        </p:nvSpPr>
        <p:spPr>
          <a:xfrm>
            <a:off x="457200" y="1676400"/>
            <a:ext cx="8153400" cy="685800"/>
          </a:xfrm>
        </p:spPr>
        <p:txBody>
          <a:bodyPr/>
          <a:lstStyle/>
          <a:p>
            <a:r>
              <a:rPr lang="pt-BR" noProof="0" smtClean="0"/>
              <a:t>Considere estes fatores quando selecionar o local da pesquisa: </a:t>
            </a:r>
          </a:p>
        </p:txBody>
      </p:sp>
      <p:sp>
        <p:nvSpPr>
          <p:cNvPr id="4608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46086" name="Slide Number Placeholder 8"/>
          <p:cNvSpPr>
            <a:spLocks noGrp="1"/>
          </p:cNvSpPr>
          <p:nvPr>
            <p:ph type="sldNum" sz="quarter" idx="18"/>
          </p:nvPr>
        </p:nvSpPr>
        <p:spPr bwMode="auto">
          <a:noFill/>
          <a:ln>
            <a:miter lim="800000"/>
            <a:headEnd/>
            <a:tailEnd/>
          </a:ln>
        </p:spPr>
        <p:txBody>
          <a:bodyPr/>
          <a:lstStyle/>
          <a:p>
            <a:fld id="{6609F001-403B-44AD-933A-2230C01F5ACB}" type="slidenum">
              <a:rPr lang="en-AU"/>
              <a:pPr/>
              <a:t>19</a:t>
            </a:fld>
            <a:endParaRPr lang="en-AU"/>
          </a:p>
        </p:txBody>
      </p:sp>
      <p:sp>
        <p:nvSpPr>
          <p:cNvPr id="46087" name="Text Placeholder 13"/>
          <p:cNvSpPr>
            <a:spLocks noGrp="1"/>
          </p:cNvSpPr>
          <p:nvPr>
            <p:ph type="body" sz="quarter" idx="16"/>
          </p:nvPr>
        </p:nvSpPr>
        <p:spPr>
          <a:xfrm>
            <a:off x="76200" y="6418263"/>
            <a:ext cx="2590800" cy="304800"/>
          </a:xfrm>
        </p:spPr>
        <p:txBody>
          <a:bodyPr/>
          <a:lstStyle/>
          <a:p>
            <a:r>
              <a:rPr lang="pt-BR" noProof="0" smtClean="0"/>
              <a:t>S2: Tempo de mergulho</a:t>
            </a:r>
          </a:p>
        </p:txBody>
      </p:sp>
      <p:sp>
        <p:nvSpPr>
          <p:cNvPr id="24584" name="Text Placeholder 11"/>
          <p:cNvSpPr txBox="1">
            <a:spLocks/>
          </p:cNvSpPr>
          <p:nvPr/>
        </p:nvSpPr>
        <p:spPr bwMode="auto">
          <a:xfrm>
            <a:off x="304800" y="4419600"/>
            <a:ext cx="4648200" cy="1752600"/>
          </a:xfrm>
          <a:prstGeom prst="rect">
            <a:avLst/>
          </a:prstGeom>
          <a:noFill/>
          <a:ln w="9525">
            <a:noFill/>
            <a:miter lim="800000"/>
            <a:headEnd/>
            <a:tailEnd/>
          </a:ln>
        </p:spPr>
        <p:txBody>
          <a:bodyPr/>
          <a:lstStyle/>
          <a:p>
            <a:pPr algn="ctr">
              <a:spcBef>
                <a:spcPct val="20000"/>
              </a:spcBef>
              <a:buSzPct val="75000"/>
              <a:defRPr/>
            </a:pPr>
            <a:r>
              <a:rPr lang="pt-BR" sz="2200" b="1" dirty="0" smtClean="0">
                <a:solidFill>
                  <a:schemeClr val="accent2">
                    <a:lumMod val="75000"/>
                  </a:schemeClr>
                </a:solidFill>
                <a:latin typeface="Arial" panose="020B0604020202020204" pitchFamily="34" charset="0"/>
                <a:cs typeface="Arial" panose="020B0604020202020204" pitchFamily="34" charset="0"/>
              </a:rPr>
              <a:t>A limpeza é subaquática ou em terra?</a:t>
            </a:r>
            <a:endParaRPr lang="en-AU" sz="2200" b="1" dirty="0" smtClean="0">
              <a:solidFill>
                <a:schemeClr val="accent2">
                  <a:lumMod val="75000"/>
                </a:schemeClr>
              </a:solidFill>
              <a:latin typeface="Arial" panose="020B0604020202020204" pitchFamily="34" charset="0"/>
              <a:cs typeface="Arial" panose="020B0604020202020204" pitchFamily="34" charset="0"/>
            </a:endParaRPr>
          </a:p>
          <a:p>
            <a:pPr algn="ctr">
              <a:spcBef>
                <a:spcPct val="20000"/>
              </a:spcBef>
              <a:buSzPct val="75000"/>
              <a:defRPr/>
            </a:pPr>
            <a:r>
              <a:rPr lang="pt-BR" b="1" dirty="0" smtClean="0">
                <a:solidFill>
                  <a:schemeClr val="accent2">
                    <a:lumMod val="75000"/>
                  </a:schemeClr>
                </a:solidFill>
                <a:latin typeface="Arial" panose="020B0604020202020204" pitchFamily="34" charset="0"/>
                <a:cs typeface="Arial" panose="020B0604020202020204" pitchFamily="34" charset="0"/>
              </a:rPr>
              <a:t>Comunique via Dive Against Debris® apenas os detritos marinhos encontrados embaixo d'água pelos mergulhadores</a:t>
            </a:r>
            <a:r>
              <a:rPr lang="en-AU" b="1" dirty="0" smtClean="0">
                <a:solidFill>
                  <a:schemeClr val="accent2">
                    <a:lumMod val="75000"/>
                  </a:schemeClr>
                </a:solidFill>
                <a:latin typeface="Arial" panose="020B0604020202020204" pitchFamily="34" charset="0"/>
                <a:cs typeface="Arial" panose="020B0604020202020204" pitchFamily="34" charset="0"/>
              </a:rPr>
              <a:t> </a:t>
            </a:r>
            <a:endParaRPr lang="en-AU" b="1" dirty="0">
              <a:solidFill>
                <a:schemeClr val="accent2">
                  <a:lumMod val="75000"/>
                </a:schemeClr>
              </a:solidFill>
              <a:latin typeface="Arial" panose="020B0604020202020204" pitchFamily="34" charset="0"/>
              <a:cs typeface="Arial" panose="020B0604020202020204" pitchFamily="34" charset="0"/>
            </a:endParaRPr>
          </a:p>
        </p:txBody>
      </p:sp>
      <p:sp>
        <p:nvSpPr>
          <p:cNvPr id="4608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Planeje o mergulho</a:t>
            </a:r>
            <a:endParaRPr lang="pt-BR" sz="2000" b="1" dirty="0">
              <a:solidFill>
                <a:srgbClr val="376092"/>
              </a:solidFill>
              <a:latin typeface="Arial" panose="020B0604020202020204" pitchFamily="34" charset="0"/>
              <a:cs typeface="Arial" panose="020B0604020202020204" pitchFamily="34" charset="0"/>
            </a:endParaRPr>
          </a:p>
        </p:txBody>
      </p:sp>
      <p:pic>
        <p:nvPicPr>
          <p:cNvPr id="46090" name="Picture 10" descr="Camel_Dive_Club_585_13_fixed.jpg"/>
          <p:cNvPicPr>
            <a:picLocks noChangeAspect="1"/>
          </p:cNvPicPr>
          <p:nvPr/>
        </p:nvPicPr>
        <p:blipFill>
          <a:blip r:embed="rId3" cstate="print"/>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pt-BR" noProof="0" smtClean="0"/>
              <a:t>Discutiremos. . .</a:t>
            </a:r>
            <a:endParaRPr lang="pt-BR" noProof="0"/>
          </a:p>
        </p:txBody>
      </p:sp>
      <p:sp>
        <p:nvSpPr>
          <p:cNvPr id="11267" name="Content Placeholder 2"/>
          <p:cNvSpPr>
            <a:spLocks noGrp="1"/>
          </p:cNvSpPr>
          <p:nvPr>
            <p:ph idx="1"/>
          </p:nvPr>
        </p:nvSpPr>
        <p:spPr>
          <a:xfrm>
            <a:off x="685800" y="3048000"/>
            <a:ext cx="5410200" cy="2819400"/>
          </a:xfrm>
        </p:spPr>
        <p:txBody>
          <a:bodyPr/>
          <a:lstStyle/>
          <a:p>
            <a:pPr lvl="0"/>
            <a:r>
              <a:rPr lang="pt-BR" noProof="0" dirty="0" smtClean="0"/>
              <a:t>Os danos causados</a:t>
            </a:r>
          </a:p>
          <a:p>
            <a:pPr lvl="0"/>
            <a:r>
              <a:rPr lang="pt-BR" noProof="0" dirty="0" smtClean="0"/>
              <a:t>O que é esse tal detrito marinho?</a:t>
            </a:r>
          </a:p>
          <a:p>
            <a:pPr lvl="0"/>
            <a:r>
              <a:rPr lang="pt-BR" noProof="0" dirty="0" smtClean="0"/>
              <a:t>De onde vem?</a:t>
            </a:r>
          </a:p>
          <a:p>
            <a:pPr lvl="0"/>
            <a:r>
              <a:rPr lang="pt-BR" noProof="0" dirty="0" smtClean="0"/>
              <a:t>Podemos desfazer essa embrulhada?</a:t>
            </a:r>
          </a:p>
          <a:p>
            <a:pPr lvl="0"/>
            <a:r>
              <a:rPr lang="pt-BR" noProof="0" dirty="0" smtClean="0"/>
              <a:t>Dive Against Debris®, o mergulho em prol da mudança</a:t>
            </a:r>
          </a:p>
          <a:p>
            <a:r>
              <a:rPr lang="pt-BR" noProof="0" dirty="0" smtClean="0"/>
              <a:t>Criado especificamente para mergulhadores</a:t>
            </a:r>
          </a:p>
        </p:txBody>
      </p:sp>
      <p:sp>
        <p:nvSpPr>
          <p:cNvPr id="11268" name="Text Placeholder 28"/>
          <p:cNvSpPr>
            <a:spLocks noGrp="1"/>
          </p:cNvSpPr>
          <p:nvPr>
            <p:ph type="body" sz="quarter" idx="12"/>
          </p:nvPr>
        </p:nvSpPr>
        <p:spPr>
          <a:xfrm>
            <a:off x="457200" y="1951038"/>
            <a:ext cx="8153400" cy="685800"/>
          </a:xfrm>
        </p:spPr>
        <p:txBody>
          <a:bodyPr/>
          <a:lstStyle/>
          <a:p>
            <a:r>
              <a:rPr lang="pt-BR" noProof="0" smtClean="0"/>
              <a:t>SEÇÃO 1: A embrulhada dos detritos marinhos</a:t>
            </a:r>
          </a:p>
        </p:txBody>
      </p:sp>
      <p:sp>
        <p:nvSpPr>
          <p:cNvPr id="1126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11270" name="Slide Number Placeholder 8"/>
          <p:cNvSpPr>
            <a:spLocks noGrp="1"/>
          </p:cNvSpPr>
          <p:nvPr>
            <p:ph type="sldNum" sz="quarter" idx="18"/>
          </p:nvPr>
        </p:nvSpPr>
        <p:spPr bwMode="auto">
          <a:noFill/>
          <a:ln>
            <a:miter lim="800000"/>
            <a:headEnd/>
            <a:tailEnd/>
          </a:ln>
        </p:spPr>
        <p:txBody>
          <a:bodyPr/>
          <a:lstStyle/>
          <a:p>
            <a:fld id="{0530CA59-3F37-4B78-8C1F-3C012DE1BECF}" type="slidenum">
              <a:rPr lang="en-AU"/>
              <a:pPr/>
              <a:t>2</a:t>
            </a:fld>
            <a:endParaRPr lang="en-AU" dirty="0"/>
          </a:p>
        </p:txBody>
      </p:sp>
      <p:sp>
        <p:nvSpPr>
          <p:cNvPr id="11271" name="Text Placeholder 19"/>
          <p:cNvSpPr>
            <a:spLocks noGrp="1"/>
          </p:cNvSpPr>
          <p:nvPr>
            <p:ph type="body" sz="quarter" idx="16"/>
          </p:nvPr>
        </p:nvSpPr>
        <p:spPr>
          <a:xfrm>
            <a:off x="76200" y="6418263"/>
            <a:ext cx="2590800" cy="304800"/>
          </a:xfrm>
        </p:spPr>
        <p:txBody>
          <a:bodyPr/>
          <a:lstStyle/>
          <a:p>
            <a:r>
              <a:rPr lang="pt-BR" noProof="0" smtClean="0"/>
              <a:t>Boas-vindas</a:t>
            </a:r>
          </a:p>
        </p:txBody>
      </p:sp>
      <p:sp>
        <p:nvSpPr>
          <p:cNvPr id="27" name="Rounded Rectangle 26">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1273" name="TextBox 27">
            <a:hlinkClick r:id="rId3" action="ppaction://hlinksldjump"/>
          </p:cNvPr>
          <p:cNvSpPr txBox="1">
            <a:spLocks noChangeArrowheads="1"/>
          </p:cNvSpPr>
          <p:nvPr/>
        </p:nvSpPr>
        <p:spPr bwMode="auto">
          <a:xfrm>
            <a:off x="6324600" y="4942989"/>
            <a:ext cx="2133600" cy="892552"/>
          </a:xfrm>
          <a:prstGeom prst="rect">
            <a:avLst/>
          </a:prstGeom>
          <a:noFill/>
          <a:ln w="9525">
            <a:noFill/>
            <a:miter lim="800000"/>
            <a:headEnd/>
            <a:tailEnd/>
          </a:ln>
        </p:spPr>
        <p:txBody>
          <a:bodyPr anchor="ctr">
            <a:spAutoFit/>
          </a:bodyPr>
          <a:lstStyle/>
          <a:p>
            <a:pPr algn="ctr"/>
            <a:r>
              <a:rPr lang="en-US" b="1" dirty="0" smtClean="0">
                <a:solidFill>
                  <a:schemeClr val="tx2"/>
                </a:solidFill>
                <a:latin typeface="Arial" panose="020B0604020202020204" pitchFamily="34" charset="0"/>
                <a:cs typeface="Arial" panose="020B0604020202020204" pitchFamily="34" charset="0"/>
              </a:rPr>
              <a:t>SEÇÃO 1</a:t>
            </a:r>
          </a:p>
          <a:p>
            <a:pPr algn="ctr"/>
            <a:r>
              <a:rPr lang="en-US" sz="1600" b="1" dirty="0" smtClean="0">
                <a:solidFill>
                  <a:schemeClr val="tx2"/>
                </a:solidFill>
                <a:latin typeface="Arial" panose="020B0604020202020204" pitchFamily="34" charset="0"/>
                <a:cs typeface="Arial" panose="020B0604020202020204" pitchFamily="34" charset="0"/>
              </a:rPr>
              <a:t>Detritos marinhos</a:t>
            </a:r>
          </a:p>
          <a:p>
            <a:pPr algn="ctr" eaLnBrk="1" hangingPunct="1"/>
            <a:endParaRPr lang="en-GB" b="1" dirty="0">
              <a:solidFill>
                <a:schemeClr val="tx2"/>
              </a:solidFill>
              <a:latin typeface="Arial" panose="020B0604020202020204" pitchFamily="34" charset="0"/>
              <a:cs typeface="Arial" panose="020B0604020202020204" pitchFamily="34" charset="0"/>
            </a:endParaRPr>
          </a:p>
        </p:txBody>
      </p:sp>
      <p:sp>
        <p:nvSpPr>
          <p:cNvPr id="11274" name="Text Placeholder 28"/>
          <p:cNvSpPr txBox="1">
            <a:spLocks/>
          </p:cNvSpPr>
          <p:nvPr/>
        </p:nvSpPr>
        <p:spPr bwMode="auto">
          <a:xfrm>
            <a:off x="685800" y="2362200"/>
            <a:ext cx="8153400" cy="457200"/>
          </a:xfrm>
          <a:prstGeom prst="rect">
            <a:avLst/>
          </a:prstGeom>
          <a:noFill/>
          <a:ln w="9525">
            <a:noFill/>
            <a:miter lim="800000"/>
            <a:headEnd/>
            <a:tailEnd/>
          </a:ln>
        </p:spPr>
        <p:txBody>
          <a:bodyPr/>
          <a:lstStyle/>
          <a:p>
            <a:pPr>
              <a:spcBef>
                <a:spcPct val="20000"/>
              </a:spcBef>
              <a:buSzPct val="75000"/>
            </a:pPr>
            <a:r>
              <a:rPr lang="pt-BR" b="1" dirty="0" smtClean="0">
                <a:solidFill>
                  <a:srgbClr val="376092"/>
                </a:solidFill>
                <a:latin typeface="Arial" panose="020B0604020202020204" pitchFamily="34" charset="0"/>
                <a:cs typeface="Arial" panose="020B0604020202020204" pitchFamily="34" charset="0"/>
              </a:rPr>
              <a:t>O problema dos detritos marinhos e como os mergulhadores podem ajudar a desfazer essa embrulhada</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90600"/>
          </a:xfrm>
        </p:spPr>
        <p:txBody>
          <a:bodyPr anchor="t"/>
          <a:lstStyle/>
          <a:p>
            <a:pPr>
              <a:defRPr/>
            </a:pPr>
            <a:r>
              <a:rPr lang="pt-BR" noProof="0" dirty="0" smtClean="0"/>
              <a:t>Perfis dos mergulhos da pesquisa</a:t>
            </a:r>
          </a:p>
        </p:txBody>
      </p:sp>
      <p:sp>
        <p:nvSpPr>
          <p:cNvPr id="48131" name="Content Placeholder 2"/>
          <p:cNvSpPr>
            <a:spLocks noGrp="1"/>
          </p:cNvSpPr>
          <p:nvPr>
            <p:ph idx="1"/>
          </p:nvPr>
        </p:nvSpPr>
        <p:spPr>
          <a:xfrm>
            <a:off x="685800" y="2239963"/>
            <a:ext cx="4648200" cy="3459162"/>
          </a:xfrm>
        </p:spPr>
        <p:txBody>
          <a:bodyPr>
            <a:normAutofit fontScale="85000" lnSpcReduction="10000"/>
          </a:bodyPr>
          <a:lstStyle/>
          <a:p>
            <a:r>
              <a:rPr lang="pt-BR" noProof="0" smtClean="0"/>
              <a:t>Segurança é a sua primeira preocupação</a:t>
            </a:r>
          </a:p>
          <a:p>
            <a:r>
              <a:rPr lang="pt-BR" noProof="0" smtClean="0"/>
              <a:t>Tempo de fundo e profundidade</a:t>
            </a:r>
          </a:p>
          <a:p>
            <a:pPr lvl="1"/>
            <a:r>
              <a:rPr lang="pt-BR" noProof="0" smtClean="0"/>
              <a:t>Estabeleça perfis seguros de mergulho</a:t>
            </a:r>
          </a:p>
          <a:p>
            <a:r>
              <a:rPr lang="pt-BR" noProof="0" smtClean="0"/>
              <a:t>Flutuabilidade</a:t>
            </a:r>
          </a:p>
          <a:p>
            <a:pPr lvl="1"/>
            <a:r>
              <a:rPr lang="pt-BR" noProof="0" smtClean="0"/>
              <a:t>Lastro adequado</a:t>
            </a:r>
          </a:p>
          <a:p>
            <a:pPr lvl="1"/>
            <a:r>
              <a:rPr lang="pt-BR" noProof="0" smtClean="0"/>
              <a:t>Equipamento funcional e conectado</a:t>
            </a:r>
          </a:p>
          <a:p>
            <a:r>
              <a:rPr lang="pt-BR" noProof="0" smtClean="0"/>
              <a:t>Área da pesquisa</a:t>
            </a:r>
          </a:p>
          <a:p>
            <a:pPr lvl="1"/>
            <a:r>
              <a:rPr lang="pt-BR" noProof="0" smtClean="0"/>
              <a:t>Área indefinida</a:t>
            </a:r>
          </a:p>
          <a:p>
            <a:pPr lvl="1"/>
            <a:r>
              <a:rPr lang="pt-BR" noProof="0" smtClean="0"/>
              <a:t>Tente cobrir a mesma área todas as vezes que pesquisar o local</a:t>
            </a:r>
          </a:p>
          <a:p>
            <a:r>
              <a:rPr lang="pt-BR" noProof="0" smtClean="0"/>
              <a:t>Número de participantes</a:t>
            </a:r>
          </a:p>
          <a:p>
            <a:r>
              <a:rPr lang="pt-BR" noProof="0" smtClean="0"/>
              <a:t>Estratégias para as equipes de duplas</a:t>
            </a:r>
          </a:p>
          <a:p>
            <a:endParaRPr lang="pt-BR" noProof="0" smtClean="0"/>
          </a:p>
        </p:txBody>
      </p:sp>
      <p:sp>
        <p:nvSpPr>
          <p:cNvPr id="48132" name="Text Placeholder 14"/>
          <p:cNvSpPr>
            <a:spLocks noGrp="1"/>
          </p:cNvSpPr>
          <p:nvPr>
            <p:ph type="body" sz="quarter" idx="12"/>
          </p:nvPr>
        </p:nvSpPr>
        <p:spPr>
          <a:xfrm>
            <a:off x="457200" y="1676400"/>
            <a:ext cx="8153400" cy="685800"/>
          </a:xfrm>
        </p:spPr>
        <p:txBody>
          <a:bodyPr/>
          <a:lstStyle/>
          <a:p>
            <a:r>
              <a:rPr lang="pt-BR" noProof="0" smtClean="0"/>
              <a:t>Considere o nível de experiência de cada mergulhador</a:t>
            </a:r>
          </a:p>
        </p:txBody>
      </p:sp>
      <p:sp>
        <p:nvSpPr>
          <p:cNvPr id="4813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48134" name="Slide Number Placeholder 8"/>
          <p:cNvSpPr>
            <a:spLocks noGrp="1"/>
          </p:cNvSpPr>
          <p:nvPr>
            <p:ph type="sldNum" sz="quarter" idx="18"/>
          </p:nvPr>
        </p:nvSpPr>
        <p:spPr bwMode="auto">
          <a:noFill/>
          <a:ln>
            <a:miter lim="800000"/>
            <a:headEnd/>
            <a:tailEnd/>
          </a:ln>
        </p:spPr>
        <p:txBody>
          <a:bodyPr/>
          <a:lstStyle/>
          <a:p>
            <a:fld id="{BA7ED43C-F122-4A83-83CC-C42433D115F7}" type="slidenum">
              <a:rPr lang="en-AU"/>
              <a:pPr/>
              <a:t>20</a:t>
            </a:fld>
            <a:endParaRPr lang="en-AU"/>
          </a:p>
        </p:txBody>
      </p:sp>
      <p:sp>
        <p:nvSpPr>
          <p:cNvPr id="48135" name="Text Placeholder 13"/>
          <p:cNvSpPr>
            <a:spLocks noGrp="1"/>
          </p:cNvSpPr>
          <p:nvPr>
            <p:ph type="body" sz="quarter" idx="16"/>
          </p:nvPr>
        </p:nvSpPr>
        <p:spPr>
          <a:xfrm>
            <a:off x="76200" y="6418263"/>
            <a:ext cx="2590800" cy="304800"/>
          </a:xfrm>
        </p:spPr>
        <p:txBody>
          <a:bodyPr/>
          <a:lstStyle/>
          <a:p>
            <a:r>
              <a:rPr lang="pt-BR" noProof="0" smtClean="0"/>
              <a:t>S2: Tempo de mergulho</a:t>
            </a:r>
          </a:p>
        </p:txBody>
      </p:sp>
      <p:pic>
        <p:nvPicPr>
          <p:cNvPr id="4813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4813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Planeje o mergulho</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990600"/>
          </a:xfrm>
        </p:spPr>
        <p:txBody>
          <a:bodyPr anchor="t"/>
          <a:lstStyle/>
          <a:p>
            <a:pPr>
              <a:defRPr/>
            </a:pPr>
            <a:r>
              <a:rPr lang="pt-BR" noProof="0" smtClean="0"/>
              <a:t>Mergulhe como planejado</a:t>
            </a:r>
            <a:endParaRPr lang="pt-BR" noProof="0"/>
          </a:p>
        </p:txBody>
      </p:sp>
      <p:sp>
        <p:nvSpPr>
          <p:cNvPr id="50179" name="Content Placeholder 2"/>
          <p:cNvSpPr>
            <a:spLocks noGrp="1"/>
          </p:cNvSpPr>
          <p:nvPr>
            <p:ph idx="1"/>
          </p:nvPr>
        </p:nvSpPr>
        <p:spPr>
          <a:xfrm>
            <a:off x="685800" y="2544763"/>
            <a:ext cx="4191000" cy="3429000"/>
          </a:xfrm>
        </p:spPr>
        <p:txBody>
          <a:bodyPr>
            <a:normAutofit/>
          </a:bodyPr>
          <a:lstStyle/>
          <a:p>
            <a:r>
              <a:rPr lang="pt-BR" noProof="0" smtClean="0"/>
              <a:t>Trabalhe com o seu dupla</a:t>
            </a:r>
          </a:p>
          <a:p>
            <a:r>
              <a:rPr lang="pt-BR" noProof="0" smtClean="0"/>
              <a:t>Não utilize o seu BC como dispositivo elevatório</a:t>
            </a:r>
          </a:p>
          <a:p>
            <a:r>
              <a:rPr lang="pt-BR" noProof="0" smtClean="0"/>
              <a:t>Não superlote a bolsa de náilon mesh</a:t>
            </a:r>
          </a:p>
          <a:p>
            <a:r>
              <a:rPr lang="pt-BR" noProof="0" smtClean="0"/>
              <a:t>Itens com peso acima de 4 kg/7 libras só devem ser removidos por mergulhadores treinados no uso de sacos elevatórios</a:t>
            </a:r>
          </a:p>
          <a:p>
            <a:r>
              <a:rPr lang="pt-BR" noProof="0" smtClean="0"/>
              <a:t>Não utilize sacos elevatórios sem treinamento/experiência</a:t>
            </a:r>
            <a:endParaRPr lang="pt-BR" noProof="0" smtClean="0">
              <a:ea typeface="Calibri" pitchFamily="34" charset="0"/>
            </a:endParaRPr>
          </a:p>
        </p:txBody>
      </p:sp>
      <p:sp>
        <p:nvSpPr>
          <p:cNvPr id="50180" name="Text Placeholder 14"/>
          <p:cNvSpPr>
            <a:spLocks noGrp="1"/>
          </p:cNvSpPr>
          <p:nvPr>
            <p:ph type="body" sz="quarter" idx="12"/>
          </p:nvPr>
        </p:nvSpPr>
        <p:spPr>
          <a:xfrm>
            <a:off x="457200" y="1676400"/>
            <a:ext cx="8153400" cy="685800"/>
          </a:xfrm>
        </p:spPr>
        <p:txBody>
          <a:bodyPr>
            <a:noAutofit/>
          </a:bodyPr>
          <a:lstStyle/>
          <a:p>
            <a:r>
              <a:rPr lang="pt-BR" sz="1600" noProof="0" smtClean="0"/>
              <a:t>Durante o mergulho, colete os detritos marinhos que você encontrar. Ao voltar à terra firme, classifique e registre somente o que você removeu do fundo do mar.</a:t>
            </a:r>
            <a:endParaRPr lang="pt-BR" sz="1600" noProof="0" smtClean="0">
              <a:ea typeface="Calibri" pitchFamily="34" charset="0"/>
            </a:endParaRPr>
          </a:p>
        </p:txBody>
      </p:sp>
      <p:sp>
        <p:nvSpPr>
          <p:cNvPr id="5018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50182" name="Slide Number Placeholder 8"/>
          <p:cNvSpPr>
            <a:spLocks noGrp="1"/>
          </p:cNvSpPr>
          <p:nvPr>
            <p:ph type="sldNum" sz="quarter" idx="18"/>
          </p:nvPr>
        </p:nvSpPr>
        <p:spPr bwMode="auto">
          <a:noFill/>
          <a:ln>
            <a:miter lim="800000"/>
            <a:headEnd/>
            <a:tailEnd/>
          </a:ln>
        </p:spPr>
        <p:txBody>
          <a:bodyPr/>
          <a:lstStyle/>
          <a:p>
            <a:fld id="{4CBA2256-563F-4626-B61A-654322AC1302}" type="slidenum">
              <a:rPr lang="en-AU"/>
              <a:pPr/>
              <a:t>21</a:t>
            </a:fld>
            <a:endParaRPr lang="en-AU"/>
          </a:p>
        </p:txBody>
      </p:sp>
      <p:sp>
        <p:nvSpPr>
          <p:cNvPr id="50183" name="Text Placeholder 13"/>
          <p:cNvSpPr>
            <a:spLocks noGrp="1"/>
          </p:cNvSpPr>
          <p:nvPr>
            <p:ph type="body" sz="quarter" idx="16"/>
          </p:nvPr>
        </p:nvSpPr>
        <p:spPr>
          <a:xfrm>
            <a:off x="76200" y="6418263"/>
            <a:ext cx="2590800" cy="304800"/>
          </a:xfrm>
        </p:spPr>
        <p:txBody>
          <a:bodyPr/>
          <a:lstStyle/>
          <a:p>
            <a:r>
              <a:rPr lang="pt-BR" noProof="0" smtClean="0"/>
              <a:t>S2: Tempo de mergulho</a:t>
            </a:r>
          </a:p>
        </p:txBody>
      </p:sp>
      <p:sp>
        <p:nvSpPr>
          <p:cNvPr id="5018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Mergulhe como planejado</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pic>
        <p:nvPicPr>
          <p:cNvPr id="50185" name="Picture 9" descr="Calypso_Diving_Resort_14591_02.jpg"/>
          <p:cNvPicPr>
            <a:picLocks noChangeAspect="1"/>
          </p:cNvPicPr>
          <p:nvPr/>
        </p:nvPicPr>
        <p:blipFill>
          <a:blip r:embed="rId3" cstate="print"/>
          <a:srcRect/>
          <a:stretch>
            <a:fillRect/>
          </a:stretch>
        </p:blipFill>
        <p:spPr bwMode="auto">
          <a:xfrm>
            <a:off x="4953000" y="2590800"/>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990600"/>
          </a:xfrm>
        </p:spPr>
        <p:txBody>
          <a:bodyPr anchor="t"/>
          <a:lstStyle/>
          <a:p>
            <a:pPr>
              <a:defRPr/>
            </a:pPr>
            <a:r>
              <a:rPr lang="pt-BR" noProof="0" smtClean="0"/>
              <a:t>Equipamentos</a:t>
            </a:r>
            <a:endParaRPr lang="pt-BR" noProof="0"/>
          </a:p>
        </p:txBody>
      </p:sp>
      <p:sp>
        <p:nvSpPr>
          <p:cNvPr id="52227" name="Content Placeholder 2"/>
          <p:cNvSpPr>
            <a:spLocks noGrp="1"/>
          </p:cNvSpPr>
          <p:nvPr>
            <p:ph idx="1"/>
          </p:nvPr>
        </p:nvSpPr>
        <p:spPr>
          <a:xfrm>
            <a:off x="685800" y="2438400"/>
            <a:ext cx="3962400" cy="3459162"/>
          </a:xfrm>
        </p:spPr>
        <p:txBody>
          <a:bodyPr/>
          <a:lstStyle/>
          <a:p>
            <a:r>
              <a:rPr lang="pt-BR" noProof="0" dirty="0" smtClean="0"/>
              <a:t>Obrigatório:</a:t>
            </a:r>
          </a:p>
          <a:p>
            <a:pPr lvl="1"/>
            <a:r>
              <a:rPr lang="pt-BR" noProof="0" dirty="0" smtClean="0"/>
              <a:t>Bolsa de náilon </a:t>
            </a:r>
            <a:r>
              <a:rPr lang="pt-BR" noProof="0" dirty="0" err="1" smtClean="0"/>
              <a:t>mesh</a:t>
            </a:r>
            <a:endParaRPr lang="pt-BR" noProof="0" dirty="0" smtClean="0"/>
          </a:p>
          <a:p>
            <a:pPr lvl="1"/>
            <a:r>
              <a:rPr lang="pt-BR" noProof="0" dirty="0" smtClean="0"/>
              <a:t>Ferramenta/faca de mergulho</a:t>
            </a:r>
          </a:p>
          <a:p>
            <a:pPr lvl="1"/>
            <a:r>
              <a:rPr lang="pt-BR" noProof="0" dirty="0" smtClean="0"/>
              <a:t>Luvas</a:t>
            </a:r>
          </a:p>
        </p:txBody>
      </p:sp>
      <p:sp>
        <p:nvSpPr>
          <p:cNvPr id="52228" name="Text Placeholder 14"/>
          <p:cNvSpPr>
            <a:spLocks noGrp="1"/>
          </p:cNvSpPr>
          <p:nvPr>
            <p:ph type="body" sz="quarter" idx="12"/>
          </p:nvPr>
        </p:nvSpPr>
        <p:spPr>
          <a:xfrm>
            <a:off x="457200" y="1676400"/>
            <a:ext cx="8153400" cy="685800"/>
          </a:xfrm>
        </p:spPr>
        <p:txBody>
          <a:bodyPr>
            <a:normAutofit lnSpcReduction="10000"/>
          </a:bodyPr>
          <a:lstStyle/>
          <a:p>
            <a:r>
              <a:rPr lang="pt-BR" noProof="0" smtClean="0"/>
              <a:t>O equipamento adequado ajudará a tornar seu mergulho mais seguro e agradável</a:t>
            </a:r>
          </a:p>
        </p:txBody>
      </p:sp>
      <p:sp>
        <p:nvSpPr>
          <p:cNvPr id="5222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52230" name="Slide Number Placeholder 8"/>
          <p:cNvSpPr>
            <a:spLocks noGrp="1"/>
          </p:cNvSpPr>
          <p:nvPr>
            <p:ph type="sldNum" sz="quarter" idx="18"/>
          </p:nvPr>
        </p:nvSpPr>
        <p:spPr bwMode="auto">
          <a:noFill/>
          <a:ln>
            <a:miter lim="800000"/>
            <a:headEnd/>
            <a:tailEnd/>
          </a:ln>
        </p:spPr>
        <p:txBody>
          <a:bodyPr/>
          <a:lstStyle/>
          <a:p>
            <a:fld id="{05883EFC-F47B-4BC6-A035-E22217B272D0}" type="slidenum">
              <a:rPr lang="en-AU"/>
              <a:pPr/>
              <a:t>22</a:t>
            </a:fld>
            <a:endParaRPr lang="en-AU"/>
          </a:p>
        </p:txBody>
      </p:sp>
      <p:sp>
        <p:nvSpPr>
          <p:cNvPr id="52231" name="Text Placeholder 13"/>
          <p:cNvSpPr>
            <a:spLocks noGrp="1"/>
          </p:cNvSpPr>
          <p:nvPr>
            <p:ph type="body" sz="quarter" idx="16"/>
          </p:nvPr>
        </p:nvSpPr>
        <p:spPr>
          <a:xfrm>
            <a:off x="76200" y="6418263"/>
            <a:ext cx="2590800" cy="304800"/>
          </a:xfrm>
        </p:spPr>
        <p:txBody>
          <a:bodyPr/>
          <a:lstStyle/>
          <a:p>
            <a:r>
              <a:rPr lang="pt-BR" noProof="0" smtClean="0"/>
              <a:t>S2: Tempo de mergulho</a:t>
            </a:r>
          </a:p>
        </p:txBody>
      </p:sp>
      <p:sp>
        <p:nvSpPr>
          <p:cNvPr id="52232" name="Content Placeholder 2"/>
          <p:cNvSpPr txBox="1">
            <a:spLocks/>
          </p:cNvSpPr>
          <p:nvPr/>
        </p:nvSpPr>
        <p:spPr bwMode="auto">
          <a:xfrm>
            <a:off x="4419600" y="2438400"/>
            <a:ext cx="3962400" cy="3459162"/>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Recomendado:</a:t>
            </a:r>
          </a:p>
          <a:p>
            <a:pPr marL="800100" lvl="1"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Tesoura</a:t>
            </a:r>
          </a:p>
          <a:p>
            <a:pPr marL="800100" lvl="1"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GPS</a:t>
            </a:r>
          </a:p>
          <a:p>
            <a:pPr marL="800100" lvl="1"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Balanças</a:t>
            </a:r>
          </a:p>
          <a:p>
            <a:pPr marL="800100" lvl="1"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Câmera subaquática</a:t>
            </a:r>
          </a:p>
          <a:p>
            <a:pPr marL="800100" lvl="1"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Recipiente para objetos cortantes</a:t>
            </a:r>
          </a:p>
          <a:p>
            <a:pPr marL="800100" lvl="1"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Lápis e prancheta branca</a:t>
            </a:r>
            <a:endParaRPr lang="pt-BR" b="1" dirty="0">
              <a:solidFill>
                <a:srgbClr val="376092"/>
              </a:solidFill>
              <a:latin typeface="Arial" panose="020B0604020202020204" pitchFamily="34" charset="0"/>
              <a:cs typeface="Arial" panose="020B0604020202020204" pitchFamily="34" charset="0"/>
            </a:endParaRPr>
          </a:p>
        </p:txBody>
      </p:sp>
      <p:sp>
        <p:nvSpPr>
          <p:cNvPr id="5223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Mergulhe como planejado</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pt-BR" noProof="0" smtClean="0"/>
              <a:t>Objetos de flutuabilidade</a:t>
            </a:r>
            <a:endParaRPr lang="pt-BR" noProof="0"/>
          </a:p>
        </p:txBody>
      </p:sp>
      <p:sp>
        <p:nvSpPr>
          <p:cNvPr id="54275" name="Content Placeholder 2"/>
          <p:cNvSpPr>
            <a:spLocks noGrp="1"/>
          </p:cNvSpPr>
          <p:nvPr>
            <p:ph idx="1"/>
          </p:nvPr>
        </p:nvSpPr>
        <p:spPr>
          <a:xfrm>
            <a:off x="685800" y="2484438"/>
            <a:ext cx="3886200" cy="3154362"/>
          </a:xfrm>
        </p:spPr>
        <p:txBody>
          <a:bodyPr>
            <a:normAutofit/>
          </a:bodyPr>
          <a:lstStyle/>
          <a:p>
            <a:r>
              <a:rPr lang="pt-BR" noProof="0" smtClean="0"/>
              <a:t>Mantenha seu</a:t>
            </a:r>
          </a:p>
          <a:p>
            <a:pPr lvl="1"/>
            <a:r>
              <a:rPr lang="pt-BR" noProof="0" smtClean="0"/>
              <a:t>o	equipamento </a:t>
            </a:r>
          </a:p>
          <a:p>
            <a:pPr lvl="1"/>
            <a:r>
              <a:rPr lang="pt-BR" noProof="0" smtClean="0"/>
              <a:t>o	seu corpo</a:t>
            </a:r>
          </a:p>
          <a:p>
            <a:pPr lvl="1"/>
            <a:r>
              <a:rPr lang="pt-BR" noProof="0" smtClean="0"/>
              <a:t>o	e suas nadadeiras sem tocar o fundo.</a:t>
            </a:r>
          </a:p>
          <a:p>
            <a:r>
              <a:rPr lang="pt-BR" noProof="0" smtClean="0"/>
              <a:t>Preste atenção no posicionamento do seu corpo durante todo o mergulho</a:t>
            </a:r>
          </a:p>
          <a:p>
            <a:pPr lvl="1"/>
            <a:endParaRPr lang="pt-BR" noProof="0" smtClean="0"/>
          </a:p>
        </p:txBody>
      </p:sp>
      <p:sp>
        <p:nvSpPr>
          <p:cNvPr id="54276" name="Text Placeholder 13"/>
          <p:cNvSpPr>
            <a:spLocks noGrp="1"/>
          </p:cNvSpPr>
          <p:nvPr>
            <p:ph type="body" sz="quarter" idx="12"/>
          </p:nvPr>
        </p:nvSpPr>
        <p:spPr>
          <a:xfrm>
            <a:off x="457200" y="1616075"/>
            <a:ext cx="8153400" cy="685800"/>
          </a:xfrm>
        </p:spPr>
        <p:txBody>
          <a:bodyPr>
            <a:normAutofit lnSpcReduction="10000"/>
          </a:bodyPr>
          <a:lstStyle/>
          <a:p>
            <a:r>
              <a:rPr lang="pt-BR" noProof="0" smtClean="0"/>
              <a:t>Esteja atento à sua flutuabilidade e ao seu posicionamento horizontal</a:t>
            </a:r>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23</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pt-BR" noProof="0" smtClean="0"/>
              <a:t>S2: Tempo de mergulho</a:t>
            </a:r>
          </a:p>
        </p:txBody>
      </p:sp>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Mergulhe como planejado</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pic>
        <p:nvPicPr>
          <p:cNvPr id="10" name="Picture 9" descr="HondurasMayan Divers - Roatan, Anja Garrido Barnet (6).jpg"/>
          <p:cNvPicPr>
            <a:picLocks noChangeAspect="1"/>
          </p:cNvPicPr>
          <p:nvPr/>
        </p:nvPicPr>
        <p:blipFill>
          <a:blip r:embed="rId3" cstate="print"/>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pt-BR" noProof="0" smtClean="0"/>
              <a:t>Objetos perfurantes</a:t>
            </a:r>
            <a:endParaRPr lang="pt-BR" noProof="0"/>
          </a:p>
        </p:txBody>
      </p:sp>
      <p:sp>
        <p:nvSpPr>
          <p:cNvPr id="54275" name="Content Placeholder 2"/>
          <p:cNvSpPr>
            <a:spLocks noGrp="1"/>
          </p:cNvSpPr>
          <p:nvPr>
            <p:ph idx="1"/>
          </p:nvPr>
        </p:nvSpPr>
        <p:spPr>
          <a:xfrm>
            <a:off x="457200" y="2209800"/>
            <a:ext cx="4114800" cy="3154362"/>
          </a:xfrm>
        </p:spPr>
        <p:txBody>
          <a:bodyPr/>
          <a:lstStyle/>
          <a:p>
            <a:r>
              <a:rPr lang="pt-BR" noProof="0" smtClean="0"/>
              <a:t>Não os remova se não for seguro</a:t>
            </a:r>
          </a:p>
          <a:p>
            <a:r>
              <a:rPr lang="pt-BR" noProof="0" smtClean="0"/>
              <a:t>Utilize um recipiente resistente</a:t>
            </a:r>
          </a:p>
          <a:p>
            <a:r>
              <a:rPr lang="pt-BR" noProof="0" smtClean="0"/>
              <a:t>Tome cuidado adicional ao remover objetos cortantes médicos:</a:t>
            </a:r>
          </a:p>
          <a:p>
            <a:pPr lvl="1"/>
            <a:r>
              <a:rPr lang="pt-BR" noProof="0" smtClean="0"/>
              <a:t>o	seringas, agulhas, bisturis, lancetas, agulhas de sutura</a:t>
            </a:r>
          </a:p>
          <a:p>
            <a:pPr lvl="1"/>
            <a:endParaRPr lang="pt-BR" noProof="0" smtClean="0"/>
          </a:p>
        </p:txBody>
      </p:sp>
      <p:sp>
        <p:nvSpPr>
          <p:cNvPr id="54276" name="Text Placeholder 13"/>
          <p:cNvSpPr>
            <a:spLocks noGrp="1"/>
          </p:cNvSpPr>
          <p:nvPr>
            <p:ph type="body" sz="quarter" idx="12"/>
          </p:nvPr>
        </p:nvSpPr>
        <p:spPr>
          <a:xfrm>
            <a:off x="304800" y="1600200"/>
            <a:ext cx="8610600" cy="685800"/>
          </a:xfrm>
        </p:spPr>
        <p:txBody>
          <a:bodyPr>
            <a:normAutofit/>
          </a:bodyPr>
          <a:lstStyle/>
          <a:p>
            <a:r>
              <a:rPr lang="pt-BR" noProof="0" smtClean="0"/>
              <a:t>Tome cuidado com objetos perfurantes que podem causar ferimentos</a:t>
            </a:r>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24</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pt-BR" noProof="0" smtClean="0"/>
              <a:t>S2: Tempo de mergulho</a:t>
            </a:r>
          </a:p>
        </p:txBody>
      </p:sp>
      <p:pic>
        <p:nvPicPr>
          <p:cNvPr id="54280" name="Picture 7" descr="syringes_silentreef.jpg"/>
          <p:cNvPicPr>
            <a:picLocks noChangeAspect="1"/>
          </p:cNvPicPr>
          <p:nvPr/>
        </p:nvPicPr>
        <p:blipFill>
          <a:blip r:embed="rId3" cstate="print"/>
          <a:srcRect/>
          <a:stretch>
            <a:fillRect/>
          </a:stretch>
        </p:blipFill>
        <p:spPr bwMode="auto">
          <a:xfrm>
            <a:off x="4724400" y="2514600"/>
            <a:ext cx="3657600" cy="3008313"/>
          </a:xfrm>
          <a:prstGeom prst="rect">
            <a:avLst/>
          </a:prstGeom>
          <a:noFill/>
          <a:ln w="9525">
            <a:noFill/>
            <a:miter lim="800000"/>
            <a:headEnd/>
            <a:tailEnd/>
          </a:ln>
        </p:spPr>
      </p:pic>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Mergulhe como planejado</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990600"/>
          </a:xfrm>
        </p:spPr>
        <p:txBody>
          <a:bodyPr anchor="t"/>
          <a:lstStyle/>
          <a:p>
            <a:pPr>
              <a:defRPr/>
            </a:pPr>
            <a:r>
              <a:rPr lang="pt-BR" noProof="0" smtClean="0"/>
              <a:t>Fotografe para contar a história</a:t>
            </a:r>
            <a:endParaRPr lang="pt-BR" noProof="0"/>
          </a:p>
        </p:txBody>
      </p:sp>
      <p:sp>
        <p:nvSpPr>
          <p:cNvPr id="56323" name="Content Placeholder 2"/>
          <p:cNvSpPr>
            <a:spLocks noGrp="1"/>
          </p:cNvSpPr>
          <p:nvPr>
            <p:ph idx="1"/>
          </p:nvPr>
        </p:nvSpPr>
        <p:spPr>
          <a:xfrm>
            <a:off x="457200" y="2667000"/>
            <a:ext cx="4267200" cy="2849563"/>
          </a:xfrm>
        </p:spPr>
        <p:txBody>
          <a:bodyPr>
            <a:noAutofit/>
          </a:bodyPr>
          <a:lstStyle/>
          <a:p>
            <a:pPr>
              <a:buNone/>
            </a:pPr>
            <a:r>
              <a:rPr lang="pt-BR" sz="1500" noProof="0" dirty="0" smtClean="0">
                <a:ea typeface="Calibri" pitchFamily="34" charset="0"/>
              </a:rPr>
              <a:t>1. Fotos para explicar os dados:</a:t>
            </a:r>
          </a:p>
          <a:p>
            <a:pPr lvl="1"/>
            <a:r>
              <a:rPr lang="pt-BR" sz="1500" noProof="0" dirty="0" smtClean="0">
                <a:ea typeface="Calibri" pitchFamily="34" charset="0"/>
              </a:rPr>
              <a:t>Detritos marinhos causando danos ao ambiente</a:t>
            </a:r>
          </a:p>
          <a:p>
            <a:pPr lvl="1"/>
            <a:r>
              <a:rPr lang="pt-BR" sz="1500" noProof="0" dirty="0" smtClean="0">
                <a:ea typeface="Calibri" pitchFamily="34" charset="0"/>
              </a:rPr>
              <a:t>Animais emaranhados</a:t>
            </a:r>
          </a:p>
          <a:p>
            <a:pPr lvl="1"/>
            <a:r>
              <a:rPr lang="pt-BR" sz="1500" noProof="0" dirty="0" smtClean="0">
                <a:ea typeface="Calibri" pitchFamily="34" charset="0"/>
              </a:rPr>
              <a:t>Itens que você não consegue identificar</a:t>
            </a:r>
          </a:p>
          <a:p>
            <a:pPr lvl="1"/>
            <a:r>
              <a:rPr lang="pt-BR" sz="1500" noProof="0" dirty="0" smtClean="0">
                <a:ea typeface="Calibri" pitchFamily="34" charset="0"/>
              </a:rPr>
              <a:t>Detritos marinhos subaquáticos</a:t>
            </a:r>
          </a:p>
          <a:p>
            <a:pPr lvl="1"/>
            <a:r>
              <a:rPr lang="pt-BR" sz="1500" noProof="0" dirty="0" smtClean="0">
                <a:ea typeface="Calibri" pitchFamily="34" charset="0"/>
              </a:rPr>
              <a:t>Itens que você não removeu</a:t>
            </a:r>
          </a:p>
          <a:p>
            <a:pPr lvl="1"/>
            <a:endParaRPr lang="pt-BR" sz="1500" noProof="0" dirty="0" smtClean="0">
              <a:ea typeface="Calibri" pitchFamily="34" charset="0"/>
            </a:endParaRPr>
          </a:p>
          <a:p>
            <a:r>
              <a:rPr lang="pt-BR" sz="1500" noProof="0" dirty="0" smtClean="0">
                <a:ea typeface="Calibri" pitchFamily="34" charset="0"/>
              </a:rPr>
              <a:t>Compartilhe as fotos ao enviar seus dados.</a:t>
            </a:r>
          </a:p>
        </p:txBody>
      </p:sp>
      <p:sp>
        <p:nvSpPr>
          <p:cNvPr id="56324" name="Text Placeholder 10"/>
          <p:cNvSpPr>
            <a:spLocks noGrp="1"/>
          </p:cNvSpPr>
          <p:nvPr>
            <p:ph type="body" sz="quarter" idx="12"/>
          </p:nvPr>
        </p:nvSpPr>
        <p:spPr>
          <a:xfrm>
            <a:off x="457200" y="1524000"/>
            <a:ext cx="8153400" cy="1096962"/>
          </a:xfrm>
        </p:spPr>
        <p:txBody>
          <a:bodyPr/>
          <a:lstStyle/>
          <a:p>
            <a:r>
              <a:rPr lang="pt-BR" noProof="0" smtClean="0"/>
              <a:t>As fotos não são obrigatórias, mas ilustram o problema e convencem da necessidade de ação</a:t>
            </a:r>
          </a:p>
          <a:p>
            <a:pPr algn="ctr"/>
            <a:r>
              <a:rPr lang="pt-BR" noProof="0" smtClean="0"/>
              <a:t>Dois tipos de fotos devem ser tiradas:</a:t>
            </a:r>
          </a:p>
        </p:txBody>
      </p:sp>
      <p:sp>
        <p:nvSpPr>
          <p:cNvPr id="56325"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56326" name="Slide Number Placeholder 4"/>
          <p:cNvSpPr>
            <a:spLocks noGrp="1"/>
          </p:cNvSpPr>
          <p:nvPr>
            <p:ph type="sldNum" sz="quarter" idx="18"/>
          </p:nvPr>
        </p:nvSpPr>
        <p:spPr bwMode="auto">
          <a:noFill/>
          <a:ln>
            <a:miter lim="800000"/>
            <a:headEnd/>
            <a:tailEnd/>
          </a:ln>
        </p:spPr>
        <p:txBody>
          <a:bodyPr/>
          <a:lstStyle/>
          <a:p>
            <a:fld id="{74E42DC3-3F02-44CE-ACFB-1ABCFC477E78}" type="slidenum">
              <a:rPr lang="en-AU"/>
              <a:pPr/>
              <a:t>25</a:t>
            </a:fld>
            <a:endParaRPr lang="en-AU"/>
          </a:p>
        </p:txBody>
      </p:sp>
      <p:sp>
        <p:nvSpPr>
          <p:cNvPr id="56327" name="Text Placeholder 11"/>
          <p:cNvSpPr>
            <a:spLocks noGrp="1"/>
          </p:cNvSpPr>
          <p:nvPr>
            <p:ph type="body" sz="quarter" idx="16"/>
          </p:nvPr>
        </p:nvSpPr>
        <p:spPr>
          <a:xfrm>
            <a:off x="76200" y="6418263"/>
            <a:ext cx="2590800" cy="304800"/>
          </a:xfrm>
        </p:spPr>
        <p:txBody>
          <a:bodyPr/>
          <a:lstStyle/>
          <a:p>
            <a:r>
              <a:rPr lang="pt-BR" noProof="0" smtClean="0"/>
              <a:t>S2: Tempo de mergulho</a:t>
            </a:r>
          </a:p>
        </p:txBody>
      </p:sp>
      <p:sp>
        <p:nvSpPr>
          <p:cNvPr id="56328" name="Content Placeholder 2"/>
          <p:cNvSpPr txBox="1">
            <a:spLocks/>
          </p:cNvSpPr>
          <p:nvPr/>
        </p:nvSpPr>
        <p:spPr bwMode="auto">
          <a:xfrm>
            <a:off x="4724400" y="2668588"/>
            <a:ext cx="4038600" cy="3122612"/>
          </a:xfrm>
          <a:prstGeom prst="rect">
            <a:avLst/>
          </a:prstGeom>
          <a:noFill/>
          <a:ln w="9525">
            <a:noFill/>
            <a:miter lim="800000"/>
            <a:headEnd/>
            <a:tailEnd/>
          </a:ln>
        </p:spPr>
        <p:txBody>
          <a:bodyPr/>
          <a:lstStyle/>
          <a:p>
            <a:pPr marL="342900" indent="-342900">
              <a:spcBef>
                <a:spcPct val="20000"/>
              </a:spcBef>
              <a:buSzPct val="75000"/>
            </a:pPr>
            <a:r>
              <a:rPr lang="pt-BR" sz="1500" b="1" dirty="0" smtClean="0">
                <a:solidFill>
                  <a:srgbClr val="376092"/>
                </a:solidFill>
                <a:latin typeface="Arial" pitchFamily="34" charset="0"/>
                <a:ea typeface="Calibri" pitchFamily="34" charset="0"/>
                <a:cs typeface="Arial" pitchFamily="34" charset="0"/>
              </a:rPr>
              <a:t>2. Fotos que contam a sua história:</a:t>
            </a:r>
          </a:p>
          <a:p>
            <a:pPr marL="742950" lvl="1" indent="-285750">
              <a:spcBef>
                <a:spcPct val="20000"/>
              </a:spcBef>
              <a:buSzPct val="60000"/>
              <a:buFont typeface="Wingdings" pitchFamily="2" charset="2"/>
              <a:buChar char="l"/>
            </a:pPr>
            <a:r>
              <a:rPr lang="pt-BR" sz="1500" b="1" dirty="0" smtClean="0">
                <a:solidFill>
                  <a:srgbClr val="376092"/>
                </a:solidFill>
                <a:latin typeface="Arial" pitchFamily="34" charset="0"/>
                <a:ea typeface="Calibri" pitchFamily="34" charset="0"/>
                <a:cs typeface="Arial" pitchFamily="34" charset="0"/>
              </a:rPr>
              <a:t>Fotos do grupo</a:t>
            </a:r>
          </a:p>
          <a:p>
            <a:pPr marL="742950" lvl="1" indent="-285750">
              <a:spcBef>
                <a:spcPct val="20000"/>
              </a:spcBef>
              <a:buSzPct val="60000"/>
              <a:buFont typeface="Wingdings" pitchFamily="2" charset="2"/>
              <a:buChar char="l"/>
            </a:pPr>
            <a:r>
              <a:rPr lang="pt-BR" sz="1500" b="1" dirty="0" smtClean="0">
                <a:solidFill>
                  <a:srgbClr val="376092"/>
                </a:solidFill>
                <a:latin typeface="Arial" pitchFamily="34" charset="0"/>
                <a:ea typeface="Calibri" pitchFamily="34" charset="0"/>
                <a:cs typeface="Arial" pitchFamily="34" charset="0"/>
              </a:rPr>
              <a:t>Mergulhadores em ação</a:t>
            </a:r>
          </a:p>
          <a:p>
            <a:pPr marL="742950" lvl="1" indent="-285750">
              <a:spcBef>
                <a:spcPct val="20000"/>
              </a:spcBef>
              <a:buSzPct val="60000"/>
              <a:buFont typeface="Wingdings" pitchFamily="2" charset="2"/>
              <a:buChar char="l"/>
            </a:pPr>
            <a:r>
              <a:rPr lang="pt-BR" sz="1500" b="1" dirty="0" smtClean="0">
                <a:solidFill>
                  <a:srgbClr val="376092"/>
                </a:solidFill>
                <a:latin typeface="Arial" pitchFamily="34" charset="0"/>
                <a:ea typeface="Calibri" pitchFamily="34" charset="0"/>
                <a:cs typeface="Arial" pitchFamily="34" charset="0"/>
              </a:rPr>
              <a:t>Mergulhadores contando e registrando detritos</a:t>
            </a:r>
          </a:p>
          <a:p>
            <a:pPr marL="742950" lvl="1" indent="-285750">
              <a:spcBef>
                <a:spcPct val="20000"/>
              </a:spcBef>
              <a:buSzPct val="60000"/>
              <a:buFont typeface="Wingdings" pitchFamily="2" charset="2"/>
              <a:buChar char="l"/>
            </a:pPr>
            <a:r>
              <a:rPr lang="pt-BR" sz="1500" b="1" dirty="0" smtClean="0">
                <a:solidFill>
                  <a:srgbClr val="376092"/>
                </a:solidFill>
                <a:latin typeface="Arial" pitchFamily="34" charset="0"/>
                <a:ea typeface="Calibri" pitchFamily="34" charset="0"/>
                <a:cs typeface="Arial" pitchFamily="34" charset="0"/>
              </a:rPr>
              <a:t>Uma foto de ângulo alto de todo o lixo removido</a:t>
            </a:r>
          </a:p>
          <a:p>
            <a:pPr marL="342900" indent="-342900">
              <a:spcBef>
                <a:spcPct val="20000"/>
              </a:spcBef>
              <a:buSzPct val="75000"/>
              <a:buFont typeface="Wingdings" pitchFamily="2" charset="2"/>
              <a:buChar char="l"/>
            </a:pPr>
            <a:r>
              <a:rPr lang="pt-BR" sz="1500" b="1" dirty="0" smtClean="0">
                <a:solidFill>
                  <a:srgbClr val="376092"/>
                </a:solidFill>
                <a:latin typeface="Arial" pitchFamily="34" charset="0"/>
                <a:ea typeface="Calibri" pitchFamily="34" charset="0"/>
                <a:cs typeface="Arial" pitchFamily="34" charset="0"/>
              </a:rPr>
              <a:t>Use no seu blog em </a:t>
            </a:r>
            <a:r>
              <a:rPr lang="pt-BR" sz="1500" b="1" dirty="0" err="1" smtClean="0">
                <a:solidFill>
                  <a:srgbClr val="376092"/>
                </a:solidFill>
                <a:latin typeface="Arial" pitchFamily="34" charset="0"/>
                <a:ea typeface="Calibri" pitchFamily="34" charset="0"/>
                <a:cs typeface="Arial" pitchFamily="34" charset="0"/>
              </a:rPr>
              <a:t>My</a:t>
            </a:r>
            <a:r>
              <a:rPr lang="pt-BR" sz="1500" b="1" dirty="0" smtClean="0">
                <a:solidFill>
                  <a:srgbClr val="376092"/>
                </a:solidFill>
                <a:latin typeface="Arial" pitchFamily="34" charset="0"/>
                <a:ea typeface="Calibri" pitchFamily="34" charset="0"/>
                <a:cs typeface="Arial" pitchFamily="34" charset="0"/>
              </a:rPr>
              <a:t> Ocean</a:t>
            </a:r>
          </a:p>
          <a:p>
            <a:pPr marL="342900" indent="-342900">
              <a:spcBef>
                <a:spcPct val="20000"/>
              </a:spcBef>
              <a:buSzPct val="75000"/>
              <a:buFont typeface="Wingdings" pitchFamily="2" charset="2"/>
              <a:buChar char="l"/>
            </a:pPr>
            <a:r>
              <a:rPr lang="pt-BR" sz="1500" b="1" dirty="0" smtClean="0">
                <a:solidFill>
                  <a:srgbClr val="376092"/>
                </a:solidFill>
                <a:latin typeface="Arial" pitchFamily="34" charset="0"/>
                <a:ea typeface="Calibri" pitchFamily="34" charset="0"/>
                <a:cs typeface="Arial" pitchFamily="34" charset="0"/>
              </a:rPr>
              <a:t>Considere compartilhá-las no </a:t>
            </a:r>
            <a:r>
              <a:rPr lang="pt-BR" sz="1500" b="1" dirty="0" err="1" smtClean="0">
                <a:solidFill>
                  <a:srgbClr val="376092"/>
                </a:solidFill>
                <a:latin typeface="Arial" pitchFamily="34" charset="0"/>
                <a:ea typeface="Calibri" pitchFamily="34" charset="0"/>
                <a:cs typeface="Arial" pitchFamily="34" charset="0"/>
              </a:rPr>
              <a:t>Facebook</a:t>
            </a:r>
            <a:r>
              <a:rPr lang="pt-BR" sz="1500" b="1" dirty="0" smtClean="0">
                <a:solidFill>
                  <a:srgbClr val="376092"/>
                </a:solidFill>
                <a:latin typeface="Arial" pitchFamily="34" charset="0"/>
                <a:ea typeface="Calibri" pitchFamily="34" charset="0"/>
                <a:cs typeface="Arial" pitchFamily="34" charset="0"/>
              </a:rPr>
              <a:t>® ou no </a:t>
            </a:r>
            <a:r>
              <a:rPr lang="pt-BR" sz="1500" b="1" dirty="0" err="1" smtClean="0">
                <a:solidFill>
                  <a:srgbClr val="376092"/>
                </a:solidFill>
                <a:latin typeface="Arial" pitchFamily="34" charset="0"/>
                <a:ea typeface="Calibri" pitchFamily="34" charset="0"/>
                <a:cs typeface="Arial" pitchFamily="34" charset="0"/>
              </a:rPr>
              <a:t>ScubaEarth</a:t>
            </a:r>
            <a:r>
              <a:rPr lang="pt-BR" sz="1500" b="1" dirty="0" smtClean="0">
                <a:solidFill>
                  <a:srgbClr val="376092"/>
                </a:solidFill>
                <a:latin typeface="Arial" pitchFamily="34" charset="0"/>
                <a:ea typeface="Calibri" pitchFamily="34" charset="0"/>
                <a:cs typeface="Arial" pitchFamily="34" charset="0"/>
              </a:rPr>
              <a:t>®</a:t>
            </a:r>
          </a:p>
          <a:p>
            <a:pPr marL="342900" indent="-342900">
              <a:spcBef>
                <a:spcPct val="20000"/>
              </a:spcBef>
              <a:buSzPct val="75000"/>
              <a:buFont typeface="Wingdings" pitchFamily="2" charset="2"/>
              <a:buChar char="l"/>
            </a:pPr>
            <a:r>
              <a:rPr lang="pt-BR" sz="1500" b="1" dirty="0" smtClean="0">
                <a:solidFill>
                  <a:srgbClr val="376092"/>
                </a:solidFill>
                <a:latin typeface="Arial" pitchFamily="34" charset="0"/>
                <a:ea typeface="Calibri" pitchFamily="34" charset="0"/>
                <a:cs typeface="Arial" pitchFamily="34" charset="0"/>
              </a:rPr>
              <a:t>Utilize-as para ilustrar um artigo no jornal local:</a:t>
            </a:r>
            <a:endParaRPr lang="pt-BR" sz="1500" b="1" dirty="0">
              <a:solidFill>
                <a:srgbClr val="376092"/>
              </a:solidFill>
              <a:latin typeface="Arial" pitchFamily="34" charset="0"/>
              <a:ea typeface="Calibri" pitchFamily="34" charset="0"/>
              <a:cs typeface="Arial" pitchFamily="34" charset="0"/>
            </a:endParaRPr>
          </a:p>
        </p:txBody>
      </p:sp>
      <p:sp>
        <p:nvSpPr>
          <p:cNvPr id="56329" name="Text Placeholder 8"/>
          <p:cNvSpPr txBox="1">
            <a:spLocks/>
          </p:cNvSpPr>
          <p:nvPr/>
        </p:nvSpPr>
        <p:spPr bwMode="auto">
          <a:xfrm>
            <a:off x="6096000" y="5921375"/>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Mergulhe como planejado</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pt-BR" noProof="0" smtClean="0"/>
              <a:t>O que deixar lá</a:t>
            </a:r>
          </a:p>
        </p:txBody>
      </p:sp>
      <p:sp>
        <p:nvSpPr>
          <p:cNvPr id="58371" name="Content Placeholder 2"/>
          <p:cNvSpPr>
            <a:spLocks noGrp="1"/>
          </p:cNvSpPr>
          <p:nvPr>
            <p:ph idx="1"/>
          </p:nvPr>
        </p:nvSpPr>
        <p:spPr>
          <a:xfrm>
            <a:off x="685800" y="2514600"/>
            <a:ext cx="4343400" cy="2209800"/>
          </a:xfrm>
        </p:spPr>
        <p:txBody>
          <a:bodyPr>
            <a:normAutofit fontScale="92500" lnSpcReduction="10000"/>
          </a:bodyPr>
          <a:lstStyle/>
          <a:p>
            <a:r>
              <a:rPr lang="pt-BR" noProof="0" smtClean="0"/>
              <a:t>SEGURANÇA EM PRIMEIRO LUGAR</a:t>
            </a:r>
          </a:p>
          <a:p>
            <a:r>
              <a:rPr lang="pt-BR" noProof="0" smtClean="0"/>
              <a:t>O item não causa danos?</a:t>
            </a:r>
          </a:p>
          <a:p>
            <a:pPr lvl="1"/>
            <a:r>
              <a:rPr lang="pt-BR" noProof="0" smtClean="0"/>
              <a:t>Talvez seja melhor deixá-lo onde está</a:t>
            </a:r>
          </a:p>
          <a:p>
            <a:r>
              <a:rPr lang="pt-BR" noProof="0" smtClean="0"/>
              <a:t>O item pode causar danos?</a:t>
            </a:r>
          </a:p>
          <a:p>
            <a:pPr lvl="1"/>
            <a:r>
              <a:rPr lang="pt-BR" noProof="0" smtClean="0"/>
              <a:t>Talvez valha a pena a perturbação de curto prazo para remover o item </a:t>
            </a:r>
          </a:p>
          <a:p>
            <a:endParaRPr lang="pt-BR" noProof="0" smtClean="0"/>
          </a:p>
        </p:txBody>
      </p:sp>
      <p:sp>
        <p:nvSpPr>
          <p:cNvPr id="58372" name="Text Placeholder 14"/>
          <p:cNvSpPr>
            <a:spLocks noGrp="1"/>
          </p:cNvSpPr>
          <p:nvPr>
            <p:ph type="body" sz="quarter" idx="12"/>
          </p:nvPr>
        </p:nvSpPr>
        <p:spPr>
          <a:xfrm>
            <a:off x="457200" y="1676400"/>
            <a:ext cx="8153400" cy="762000"/>
          </a:xfrm>
        </p:spPr>
        <p:txBody>
          <a:bodyPr/>
          <a:lstStyle/>
          <a:p>
            <a:r>
              <a:rPr lang="pt-BR" noProof="0" smtClean="0"/>
              <a:t>Após pouco tempo, seres marinhos se desenvolvem ou passam a viver nos detritos marinhos. Esses itens devem ser removidos?</a:t>
            </a:r>
          </a:p>
        </p:txBody>
      </p:sp>
      <p:sp>
        <p:nvSpPr>
          <p:cNvPr id="5837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58374" name="Slide Number Placeholder 8"/>
          <p:cNvSpPr>
            <a:spLocks noGrp="1"/>
          </p:cNvSpPr>
          <p:nvPr>
            <p:ph type="sldNum" sz="quarter" idx="18"/>
          </p:nvPr>
        </p:nvSpPr>
        <p:spPr bwMode="auto">
          <a:noFill/>
          <a:ln>
            <a:miter lim="800000"/>
            <a:headEnd/>
            <a:tailEnd/>
          </a:ln>
        </p:spPr>
        <p:txBody>
          <a:bodyPr/>
          <a:lstStyle/>
          <a:p>
            <a:fld id="{1397E2FB-7052-46C6-B1FD-6E3BF2FDD66E}" type="slidenum">
              <a:rPr lang="en-AU"/>
              <a:pPr/>
              <a:t>26</a:t>
            </a:fld>
            <a:endParaRPr lang="en-AU"/>
          </a:p>
        </p:txBody>
      </p:sp>
      <p:sp>
        <p:nvSpPr>
          <p:cNvPr id="58375" name="Text Placeholder 20"/>
          <p:cNvSpPr>
            <a:spLocks noGrp="1"/>
          </p:cNvSpPr>
          <p:nvPr>
            <p:ph type="body" sz="quarter" idx="16"/>
          </p:nvPr>
        </p:nvSpPr>
        <p:spPr>
          <a:xfrm>
            <a:off x="76200" y="6418263"/>
            <a:ext cx="2590800" cy="304800"/>
          </a:xfrm>
        </p:spPr>
        <p:txBody>
          <a:bodyPr/>
          <a:lstStyle/>
          <a:p>
            <a:r>
              <a:rPr lang="pt-BR" noProof="0" smtClean="0"/>
              <a:t>S2: Tempo de mergulho</a:t>
            </a:r>
          </a:p>
        </p:txBody>
      </p:sp>
      <p:sp>
        <p:nvSpPr>
          <p:cNvPr id="30728" name="TextBox 16"/>
          <p:cNvSpPr txBox="1">
            <a:spLocks noChangeArrowheads="1"/>
          </p:cNvSpPr>
          <p:nvPr/>
        </p:nvSpPr>
        <p:spPr bwMode="auto">
          <a:xfrm>
            <a:off x="685800" y="4876800"/>
            <a:ext cx="4267200" cy="769441"/>
          </a:xfrm>
          <a:prstGeom prst="rect">
            <a:avLst/>
          </a:prstGeom>
          <a:noFill/>
          <a:ln w="9525">
            <a:noFill/>
            <a:miter lim="800000"/>
            <a:headEnd/>
            <a:tailEnd/>
          </a:ln>
        </p:spPr>
        <p:txBody>
          <a:bodyPr>
            <a:spAutoFit/>
          </a:bodyPr>
          <a:lstStyle/>
          <a:p>
            <a:pPr algn="ctr">
              <a:spcBef>
                <a:spcPct val="20000"/>
              </a:spcBef>
              <a:buSzPct val="75000"/>
              <a:defRPr/>
            </a:pPr>
            <a:r>
              <a:rPr lang="pt-BR" sz="2200" b="1" dirty="0" smtClean="0">
                <a:solidFill>
                  <a:schemeClr val="accent2">
                    <a:lumMod val="75000"/>
                  </a:schemeClr>
                </a:solidFill>
                <a:latin typeface="Arial" panose="020B0604020202020204" pitchFamily="34" charset="0"/>
                <a:cs typeface="Arial" panose="020B0604020202020204" pitchFamily="34" charset="0"/>
              </a:rPr>
              <a:t>Se não tem certeza, deixe-o onde está</a:t>
            </a:r>
            <a:endParaRPr lang="en-GB" dirty="0">
              <a:latin typeface="Arial" panose="020B0604020202020204" pitchFamily="34" charset="0"/>
              <a:cs typeface="Arial" panose="020B0604020202020204" pitchFamily="34" charset="0"/>
            </a:endParaRPr>
          </a:p>
        </p:txBody>
      </p:sp>
      <p:pic>
        <p:nvPicPr>
          <p:cNvPr id="58377" name="Picture 10" descr="Picture 024.jpg"/>
          <p:cNvPicPr>
            <a:picLocks noChangeAspect="1"/>
          </p:cNvPicPr>
          <p:nvPr/>
        </p:nvPicPr>
        <p:blipFill>
          <a:blip r:embed="rId3" cstate="print"/>
          <a:srcRect/>
          <a:stretch>
            <a:fillRect/>
          </a:stretch>
        </p:blipFill>
        <p:spPr bwMode="auto">
          <a:xfrm>
            <a:off x="5105400" y="2514600"/>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pt-BR" noProof="0" smtClean="0"/>
              <a:t>O que deixar lá</a:t>
            </a:r>
          </a:p>
        </p:txBody>
      </p:sp>
      <p:sp>
        <p:nvSpPr>
          <p:cNvPr id="60419" name="Content Placeholder 2"/>
          <p:cNvSpPr>
            <a:spLocks noGrp="1"/>
          </p:cNvSpPr>
          <p:nvPr>
            <p:ph idx="1"/>
          </p:nvPr>
        </p:nvSpPr>
        <p:spPr>
          <a:xfrm>
            <a:off x="685800" y="2286000"/>
            <a:ext cx="4343400" cy="3886200"/>
          </a:xfrm>
        </p:spPr>
        <p:txBody>
          <a:bodyPr>
            <a:normAutofit lnSpcReduction="10000"/>
          </a:bodyPr>
          <a:lstStyle/>
          <a:p>
            <a:r>
              <a:rPr lang="pt-BR" noProof="0" smtClean="0">
                <a:latin typeface="Arial" charset="0"/>
                <a:cs typeface="Arial" charset="0"/>
              </a:rPr>
              <a:t>Material de fabricação?</a:t>
            </a:r>
          </a:p>
          <a:p>
            <a:pPr lvl="1"/>
            <a:r>
              <a:rPr lang="pt-BR" sz="1600" noProof="0" smtClean="0">
                <a:latin typeface="Arial" charset="0"/>
                <a:cs typeface="Arial" charset="0"/>
              </a:rPr>
              <a:t>Garrafas de vidro e latas de metal</a:t>
            </a:r>
          </a:p>
          <a:p>
            <a:pPr lvl="2"/>
            <a:r>
              <a:rPr lang="pt-BR" sz="1600" noProof="0" smtClean="0">
                <a:latin typeface="Arial" charset="0"/>
                <a:cs typeface="Arial" charset="0"/>
              </a:rPr>
              <a:t>talvez seja melhor deixar </a:t>
            </a:r>
          </a:p>
          <a:p>
            <a:pPr lvl="1"/>
            <a:r>
              <a:rPr lang="pt-BR" sz="1600" noProof="0" smtClean="0">
                <a:latin typeface="Arial" charset="0"/>
                <a:cs typeface="Arial" charset="0"/>
              </a:rPr>
              <a:t>Plásticos rígidos, armadilhas de pesca, material de embalagem etc.</a:t>
            </a:r>
          </a:p>
          <a:p>
            <a:pPr lvl="2"/>
            <a:r>
              <a:rPr lang="pt-BR" sz="1600" noProof="0" smtClean="0">
                <a:latin typeface="Arial" charset="0"/>
                <a:cs typeface="Arial" charset="0"/>
              </a:rPr>
              <a:t>Talvez seja melhor remover</a:t>
            </a:r>
          </a:p>
          <a:p>
            <a:r>
              <a:rPr lang="pt-BR" noProof="0" smtClean="0">
                <a:latin typeface="Arial" charset="0"/>
                <a:cs typeface="Arial" charset="0"/>
              </a:rPr>
              <a:t>Conteúdo do item?</a:t>
            </a:r>
          </a:p>
          <a:p>
            <a:pPr lvl="1"/>
            <a:r>
              <a:rPr lang="pt-BR" sz="1600" noProof="0" smtClean="0">
                <a:latin typeface="Arial" charset="0"/>
                <a:cs typeface="Arial" charset="0"/>
              </a:rPr>
              <a:t>Pilhas, recipientes de combustível, latas de tinta etc.</a:t>
            </a:r>
          </a:p>
          <a:p>
            <a:pPr lvl="2"/>
            <a:r>
              <a:rPr lang="pt-BR" sz="1600" noProof="0" smtClean="0"/>
              <a:t>remova se for seguro</a:t>
            </a:r>
            <a:endParaRPr lang="pt-BR" sz="1600" noProof="0" smtClean="0">
              <a:latin typeface="Arial" charset="0"/>
              <a:cs typeface="Arial" charset="0"/>
            </a:endParaRPr>
          </a:p>
          <a:p>
            <a:r>
              <a:rPr lang="pt-BR" noProof="0" smtClean="0">
                <a:latin typeface="Arial" charset="0"/>
                <a:cs typeface="Arial" charset="0"/>
              </a:rPr>
              <a:t>Redes de pesca, linhas de pesca e cordas</a:t>
            </a:r>
          </a:p>
          <a:p>
            <a:pPr lvl="1"/>
            <a:r>
              <a:rPr lang="pt-BR" sz="1600" noProof="0" smtClean="0">
                <a:latin typeface="Arial" charset="0"/>
                <a:cs typeface="Arial" charset="0"/>
              </a:rPr>
              <a:t>Remoção seletiva?</a:t>
            </a:r>
          </a:p>
          <a:p>
            <a:pPr lvl="2"/>
            <a:r>
              <a:rPr lang="pt-BR" sz="1600" noProof="0" smtClean="0">
                <a:latin typeface="Arial" charset="0"/>
                <a:cs typeface="Arial" charset="0"/>
              </a:rPr>
              <a:t>Tesouras funcionam bem</a:t>
            </a:r>
          </a:p>
        </p:txBody>
      </p:sp>
      <p:sp>
        <p:nvSpPr>
          <p:cNvPr id="60420" name="Text Placeholder 14"/>
          <p:cNvSpPr>
            <a:spLocks noGrp="1"/>
          </p:cNvSpPr>
          <p:nvPr>
            <p:ph type="body" sz="quarter" idx="12"/>
          </p:nvPr>
        </p:nvSpPr>
        <p:spPr>
          <a:xfrm>
            <a:off x="304800" y="1676400"/>
            <a:ext cx="8305800" cy="533400"/>
          </a:xfrm>
        </p:spPr>
        <p:txBody>
          <a:bodyPr>
            <a:normAutofit fontScale="85000" lnSpcReduction="10000"/>
          </a:bodyPr>
          <a:lstStyle/>
          <a:p>
            <a:r>
              <a:rPr lang="pt-BR" noProof="0" smtClean="0">
                <a:latin typeface="Arial" charset="0"/>
                <a:cs typeface="Arial" charset="0"/>
              </a:rPr>
              <a:t>Considere estes pontos antes de decidir remover um item de detrito marinho:</a:t>
            </a:r>
          </a:p>
        </p:txBody>
      </p:sp>
      <p:sp>
        <p:nvSpPr>
          <p:cNvPr id="6042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latin typeface="Arial" charset="0"/>
              <a:cs typeface="Arial" charset="0"/>
            </a:endParaRPr>
          </a:p>
        </p:txBody>
      </p:sp>
      <p:sp>
        <p:nvSpPr>
          <p:cNvPr id="60422" name="Slide Number Placeholder 8"/>
          <p:cNvSpPr>
            <a:spLocks noGrp="1"/>
          </p:cNvSpPr>
          <p:nvPr>
            <p:ph type="sldNum" sz="quarter" idx="18"/>
          </p:nvPr>
        </p:nvSpPr>
        <p:spPr bwMode="auto">
          <a:noFill/>
          <a:ln>
            <a:miter lim="800000"/>
            <a:headEnd/>
            <a:tailEnd/>
          </a:ln>
        </p:spPr>
        <p:txBody>
          <a:bodyPr/>
          <a:lstStyle/>
          <a:p>
            <a:fld id="{0BE69869-3EE7-4FCF-ABD9-FDE5B5CC468F}" type="slidenum">
              <a:rPr lang="en-AU"/>
              <a:pPr/>
              <a:t>27</a:t>
            </a:fld>
            <a:endParaRPr lang="en-AU"/>
          </a:p>
        </p:txBody>
      </p:sp>
      <p:sp>
        <p:nvSpPr>
          <p:cNvPr id="60423" name="Text Placeholder 20"/>
          <p:cNvSpPr>
            <a:spLocks noGrp="1"/>
          </p:cNvSpPr>
          <p:nvPr>
            <p:ph type="body" sz="quarter" idx="16"/>
          </p:nvPr>
        </p:nvSpPr>
        <p:spPr>
          <a:xfrm>
            <a:off x="76200" y="6418263"/>
            <a:ext cx="2590800" cy="304800"/>
          </a:xfrm>
        </p:spPr>
        <p:txBody>
          <a:bodyPr/>
          <a:lstStyle/>
          <a:p>
            <a:r>
              <a:rPr lang="pt-BR" noProof="0" smtClean="0"/>
              <a:t>S2: Tempo de mergulho</a:t>
            </a:r>
            <a:endParaRPr lang="pt-BR" noProof="0" smtClean="0">
              <a:latin typeface="Arial" charset="0"/>
              <a:cs typeface="Arial" charset="0"/>
            </a:endParaRPr>
          </a:p>
        </p:txBody>
      </p:sp>
      <p:pic>
        <p:nvPicPr>
          <p:cNvPr id="60424" name="Picture 10" descr="Deborah Marx_NOAA_SBNMSMarine Photobank.jpg"/>
          <p:cNvPicPr>
            <a:picLocks noChangeAspect="1"/>
          </p:cNvPicPr>
          <p:nvPr/>
        </p:nvPicPr>
        <p:blipFill>
          <a:blip r:embed="rId3" cstate="print"/>
          <a:srcRect/>
          <a:stretch>
            <a:fillRect/>
          </a:stretch>
        </p:blipFill>
        <p:spPr bwMode="auto">
          <a:xfrm>
            <a:off x="5410200" y="2438400"/>
            <a:ext cx="2743200"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pt-BR" noProof="0" smtClean="0"/>
              <a:t>Nós discutimos</a:t>
            </a:r>
            <a:endParaRPr lang="pt-BR" noProof="0"/>
          </a:p>
        </p:txBody>
      </p:sp>
      <p:sp>
        <p:nvSpPr>
          <p:cNvPr id="62467" name="Content Placeholder 2"/>
          <p:cNvSpPr>
            <a:spLocks noGrp="1"/>
          </p:cNvSpPr>
          <p:nvPr>
            <p:ph idx="1"/>
          </p:nvPr>
        </p:nvSpPr>
        <p:spPr>
          <a:xfrm>
            <a:off x="685800" y="3048000"/>
            <a:ext cx="5638800" cy="3459163"/>
          </a:xfrm>
        </p:spPr>
        <p:txBody>
          <a:bodyPr/>
          <a:lstStyle/>
          <a:p>
            <a:r>
              <a:rPr lang="pt-BR" noProof="0" smtClean="0"/>
              <a:t>Pesquisas de longo prazo atingem melhores resultados</a:t>
            </a:r>
          </a:p>
          <a:p>
            <a:r>
              <a:rPr lang="pt-BR" noProof="0" smtClean="0"/>
              <a:t>Escolha o local da pesquisa</a:t>
            </a:r>
          </a:p>
          <a:p>
            <a:r>
              <a:rPr lang="pt-BR" noProof="0" smtClean="0"/>
              <a:t>Perfis dos mergulhos da pesquisa</a:t>
            </a:r>
          </a:p>
          <a:p>
            <a:r>
              <a:rPr lang="pt-BR" noProof="0" smtClean="0"/>
              <a:t>Equipamentos</a:t>
            </a:r>
          </a:p>
          <a:p>
            <a:r>
              <a:rPr lang="pt-BR" noProof="0" smtClean="0"/>
              <a:t>Fotografe para contar a história</a:t>
            </a:r>
          </a:p>
          <a:p>
            <a:r>
              <a:rPr lang="pt-BR" noProof="0" smtClean="0"/>
              <a:t>O que deixar lá</a:t>
            </a:r>
          </a:p>
        </p:txBody>
      </p:sp>
      <p:sp>
        <p:nvSpPr>
          <p:cNvPr id="62468" name="Text Placeholder 3"/>
          <p:cNvSpPr>
            <a:spLocks noGrp="1"/>
          </p:cNvSpPr>
          <p:nvPr>
            <p:ph type="body" sz="quarter" idx="12"/>
          </p:nvPr>
        </p:nvSpPr>
        <p:spPr>
          <a:xfrm>
            <a:off x="457200" y="1951038"/>
            <a:ext cx="8153400" cy="685800"/>
          </a:xfrm>
        </p:spPr>
        <p:txBody>
          <a:bodyPr/>
          <a:lstStyle/>
          <a:p>
            <a:r>
              <a:rPr lang="pt-BR" noProof="0" dirty="0" smtClean="0"/>
              <a:t>SEÇÃO 2: É hora de Dive Against Debris®</a:t>
            </a:r>
          </a:p>
        </p:txBody>
      </p:sp>
      <p:sp>
        <p:nvSpPr>
          <p:cNvPr id="62469"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62470" name="Slide Number Placeholder 5"/>
          <p:cNvSpPr>
            <a:spLocks noGrp="1"/>
          </p:cNvSpPr>
          <p:nvPr>
            <p:ph type="sldNum" sz="quarter" idx="18"/>
          </p:nvPr>
        </p:nvSpPr>
        <p:spPr bwMode="auto">
          <a:noFill/>
          <a:ln>
            <a:miter lim="800000"/>
            <a:headEnd/>
            <a:tailEnd/>
          </a:ln>
        </p:spPr>
        <p:txBody>
          <a:bodyPr/>
          <a:lstStyle/>
          <a:p>
            <a:fld id="{9C7CB8A9-2FED-41A2-B6D2-7179EC9B1311}" type="slidenum">
              <a:rPr lang="en-US"/>
              <a:pPr/>
              <a:t>28</a:t>
            </a:fld>
            <a:endParaRPr lang="en-US"/>
          </a:p>
        </p:txBody>
      </p:sp>
      <p:sp>
        <p:nvSpPr>
          <p:cNvPr id="62471" name="Text Placeholder 14"/>
          <p:cNvSpPr>
            <a:spLocks noGrp="1"/>
          </p:cNvSpPr>
          <p:nvPr>
            <p:ph type="body" sz="quarter" idx="16"/>
          </p:nvPr>
        </p:nvSpPr>
        <p:spPr>
          <a:xfrm>
            <a:off x="76200" y="6418263"/>
            <a:ext cx="2590800" cy="304800"/>
          </a:xfrm>
        </p:spPr>
        <p:txBody>
          <a:bodyPr/>
          <a:lstStyle/>
          <a:p>
            <a:r>
              <a:rPr lang="pt-BR" noProof="0" smtClean="0"/>
              <a:t>S2: Tempo de mergulho</a:t>
            </a:r>
          </a:p>
        </p:txBody>
      </p:sp>
      <p:sp>
        <p:nvSpPr>
          <p:cNvPr id="6247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pt-BR" b="1" dirty="0" smtClean="0">
                <a:solidFill>
                  <a:srgbClr val="376092"/>
                </a:solidFill>
                <a:latin typeface="Arial" panose="020B0604020202020204" pitchFamily="34" charset="0"/>
                <a:cs typeface="Arial" panose="020B0604020202020204" pitchFamily="34" charset="0"/>
              </a:rPr>
              <a:t>Planeje o mergulho; mergulhe conforme planejado</a:t>
            </a:r>
            <a:endParaRPr lang="en-GB" b="1" dirty="0">
              <a:solidFill>
                <a:srgbClr val="376092"/>
              </a:solidFill>
              <a:latin typeface="Arial" panose="020B0604020202020204" pitchFamily="34" charset="0"/>
              <a:cs typeface="Arial" panose="020B0604020202020204" pitchFamily="34" charset="0"/>
            </a:endParaRPr>
          </a:p>
        </p:txBody>
      </p:sp>
      <p:sp>
        <p:nvSpPr>
          <p:cNvPr id="62473"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pt-BR" sz="2000" b="1" dirty="0" smtClean="0">
                <a:solidFill>
                  <a:srgbClr val="376092"/>
                </a:solidFill>
                <a:latin typeface="Arial" panose="020B0604020202020204" pitchFamily="34" charset="0"/>
                <a:cs typeface="Arial" panose="020B0604020202020204" pitchFamily="34" charset="0"/>
              </a:rPr>
              <a:t>Perguntas?</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pt-BR" noProof="0" smtClean="0"/>
              <a:t>Faça com que</a:t>
            </a:r>
            <a:br>
              <a:rPr lang="pt-BR" noProof="0" smtClean="0"/>
            </a:br>
            <a:r>
              <a:rPr lang="pt-BR" noProof="0" smtClean="0"/>
              <a:t>sua pesquisa conte</a:t>
            </a:r>
            <a:endParaRPr lang="pt-BR" noProof="0" smtClean="0">
              <a:latin typeface="Arial" charset="0"/>
              <a:cs typeface="Arial" charset="0"/>
            </a:endParaRPr>
          </a:p>
        </p:txBody>
      </p:sp>
      <p:sp>
        <p:nvSpPr>
          <p:cNvPr id="64515" name="Text Placeholder 10"/>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pt-BR" noProof="0" smtClean="0">
                <a:latin typeface="Arial" charset="0"/>
                <a:cs typeface="Arial" charset="0"/>
              </a:rPr>
              <a:t>SEÇÃO 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pt-BR" noProof="0" smtClean="0"/>
              <a:t>Discutiremos. . .</a:t>
            </a:r>
            <a:endParaRPr lang="pt-BR" noProof="0"/>
          </a:p>
        </p:txBody>
      </p:sp>
      <p:sp>
        <p:nvSpPr>
          <p:cNvPr id="13315" name="Content Placeholder 2"/>
          <p:cNvSpPr>
            <a:spLocks noGrp="1"/>
          </p:cNvSpPr>
          <p:nvPr>
            <p:ph idx="1"/>
          </p:nvPr>
        </p:nvSpPr>
        <p:spPr>
          <a:xfrm>
            <a:off x="685800" y="3048000"/>
            <a:ext cx="6553200" cy="2316163"/>
          </a:xfrm>
        </p:spPr>
        <p:txBody>
          <a:bodyPr/>
          <a:lstStyle/>
          <a:p>
            <a:r>
              <a:rPr lang="pt-BR" noProof="0" smtClean="0"/>
              <a:t>Pesquisas de longo prazo atingem melhores resultados</a:t>
            </a:r>
          </a:p>
          <a:p>
            <a:r>
              <a:rPr lang="pt-BR" noProof="0" smtClean="0"/>
              <a:t>Escolha o local da pesquisa</a:t>
            </a:r>
          </a:p>
          <a:p>
            <a:r>
              <a:rPr lang="pt-BR" noProof="0" smtClean="0"/>
              <a:t>Perfis dos mergulhos da pesquisa</a:t>
            </a:r>
          </a:p>
          <a:p>
            <a:r>
              <a:rPr lang="pt-BR" noProof="0" smtClean="0"/>
              <a:t>Equipamentos</a:t>
            </a:r>
          </a:p>
          <a:p>
            <a:r>
              <a:rPr lang="pt-BR" noProof="0" smtClean="0"/>
              <a:t>Fotografe para contar a história</a:t>
            </a:r>
          </a:p>
          <a:p>
            <a:r>
              <a:rPr lang="pt-BR" noProof="0" smtClean="0"/>
              <a:t>O que deixar lá</a:t>
            </a:r>
          </a:p>
        </p:txBody>
      </p:sp>
      <p:sp>
        <p:nvSpPr>
          <p:cNvPr id="13316" name="Text Placeholder 11"/>
          <p:cNvSpPr>
            <a:spLocks noGrp="1"/>
          </p:cNvSpPr>
          <p:nvPr>
            <p:ph type="body" sz="quarter" idx="12"/>
          </p:nvPr>
        </p:nvSpPr>
        <p:spPr>
          <a:xfrm>
            <a:off x="457200" y="1951038"/>
            <a:ext cx="8153400" cy="563562"/>
          </a:xfrm>
        </p:spPr>
        <p:txBody>
          <a:bodyPr/>
          <a:lstStyle/>
          <a:p>
            <a:r>
              <a:rPr lang="pt-BR" noProof="0" dirty="0" smtClean="0"/>
              <a:t>SEÇÃO 2: É hora de Dive Against Debris®</a:t>
            </a:r>
          </a:p>
        </p:txBody>
      </p:sp>
      <p:sp>
        <p:nvSpPr>
          <p:cNvPr id="1331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13318" name="Slide Number Placeholder 8"/>
          <p:cNvSpPr>
            <a:spLocks noGrp="1"/>
          </p:cNvSpPr>
          <p:nvPr>
            <p:ph type="sldNum" sz="quarter" idx="18"/>
          </p:nvPr>
        </p:nvSpPr>
        <p:spPr bwMode="auto">
          <a:noFill/>
          <a:ln>
            <a:miter lim="800000"/>
            <a:headEnd/>
            <a:tailEnd/>
          </a:ln>
        </p:spPr>
        <p:txBody>
          <a:bodyPr/>
          <a:lstStyle/>
          <a:p>
            <a:fld id="{2E074746-D84A-4BF2-B318-FFBE775A0601}" type="slidenum">
              <a:rPr lang="en-AU"/>
              <a:pPr/>
              <a:t>3</a:t>
            </a:fld>
            <a:endParaRPr lang="en-AU" dirty="0"/>
          </a:p>
        </p:txBody>
      </p:sp>
      <p:sp>
        <p:nvSpPr>
          <p:cNvPr id="13319" name="Text Placeholder 13"/>
          <p:cNvSpPr>
            <a:spLocks noGrp="1"/>
          </p:cNvSpPr>
          <p:nvPr>
            <p:ph type="body" sz="quarter" idx="16"/>
          </p:nvPr>
        </p:nvSpPr>
        <p:spPr>
          <a:xfrm>
            <a:off x="76200" y="6418263"/>
            <a:ext cx="2590800" cy="304800"/>
          </a:xfrm>
        </p:spPr>
        <p:txBody>
          <a:bodyPr/>
          <a:lstStyle/>
          <a:p>
            <a:r>
              <a:rPr lang="pt-BR" noProof="0" smtClean="0"/>
              <a:t>Boas-vindas</a:t>
            </a:r>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3321" name="TextBox 28">
            <a:hlinkClick r:id="rId3" action="ppaction://hlinksldjump"/>
          </p:cNvPr>
          <p:cNvSpPr txBox="1">
            <a:spLocks noChangeArrowheads="1"/>
          </p:cNvSpPr>
          <p:nvPr/>
        </p:nvSpPr>
        <p:spPr bwMode="auto">
          <a:xfrm>
            <a:off x="6248400" y="4941292"/>
            <a:ext cx="2286000" cy="615553"/>
          </a:xfrm>
          <a:prstGeom prst="rect">
            <a:avLst/>
          </a:prstGeom>
          <a:noFill/>
          <a:ln w="9525">
            <a:noFill/>
            <a:miter lim="800000"/>
            <a:headEnd/>
            <a:tailEnd/>
          </a:ln>
        </p:spPr>
        <p:txBody>
          <a:bodyPr anchor="ctr">
            <a:spAutoFit/>
          </a:bodyPr>
          <a:lstStyle/>
          <a:p>
            <a:pPr algn="ctr"/>
            <a:r>
              <a:rPr lang="pt-BR" b="1" dirty="0" smtClean="0">
                <a:solidFill>
                  <a:schemeClr val="tx2"/>
                </a:solidFill>
                <a:latin typeface="Arial" panose="020B0604020202020204" pitchFamily="34" charset="0"/>
                <a:cs typeface="Arial" panose="020B0604020202020204" pitchFamily="34" charset="0"/>
              </a:rPr>
              <a:t>SEÇÃO 2</a:t>
            </a:r>
          </a:p>
          <a:p>
            <a:pPr algn="ctr"/>
            <a:r>
              <a:rPr lang="pt-BR" sz="1600" b="1" dirty="0" smtClean="0">
                <a:solidFill>
                  <a:schemeClr val="tx2"/>
                </a:solidFill>
                <a:latin typeface="Arial" panose="020B0604020202020204" pitchFamily="34" charset="0"/>
                <a:cs typeface="Arial" panose="020B0604020202020204" pitchFamily="34" charset="0"/>
              </a:rPr>
              <a:t>Tempo de mergulho</a:t>
            </a:r>
            <a:endParaRPr lang="pt-BR" sz="1600" b="1" dirty="0">
              <a:solidFill>
                <a:schemeClr val="tx2"/>
              </a:solidFill>
              <a:latin typeface="Arial" panose="020B0604020202020204" pitchFamily="34" charset="0"/>
              <a:cs typeface="Arial" panose="020B0604020202020204" pitchFamily="34" charset="0"/>
            </a:endParaRPr>
          </a:p>
        </p:txBody>
      </p:sp>
      <p:sp>
        <p:nvSpPr>
          <p:cNvPr id="1332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pt-BR" b="1" dirty="0" smtClean="0">
                <a:solidFill>
                  <a:srgbClr val="376092"/>
                </a:solidFill>
                <a:latin typeface="Arial" panose="020B0604020202020204" pitchFamily="34" charset="0"/>
                <a:cs typeface="Arial" panose="020B0604020202020204" pitchFamily="34" charset="0"/>
              </a:rPr>
              <a:t>Planeje o mergulho; mergulhe conforme planejado</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6096000" cy="990600"/>
          </a:xfrm>
        </p:spPr>
        <p:txBody>
          <a:bodyPr anchor="t"/>
          <a:lstStyle/>
          <a:p>
            <a:pPr>
              <a:defRPr/>
            </a:pPr>
            <a:r>
              <a:rPr lang="pt-BR" noProof="0" smtClean="0"/>
              <a:t>Cinco passos fáceis para fazer com que sua pesquisa conte</a:t>
            </a:r>
            <a:endParaRPr lang="pt-BR" noProof="0"/>
          </a:p>
        </p:txBody>
      </p:sp>
      <p:sp>
        <p:nvSpPr>
          <p:cNvPr id="66563" name="Text Placeholder 13"/>
          <p:cNvSpPr>
            <a:spLocks noGrp="1"/>
          </p:cNvSpPr>
          <p:nvPr>
            <p:ph type="body" sz="quarter" idx="12"/>
          </p:nvPr>
        </p:nvSpPr>
        <p:spPr>
          <a:xfrm>
            <a:off x="457200" y="2057400"/>
            <a:ext cx="8153400" cy="685800"/>
          </a:xfrm>
        </p:spPr>
        <p:txBody>
          <a:bodyPr>
            <a:normAutofit lnSpcReduction="10000"/>
          </a:bodyPr>
          <a:lstStyle/>
          <a:p>
            <a:r>
              <a:rPr lang="pt-BR" noProof="0" smtClean="0"/>
              <a:t>Quando todos trabalham juntos, a classificação e o registro dos detritos ocorrem rapidamente. Siga estes cinco passos simples:</a:t>
            </a:r>
          </a:p>
        </p:txBody>
      </p:sp>
      <p:sp>
        <p:nvSpPr>
          <p:cNvPr id="66564"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a:t>
            </a:r>
          </a:p>
          <a:p>
            <a:pPr fontAlgn="base">
              <a:spcBef>
                <a:spcPct val="0"/>
              </a:spcBef>
              <a:spcAft>
                <a:spcPct val="0"/>
              </a:spcAft>
            </a:pPr>
            <a:r>
              <a:rPr lang="pt-BR" dirty="0" smtClean="0"/>
              <a:t>Dive Against Debris®</a:t>
            </a:r>
            <a:endParaRPr lang="en-US" dirty="0" smtClean="0"/>
          </a:p>
        </p:txBody>
      </p:sp>
      <p:sp>
        <p:nvSpPr>
          <p:cNvPr id="66565" name="Slide Number Placeholder 8"/>
          <p:cNvSpPr>
            <a:spLocks noGrp="1"/>
          </p:cNvSpPr>
          <p:nvPr>
            <p:ph type="sldNum" sz="quarter" idx="18"/>
          </p:nvPr>
        </p:nvSpPr>
        <p:spPr bwMode="auto">
          <a:noFill/>
          <a:ln>
            <a:miter lim="800000"/>
            <a:headEnd/>
            <a:tailEnd/>
          </a:ln>
        </p:spPr>
        <p:txBody>
          <a:bodyPr/>
          <a:lstStyle/>
          <a:p>
            <a:fld id="{3EB1A44C-64E6-49F1-9D9F-F241AB62E8EF}" type="slidenum">
              <a:rPr lang="en-AU"/>
              <a:pPr/>
              <a:t>30</a:t>
            </a:fld>
            <a:endParaRPr lang="en-AU"/>
          </a:p>
        </p:txBody>
      </p:sp>
      <p:sp>
        <p:nvSpPr>
          <p:cNvPr id="66566" name="Text Placeholder 19"/>
          <p:cNvSpPr>
            <a:spLocks noGrp="1"/>
          </p:cNvSpPr>
          <p:nvPr>
            <p:ph type="body" sz="quarter" idx="16"/>
          </p:nvPr>
        </p:nvSpPr>
        <p:spPr>
          <a:xfrm>
            <a:off x="76200" y="6418263"/>
            <a:ext cx="2590800" cy="304800"/>
          </a:xfrm>
        </p:spPr>
        <p:txBody>
          <a:bodyPr/>
          <a:lstStyle/>
          <a:p>
            <a:r>
              <a:rPr lang="pt-BR" noProof="0" smtClean="0"/>
              <a:t>S3: Comunicar os dados</a:t>
            </a:r>
          </a:p>
        </p:txBody>
      </p:sp>
      <p:pic>
        <p:nvPicPr>
          <p:cNvPr id="66567" name="Content Placeholder 11" descr="00_weigh.eps"/>
          <p:cNvPicPr>
            <a:picLocks noGrp="1" noChangeAspect="1"/>
          </p:cNvPicPr>
          <p:nvPr>
            <p:ph idx="1"/>
          </p:nvPr>
        </p:nvPicPr>
        <p:blipFill>
          <a:blip r:embed="rId3" cstate="print"/>
          <a:srcRect/>
          <a:stretch>
            <a:fillRect/>
          </a:stretch>
        </p:blipFill>
        <p:spPr>
          <a:xfrm>
            <a:off x="533400" y="4038600"/>
            <a:ext cx="1223963" cy="1223963"/>
          </a:xfrm>
        </p:spPr>
      </p:pic>
      <p:pic>
        <p:nvPicPr>
          <p:cNvPr id="66568" name="Picture 12" descr="00_sort.eps"/>
          <p:cNvPicPr>
            <a:picLocks noChangeAspect="1"/>
          </p:cNvPicPr>
          <p:nvPr/>
        </p:nvPicPr>
        <p:blipFill>
          <a:blip r:embed="rId4" cstate="print"/>
          <a:srcRect/>
          <a:stretch>
            <a:fillRect/>
          </a:stretch>
        </p:blipFill>
        <p:spPr bwMode="auto">
          <a:xfrm>
            <a:off x="2133600" y="3200400"/>
            <a:ext cx="1228725" cy="1228725"/>
          </a:xfrm>
          <a:prstGeom prst="rect">
            <a:avLst/>
          </a:prstGeom>
          <a:noFill/>
          <a:ln w="9525">
            <a:noFill/>
            <a:miter lim="800000"/>
            <a:headEnd/>
            <a:tailEnd/>
          </a:ln>
        </p:spPr>
      </p:pic>
      <p:pic>
        <p:nvPicPr>
          <p:cNvPr id="66569" name="Picture 13" descr="00_Record.eps"/>
          <p:cNvPicPr>
            <a:picLocks noChangeAspect="1"/>
          </p:cNvPicPr>
          <p:nvPr/>
        </p:nvPicPr>
        <p:blipFill>
          <a:blip r:embed="rId5" cstate="print"/>
          <a:srcRect/>
          <a:stretch>
            <a:fillRect/>
          </a:stretch>
        </p:blipFill>
        <p:spPr bwMode="auto">
          <a:xfrm>
            <a:off x="3962400" y="2819400"/>
            <a:ext cx="1185863" cy="1185863"/>
          </a:xfrm>
          <a:prstGeom prst="rect">
            <a:avLst/>
          </a:prstGeom>
          <a:noFill/>
          <a:ln w="9525">
            <a:noFill/>
            <a:miter lim="800000"/>
            <a:headEnd/>
            <a:tailEnd/>
          </a:ln>
        </p:spPr>
      </p:pic>
      <p:pic>
        <p:nvPicPr>
          <p:cNvPr id="66570" name="Picture 15" descr="00_Dispose.eps"/>
          <p:cNvPicPr>
            <a:picLocks noChangeAspect="1"/>
          </p:cNvPicPr>
          <p:nvPr/>
        </p:nvPicPr>
        <p:blipFill>
          <a:blip r:embed="rId6" cstate="print"/>
          <a:srcRect/>
          <a:stretch>
            <a:fillRect/>
          </a:stretch>
        </p:blipFill>
        <p:spPr bwMode="auto">
          <a:xfrm>
            <a:off x="5791200" y="3190875"/>
            <a:ext cx="1152525" cy="1152525"/>
          </a:xfrm>
          <a:prstGeom prst="rect">
            <a:avLst/>
          </a:prstGeom>
          <a:noFill/>
          <a:ln w="9525">
            <a:noFill/>
            <a:miter lim="800000"/>
            <a:headEnd/>
            <a:tailEnd/>
          </a:ln>
        </p:spPr>
      </p:pic>
      <p:pic>
        <p:nvPicPr>
          <p:cNvPr id="66571" name="Picture 16" descr="00_Report.eps"/>
          <p:cNvPicPr>
            <a:picLocks noChangeAspect="1"/>
          </p:cNvPicPr>
          <p:nvPr/>
        </p:nvPicPr>
        <p:blipFill>
          <a:blip r:embed="rId7" cstate="print"/>
          <a:srcRect/>
          <a:stretch>
            <a:fillRect/>
          </a:stretch>
        </p:blipFill>
        <p:spPr bwMode="auto">
          <a:xfrm>
            <a:off x="7391400" y="4038600"/>
            <a:ext cx="1219200" cy="1219200"/>
          </a:xfrm>
          <a:prstGeom prst="rect">
            <a:avLst/>
          </a:prstGeom>
          <a:noFill/>
          <a:ln w="9525">
            <a:noFill/>
            <a:miter lim="800000"/>
            <a:headEnd/>
            <a:tailEnd/>
          </a:ln>
        </p:spPr>
      </p:pic>
      <p:sp>
        <p:nvSpPr>
          <p:cNvPr id="66572" name="Text Placeholder 13"/>
          <p:cNvSpPr txBox="1">
            <a:spLocks/>
          </p:cNvSpPr>
          <p:nvPr/>
        </p:nvSpPr>
        <p:spPr bwMode="auto">
          <a:xfrm>
            <a:off x="4572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pt-BR" b="1" dirty="0" smtClean="0">
                <a:solidFill>
                  <a:srgbClr val="376092"/>
                </a:solidFill>
                <a:latin typeface="Arial" panose="020B0604020202020204" pitchFamily="34" charset="0"/>
                <a:cs typeface="Arial" panose="020B0604020202020204" pitchFamily="34" charset="0"/>
              </a:rPr>
              <a:t>1. Pesar</a:t>
            </a:r>
            <a:endParaRPr lang="pt-BR" b="1" dirty="0">
              <a:solidFill>
                <a:srgbClr val="376092"/>
              </a:solidFill>
              <a:latin typeface="Arial" panose="020B0604020202020204" pitchFamily="34" charset="0"/>
              <a:cs typeface="Arial" panose="020B0604020202020204" pitchFamily="34" charset="0"/>
            </a:endParaRPr>
          </a:p>
        </p:txBody>
      </p:sp>
      <p:sp>
        <p:nvSpPr>
          <p:cNvPr id="66573" name="Text Placeholder 13"/>
          <p:cNvSpPr txBox="1">
            <a:spLocks/>
          </p:cNvSpPr>
          <p:nvPr/>
        </p:nvSpPr>
        <p:spPr bwMode="auto">
          <a:xfrm>
            <a:off x="1981200" y="4419600"/>
            <a:ext cx="1447800" cy="381000"/>
          </a:xfrm>
          <a:prstGeom prst="rect">
            <a:avLst/>
          </a:prstGeom>
          <a:noFill/>
          <a:ln w="9525">
            <a:noFill/>
            <a:miter lim="800000"/>
            <a:headEnd/>
            <a:tailEnd/>
          </a:ln>
        </p:spPr>
        <p:txBody>
          <a:bodyPr/>
          <a:lstStyle/>
          <a:p>
            <a:pPr algn="ctr">
              <a:spcBef>
                <a:spcPct val="20000"/>
              </a:spcBef>
              <a:buSzPct val="75000"/>
            </a:pPr>
            <a:r>
              <a:rPr lang="pt-BR" b="1" dirty="0" smtClean="0">
                <a:solidFill>
                  <a:srgbClr val="376092"/>
                </a:solidFill>
                <a:latin typeface="Arial" panose="020B0604020202020204" pitchFamily="34" charset="0"/>
                <a:cs typeface="Arial" panose="020B0604020202020204" pitchFamily="34" charset="0"/>
              </a:rPr>
              <a:t>2. Classificar</a:t>
            </a:r>
          </a:p>
          <a:p>
            <a:pPr algn="ctr">
              <a:spcBef>
                <a:spcPct val="20000"/>
              </a:spcBef>
              <a:buSzPct val="75000"/>
              <a:buFont typeface="Wingdings" pitchFamily="2" charset="2"/>
              <a:buNone/>
            </a:pPr>
            <a:endParaRPr lang="en-GB" b="1" dirty="0">
              <a:solidFill>
                <a:srgbClr val="376092"/>
              </a:solidFill>
              <a:latin typeface="Arial" panose="020B0604020202020204" pitchFamily="34" charset="0"/>
              <a:cs typeface="Arial" panose="020B0604020202020204" pitchFamily="34" charset="0"/>
            </a:endParaRPr>
          </a:p>
        </p:txBody>
      </p:sp>
      <p:sp>
        <p:nvSpPr>
          <p:cNvPr id="66574" name="Text Placeholder 13"/>
          <p:cNvSpPr txBox="1">
            <a:spLocks/>
          </p:cNvSpPr>
          <p:nvPr/>
        </p:nvSpPr>
        <p:spPr bwMode="auto">
          <a:xfrm>
            <a:off x="3886199" y="3962400"/>
            <a:ext cx="1362635"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b="1" dirty="0" smtClean="0">
                <a:solidFill>
                  <a:srgbClr val="376092"/>
                </a:solidFill>
                <a:latin typeface="Arial" panose="020B0604020202020204" pitchFamily="34" charset="0"/>
                <a:cs typeface="Arial" panose="020B0604020202020204" pitchFamily="34" charset="0"/>
              </a:rPr>
              <a:t>3. Registrar</a:t>
            </a:r>
            <a:endParaRPr lang="en-GB" b="1" dirty="0">
              <a:solidFill>
                <a:srgbClr val="376092"/>
              </a:solidFill>
              <a:latin typeface="Arial" panose="020B0604020202020204" pitchFamily="34" charset="0"/>
              <a:cs typeface="Arial" panose="020B0604020202020204" pitchFamily="34" charset="0"/>
            </a:endParaRPr>
          </a:p>
        </p:txBody>
      </p:sp>
      <p:sp>
        <p:nvSpPr>
          <p:cNvPr id="66575" name="Text Placeholder 13"/>
          <p:cNvSpPr txBox="1">
            <a:spLocks/>
          </p:cNvSpPr>
          <p:nvPr/>
        </p:nvSpPr>
        <p:spPr bwMode="auto">
          <a:xfrm>
            <a:off x="5638800" y="4343400"/>
            <a:ext cx="1371600" cy="381000"/>
          </a:xfrm>
          <a:prstGeom prst="rect">
            <a:avLst/>
          </a:prstGeom>
          <a:noFill/>
          <a:ln w="9525">
            <a:noFill/>
            <a:miter lim="800000"/>
            <a:headEnd/>
            <a:tailEnd/>
          </a:ln>
        </p:spPr>
        <p:txBody>
          <a:bodyPr/>
          <a:lstStyle/>
          <a:p>
            <a:pPr algn="ctr">
              <a:spcBef>
                <a:spcPct val="20000"/>
              </a:spcBef>
              <a:buSzPct val="75000"/>
            </a:pPr>
            <a:r>
              <a:rPr lang="pt-BR" b="1" dirty="0" smtClean="0">
                <a:solidFill>
                  <a:srgbClr val="376092"/>
                </a:solidFill>
                <a:latin typeface="Arial" panose="020B0604020202020204" pitchFamily="34" charset="0"/>
                <a:cs typeface="Arial" panose="020B0604020202020204" pitchFamily="34" charset="0"/>
              </a:rPr>
              <a:t>4. Descartar</a:t>
            </a:r>
          </a:p>
          <a:p>
            <a:pPr algn="ctr">
              <a:spcBef>
                <a:spcPct val="20000"/>
              </a:spcBef>
              <a:buSzPct val="75000"/>
              <a:buFont typeface="Wingdings" pitchFamily="2" charset="2"/>
              <a:buNone/>
            </a:pPr>
            <a:endParaRPr lang="en-GB" sz="1600" b="1" dirty="0">
              <a:solidFill>
                <a:srgbClr val="376092"/>
              </a:solidFill>
              <a:latin typeface="Arial" panose="020B0604020202020204" pitchFamily="34" charset="0"/>
              <a:cs typeface="Arial" panose="020B0604020202020204" pitchFamily="34" charset="0"/>
            </a:endParaRPr>
          </a:p>
        </p:txBody>
      </p:sp>
      <p:sp>
        <p:nvSpPr>
          <p:cNvPr id="66576" name="Text Placeholder 13"/>
          <p:cNvSpPr txBox="1">
            <a:spLocks/>
          </p:cNvSpPr>
          <p:nvPr/>
        </p:nvSpPr>
        <p:spPr bwMode="auto">
          <a:xfrm>
            <a:off x="7391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endParaRPr lang="en-AU" sz="1600" b="1" dirty="0" smtClean="0">
              <a:solidFill>
                <a:srgbClr val="376092"/>
              </a:solidFill>
              <a:latin typeface="Arial" panose="020B0604020202020204" pitchFamily="34" charset="0"/>
              <a:cs typeface="Arial" panose="020B0604020202020204" pitchFamily="34" charset="0"/>
            </a:endParaRPr>
          </a:p>
          <a:p>
            <a:pPr algn="ctr">
              <a:spcBef>
                <a:spcPct val="20000"/>
              </a:spcBef>
              <a:buSzPct val="75000"/>
              <a:buFont typeface="Wingdings" pitchFamily="2" charset="2"/>
              <a:buNone/>
            </a:pPr>
            <a:endParaRPr lang="en-AU" sz="1600" b="1" dirty="0" smtClean="0">
              <a:solidFill>
                <a:srgbClr val="376092"/>
              </a:solidFill>
              <a:latin typeface="Arial" panose="020B0604020202020204" pitchFamily="34" charset="0"/>
              <a:cs typeface="Arial" panose="020B0604020202020204" pitchFamily="34" charset="0"/>
            </a:endParaRPr>
          </a:p>
          <a:p>
            <a:pPr algn="ctr">
              <a:spcBef>
                <a:spcPct val="20000"/>
              </a:spcBef>
              <a:buSzPct val="75000"/>
              <a:buFont typeface="Wingdings" pitchFamily="2" charset="2"/>
              <a:buNone/>
            </a:pPr>
            <a:endParaRPr lang="en-AU" sz="1600" b="1" dirty="0" smtClean="0">
              <a:solidFill>
                <a:srgbClr val="376092"/>
              </a:solidFill>
              <a:latin typeface="Arial" panose="020B0604020202020204" pitchFamily="34" charset="0"/>
              <a:cs typeface="Arial" panose="020B0604020202020204" pitchFamily="34" charset="0"/>
            </a:endParaRPr>
          </a:p>
          <a:p>
            <a:pPr algn="ctr">
              <a:spcBef>
                <a:spcPct val="20000"/>
              </a:spcBef>
              <a:buSzPct val="75000"/>
              <a:buFont typeface="Wingdings" pitchFamily="2" charset="2"/>
              <a:buNone/>
            </a:pPr>
            <a:endParaRPr lang="en-GB" sz="1600" b="1" dirty="0">
              <a:solidFill>
                <a:srgbClr val="376092"/>
              </a:solidFill>
              <a:latin typeface="Arial" panose="020B0604020202020204" pitchFamily="34" charset="0"/>
              <a:cs typeface="Arial" panose="020B0604020202020204" pitchFamily="34" charset="0"/>
            </a:endParaRPr>
          </a:p>
        </p:txBody>
      </p:sp>
      <p:sp>
        <p:nvSpPr>
          <p:cNvPr id="17" name="Rectangle 16"/>
          <p:cNvSpPr/>
          <p:nvPr/>
        </p:nvSpPr>
        <p:spPr>
          <a:xfrm>
            <a:off x="7239000" y="5257800"/>
            <a:ext cx="1646605" cy="369332"/>
          </a:xfrm>
          <a:prstGeom prst="rect">
            <a:avLst/>
          </a:prstGeom>
        </p:spPr>
        <p:txBody>
          <a:bodyPr wrap="none">
            <a:spAutoFit/>
          </a:bodyPr>
          <a:lstStyle/>
          <a:p>
            <a:r>
              <a:rPr lang="pt-BR" b="1" dirty="0" smtClean="0">
                <a:solidFill>
                  <a:srgbClr val="376092"/>
                </a:solidFill>
                <a:latin typeface="Arial" panose="020B0604020202020204" pitchFamily="34" charset="0"/>
                <a:cs typeface="Arial" panose="020B0604020202020204" pitchFamily="34" charset="0"/>
              </a:rPr>
              <a:t>5. Comunicar</a:t>
            </a:r>
            <a:endParaRPr lang="pt-B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pt-BR" noProof="0" smtClean="0"/>
              <a:t>Passo 1: Pesar</a:t>
            </a:r>
            <a:endParaRPr lang="pt-BR" noProof="0"/>
          </a:p>
        </p:txBody>
      </p:sp>
      <p:sp>
        <p:nvSpPr>
          <p:cNvPr id="68611" name="Content Placeholder 2"/>
          <p:cNvSpPr>
            <a:spLocks noGrp="1"/>
          </p:cNvSpPr>
          <p:nvPr>
            <p:ph idx="1"/>
          </p:nvPr>
        </p:nvSpPr>
        <p:spPr>
          <a:xfrm>
            <a:off x="685800" y="2239963"/>
            <a:ext cx="3810000" cy="3459162"/>
          </a:xfrm>
        </p:spPr>
        <p:txBody>
          <a:bodyPr/>
          <a:lstStyle/>
          <a:p>
            <a:r>
              <a:rPr lang="pt-BR" noProof="0" smtClean="0"/>
              <a:t>Subtraia o peso das sacolas vazias, se for significativo</a:t>
            </a:r>
          </a:p>
          <a:p>
            <a:r>
              <a:rPr lang="pt-BR" noProof="0" smtClean="0"/>
              <a:t>É possível utilizar balanças de cozinha ou de pesca</a:t>
            </a:r>
          </a:p>
          <a:p>
            <a:r>
              <a:rPr lang="pt-BR" noProof="0" smtClean="0"/>
              <a:t>Caso não tenha balança, faça uma estimativa</a:t>
            </a:r>
          </a:p>
          <a:p>
            <a:r>
              <a:rPr lang="pt-BR" noProof="0" smtClean="0"/>
              <a:t>Registre o peso em quilogramas ou em libras</a:t>
            </a:r>
          </a:p>
        </p:txBody>
      </p:sp>
      <p:sp>
        <p:nvSpPr>
          <p:cNvPr id="68612" name="Text Placeholder 11"/>
          <p:cNvSpPr>
            <a:spLocks noGrp="1"/>
          </p:cNvSpPr>
          <p:nvPr>
            <p:ph type="body" sz="quarter" idx="12"/>
          </p:nvPr>
        </p:nvSpPr>
        <p:spPr>
          <a:xfrm>
            <a:off x="152400" y="1676400"/>
            <a:ext cx="8763000" cy="685800"/>
          </a:xfrm>
        </p:spPr>
        <p:txBody>
          <a:bodyPr>
            <a:normAutofit/>
          </a:bodyPr>
          <a:lstStyle/>
          <a:p>
            <a:r>
              <a:rPr lang="pt-BR" noProof="0" smtClean="0"/>
              <a:t>Pese os detritos marinhos ainda dentro das sacolas de náilon mesh:</a:t>
            </a:r>
          </a:p>
        </p:txBody>
      </p:sp>
      <p:sp>
        <p:nvSpPr>
          <p:cNvPr id="68613"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68614" name="Slide Number Placeholder 4"/>
          <p:cNvSpPr>
            <a:spLocks noGrp="1"/>
          </p:cNvSpPr>
          <p:nvPr>
            <p:ph type="sldNum" sz="quarter" idx="18"/>
          </p:nvPr>
        </p:nvSpPr>
        <p:spPr bwMode="auto">
          <a:noFill/>
          <a:ln>
            <a:miter lim="800000"/>
            <a:headEnd/>
            <a:tailEnd/>
          </a:ln>
        </p:spPr>
        <p:txBody>
          <a:bodyPr/>
          <a:lstStyle/>
          <a:p>
            <a:fld id="{8AFFCCE7-B7D2-400F-AB72-525A01B2C609}" type="slidenum">
              <a:rPr lang="en-AU"/>
              <a:pPr/>
              <a:t>31</a:t>
            </a:fld>
            <a:endParaRPr lang="en-AU"/>
          </a:p>
        </p:txBody>
      </p:sp>
      <p:sp>
        <p:nvSpPr>
          <p:cNvPr id="68615" name="Text Placeholder 17"/>
          <p:cNvSpPr>
            <a:spLocks noGrp="1"/>
          </p:cNvSpPr>
          <p:nvPr>
            <p:ph type="body" sz="quarter" idx="16"/>
          </p:nvPr>
        </p:nvSpPr>
        <p:spPr>
          <a:xfrm>
            <a:off x="76200" y="6418263"/>
            <a:ext cx="2590800" cy="304800"/>
          </a:xfrm>
        </p:spPr>
        <p:txBody>
          <a:bodyPr/>
          <a:lstStyle/>
          <a:p>
            <a:r>
              <a:rPr lang="pt-BR" noProof="0" smtClean="0"/>
              <a:t>S3: Comunicar os dados</a:t>
            </a:r>
          </a:p>
        </p:txBody>
      </p:sp>
      <p:pic>
        <p:nvPicPr>
          <p:cNvPr id="68616" name="Picture 8" descr="Dive Downbelow Malaysia.jpg"/>
          <p:cNvPicPr>
            <a:picLocks noChangeAspect="1"/>
          </p:cNvPicPr>
          <p:nvPr/>
        </p:nvPicPr>
        <p:blipFill>
          <a:blip r:embed="rId3" cstate="print"/>
          <a:srcRect/>
          <a:stretch>
            <a:fillRect/>
          </a:stretch>
        </p:blipFill>
        <p:spPr bwMode="auto">
          <a:xfrm>
            <a:off x="4724400" y="2362200"/>
            <a:ext cx="3657600" cy="3017838"/>
          </a:xfrm>
          <a:prstGeom prst="rect">
            <a:avLst/>
          </a:prstGeom>
          <a:noFill/>
          <a:ln w="9525">
            <a:noFill/>
            <a:miter lim="800000"/>
            <a:headEnd/>
            <a:tailEnd/>
          </a:ln>
        </p:spPr>
      </p:pic>
      <p:pic>
        <p:nvPicPr>
          <p:cNvPr id="68617" name="Content Placeholder 11" descr="00_weigh.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6861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1: Pesar </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pt-BR" noProof="0" smtClean="0"/>
              <a:t>Passo 2: Classificar</a:t>
            </a:r>
            <a:endParaRPr lang="pt-BR" noProof="0"/>
          </a:p>
        </p:txBody>
      </p:sp>
      <p:sp>
        <p:nvSpPr>
          <p:cNvPr id="70659" name="Content Placeholder 2"/>
          <p:cNvSpPr>
            <a:spLocks noGrp="1"/>
          </p:cNvSpPr>
          <p:nvPr>
            <p:ph idx="1"/>
          </p:nvPr>
        </p:nvSpPr>
        <p:spPr>
          <a:xfrm>
            <a:off x="685800" y="2560637"/>
            <a:ext cx="4495800" cy="3459163"/>
          </a:xfrm>
        </p:spPr>
        <p:txBody>
          <a:bodyPr/>
          <a:lstStyle/>
          <a:p>
            <a:r>
              <a:rPr lang="pt-BR" noProof="0" smtClean="0"/>
              <a:t>Plástico</a:t>
            </a:r>
          </a:p>
          <a:p>
            <a:r>
              <a:rPr lang="pt-BR" noProof="0" smtClean="0"/>
              <a:t>Vidro ou cerâmica</a:t>
            </a:r>
          </a:p>
          <a:p>
            <a:r>
              <a:rPr lang="pt-BR" noProof="0" smtClean="0"/>
              <a:t>Metal</a:t>
            </a:r>
          </a:p>
          <a:p>
            <a:r>
              <a:rPr lang="pt-BR" noProof="0" smtClean="0"/>
              <a:t>Borracha</a:t>
            </a:r>
          </a:p>
          <a:p>
            <a:r>
              <a:rPr lang="pt-BR" noProof="0" smtClean="0"/>
              <a:t>Madeira</a:t>
            </a:r>
          </a:p>
          <a:p>
            <a:r>
              <a:rPr lang="pt-BR" noProof="0" smtClean="0"/>
              <a:t>Tecido</a:t>
            </a:r>
          </a:p>
          <a:p>
            <a:r>
              <a:rPr lang="pt-BR" noProof="0" smtClean="0"/>
              <a:t>Papel ou papelão</a:t>
            </a:r>
          </a:p>
          <a:p>
            <a:r>
              <a:rPr lang="pt-BR" noProof="0" smtClean="0"/>
              <a:t>Material misto</a:t>
            </a:r>
          </a:p>
          <a:p>
            <a:r>
              <a:rPr lang="pt-BR" noProof="0" smtClean="0"/>
              <a:t>Outros</a:t>
            </a:r>
          </a:p>
        </p:txBody>
      </p:sp>
      <p:sp>
        <p:nvSpPr>
          <p:cNvPr id="70660" name="Text Placeholder 12"/>
          <p:cNvSpPr>
            <a:spLocks noGrp="1"/>
          </p:cNvSpPr>
          <p:nvPr>
            <p:ph type="body" sz="quarter" idx="12"/>
          </p:nvPr>
        </p:nvSpPr>
        <p:spPr>
          <a:xfrm>
            <a:off x="457200" y="1798637"/>
            <a:ext cx="8153400" cy="685800"/>
          </a:xfrm>
        </p:spPr>
        <p:txBody>
          <a:bodyPr>
            <a:normAutofit lnSpcReduction="10000"/>
          </a:bodyPr>
          <a:lstStyle/>
          <a:p>
            <a:r>
              <a:rPr lang="pt-BR" noProof="0" dirty="0" smtClean="0"/>
              <a:t>Esvazie suas sacolas de náilon </a:t>
            </a:r>
            <a:r>
              <a:rPr lang="pt-BR" noProof="0" dirty="0" err="1" smtClean="0"/>
              <a:t>mesh</a:t>
            </a:r>
            <a:r>
              <a:rPr lang="pt-BR" noProof="0" dirty="0" smtClean="0"/>
              <a:t> e separe os detritos em pilhas, de acordo com as nove categorias:</a:t>
            </a:r>
          </a:p>
        </p:txBody>
      </p:sp>
      <p:sp>
        <p:nvSpPr>
          <p:cNvPr id="7066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70662" name="Slide Number Placeholder 8"/>
          <p:cNvSpPr>
            <a:spLocks noGrp="1"/>
          </p:cNvSpPr>
          <p:nvPr>
            <p:ph type="sldNum" sz="quarter" idx="18"/>
          </p:nvPr>
        </p:nvSpPr>
        <p:spPr bwMode="auto">
          <a:noFill/>
          <a:ln>
            <a:miter lim="800000"/>
            <a:headEnd/>
            <a:tailEnd/>
          </a:ln>
        </p:spPr>
        <p:txBody>
          <a:bodyPr/>
          <a:lstStyle/>
          <a:p>
            <a:fld id="{A69C741C-4ABE-4728-B877-BC5A8626FA11}" type="slidenum">
              <a:rPr lang="en-AU"/>
              <a:pPr/>
              <a:t>32</a:t>
            </a:fld>
            <a:endParaRPr lang="en-AU"/>
          </a:p>
        </p:txBody>
      </p:sp>
      <p:sp>
        <p:nvSpPr>
          <p:cNvPr id="70663" name="Text Placeholder 18"/>
          <p:cNvSpPr>
            <a:spLocks noGrp="1"/>
          </p:cNvSpPr>
          <p:nvPr>
            <p:ph type="body" sz="quarter" idx="16"/>
          </p:nvPr>
        </p:nvSpPr>
        <p:spPr>
          <a:xfrm>
            <a:off x="76200" y="6418263"/>
            <a:ext cx="2590800" cy="304800"/>
          </a:xfrm>
        </p:spPr>
        <p:txBody>
          <a:bodyPr/>
          <a:lstStyle/>
          <a:p>
            <a:r>
              <a:rPr lang="pt-BR" noProof="0" smtClean="0"/>
              <a:t>S3: Comunicar os dados</a:t>
            </a:r>
          </a:p>
        </p:txBody>
      </p:sp>
      <p:pic>
        <p:nvPicPr>
          <p:cNvPr id="70664" name="Picture 11" descr="00_sort.eps"/>
          <p:cNvPicPr>
            <a:picLocks noChangeAspect="1"/>
          </p:cNvPicPr>
          <p:nvPr/>
        </p:nvPicPr>
        <p:blipFill>
          <a:blip r:embed="rId3" cstate="print"/>
          <a:srcRect/>
          <a:stretch>
            <a:fillRect/>
          </a:stretch>
        </p:blipFill>
        <p:spPr bwMode="auto">
          <a:xfrm>
            <a:off x="4038600" y="762000"/>
            <a:ext cx="990600" cy="990600"/>
          </a:xfrm>
          <a:prstGeom prst="rect">
            <a:avLst/>
          </a:prstGeom>
          <a:noFill/>
          <a:ln w="9525">
            <a:noFill/>
            <a:miter lim="800000"/>
            <a:headEnd/>
            <a:tailEnd/>
          </a:ln>
        </p:spPr>
      </p:pic>
      <p:sp>
        <p:nvSpPr>
          <p:cNvPr id="706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2: Classificar </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pic>
        <p:nvPicPr>
          <p:cNvPr id="70666" name="Picture 10" descr="Ahlan_Aqaba_Scuba_DC_7618_03.jpg"/>
          <p:cNvPicPr>
            <a:picLocks noChangeAspect="1"/>
          </p:cNvPicPr>
          <p:nvPr/>
        </p:nvPicPr>
        <p:blipFill>
          <a:blip r:embed="rId4" cstate="print"/>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3"/>
          <p:cNvSpPr>
            <a:spLocks noGrp="1"/>
          </p:cNvSpPr>
          <p:nvPr>
            <p:ph idx="1"/>
          </p:nvPr>
        </p:nvSpPr>
        <p:spPr>
          <a:xfrm>
            <a:off x="685800" y="2438400"/>
            <a:ext cx="4267200" cy="3459163"/>
          </a:xfrm>
        </p:spPr>
        <p:txBody>
          <a:bodyPr/>
          <a:lstStyle/>
          <a:p>
            <a:r>
              <a:rPr lang="pt-BR" noProof="0" smtClean="0"/>
              <a:t>Registre cada item de detrito como 1</a:t>
            </a:r>
          </a:p>
          <a:p>
            <a:r>
              <a:rPr lang="pt-BR" noProof="0" smtClean="0"/>
              <a:t>Conte itens diversos como "fragmentos" </a:t>
            </a:r>
          </a:p>
          <a:p>
            <a:r>
              <a:rPr lang="pt-BR" noProof="0" smtClean="0"/>
              <a:t>Combine tudo o que for encontrado pelos mergulhadores no mesmo mergulho de pesquisa em apenas um Cartão de dados</a:t>
            </a:r>
          </a:p>
        </p:txBody>
      </p:sp>
      <p:sp>
        <p:nvSpPr>
          <p:cNvPr id="72707" name="Text Placeholder 24"/>
          <p:cNvSpPr>
            <a:spLocks noGrp="1"/>
          </p:cNvSpPr>
          <p:nvPr>
            <p:ph type="body" sz="quarter" idx="12"/>
          </p:nvPr>
        </p:nvSpPr>
        <p:spPr>
          <a:xfrm>
            <a:off x="457200" y="1676400"/>
            <a:ext cx="8153400" cy="685800"/>
          </a:xfrm>
        </p:spPr>
        <p:txBody>
          <a:bodyPr>
            <a:normAutofit lnSpcReduction="10000"/>
          </a:bodyPr>
          <a:lstStyle/>
          <a:p>
            <a:r>
              <a:rPr lang="pt-BR" noProof="0" dirty="0" smtClean="0"/>
              <a:t>Trabalhe em cada pilha para registrar no Cartão de dados Dive Against Debris® todos os itens encontrados</a:t>
            </a:r>
          </a:p>
        </p:txBody>
      </p:sp>
      <p:sp>
        <p:nvSpPr>
          <p:cNvPr id="7270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72709" name="Slide Number Placeholder 8"/>
          <p:cNvSpPr>
            <a:spLocks noGrp="1"/>
          </p:cNvSpPr>
          <p:nvPr>
            <p:ph type="sldNum" sz="quarter" idx="18"/>
          </p:nvPr>
        </p:nvSpPr>
        <p:spPr bwMode="auto">
          <a:noFill/>
          <a:ln>
            <a:miter lim="800000"/>
            <a:headEnd/>
            <a:tailEnd/>
          </a:ln>
        </p:spPr>
        <p:txBody>
          <a:bodyPr/>
          <a:lstStyle/>
          <a:p>
            <a:fld id="{973986FA-EFAE-40BB-A291-D24042F24C82}" type="slidenum">
              <a:rPr lang="en-AU"/>
              <a:pPr/>
              <a:t>33</a:t>
            </a:fld>
            <a:endParaRPr lang="en-AU"/>
          </a:p>
        </p:txBody>
      </p:sp>
      <p:sp>
        <p:nvSpPr>
          <p:cNvPr id="72710" name="Text Placeholder 25"/>
          <p:cNvSpPr>
            <a:spLocks noGrp="1"/>
          </p:cNvSpPr>
          <p:nvPr>
            <p:ph type="body" sz="quarter" idx="16"/>
          </p:nvPr>
        </p:nvSpPr>
        <p:spPr>
          <a:xfrm>
            <a:off x="76200" y="6418263"/>
            <a:ext cx="2590800" cy="304800"/>
          </a:xfrm>
        </p:spPr>
        <p:txBody>
          <a:bodyPr/>
          <a:lstStyle/>
          <a:p>
            <a:r>
              <a:rPr lang="pt-BR" noProof="0" smtClean="0"/>
              <a:t>S3: Comunicar os dados</a:t>
            </a:r>
          </a:p>
        </p:txBody>
      </p:sp>
      <p:sp>
        <p:nvSpPr>
          <p:cNvPr id="9" name="Title 8"/>
          <p:cNvSpPr>
            <a:spLocks noGrp="1"/>
          </p:cNvSpPr>
          <p:nvPr>
            <p:ph type="title"/>
          </p:nvPr>
        </p:nvSpPr>
        <p:spPr>
          <a:xfrm>
            <a:off x="457200" y="884238"/>
            <a:ext cx="5334000" cy="990600"/>
          </a:xfrm>
        </p:spPr>
        <p:txBody>
          <a:bodyPr anchor="t"/>
          <a:lstStyle/>
          <a:p>
            <a:pPr>
              <a:defRPr/>
            </a:pPr>
            <a:r>
              <a:rPr lang="pt-BR" noProof="0" smtClean="0"/>
              <a:t>Passo 3: Registrar</a:t>
            </a:r>
            <a:endParaRPr lang="pt-BR" noProof="0"/>
          </a:p>
        </p:txBody>
      </p:sp>
      <p:pic>
        <p:nvPicPr>
          <p:cNvPr id="72712" name="Picture 9" descr="PADI &amp; Project AWARE Swanage UK3.jpg"/>
          <p:cNvPicPr>
            <a:picLocks noChangeAspect="1"/>
          </p:cNvPicPr>
          <p:nvPr/>
        </p:nvPicPr>
        <p:blipFill>
          <a:blip r:embed="rId3" cstate="print"/>
          <a:srcRect/>
          <a:stretch>
            <a:fillRect/>
          </a:stretch>
        </p:blipFill>
        <p:spPr bwMode="auto">
          <a:xfrm>
            <a:off x="4876800" y="2438400"/>
            <a:ext cx="3657600" cy="3328988"/>
          </a:xfrm>
          <a:prstGeom prst="rect">
            <a:avLst/>
          </a:prstGeom>
          <a:noFill/>
          <a:ln w="9525">
            <a:noFill/>
            <a:miter lim="800000"/>
            <a:headEnd/>
            <a:tailEnd/>
          </a:ln>
        </p:spPr>
      </p:pic>
      <p:pic>
        <p:nvPicPr>
          <p:cNvPr id="72713" name="Picture 15" descr="00_Record.eps"/>
          <p:cNvPicPr>
            <a:picLocks noChangeAspect="1"/>
          </p:cNvPicPr>
          <p:nvPr/>
        </p:nvPicPr>
        <p:blipFill>
          <a:blip r:embed="rId4" cstate="print"/>
          <a:srcRect/>
          <a:stretch>
            <a:fillRect/>
          </a:stretch>
        </p:blipFill>
        <p:spPr bwMode="auto">
          <a:xfrm>
            <a:off x="3733800" y="685800"/>
            <a:ext cx="990600" cy="990600"/>
          </a:xfrm>
          <a:prstGeom prst="rect">
            <a:avLst/>
          </a:prstGeom>
          <a:noFill/>
          <a:ln w="9525">
            <a:noFill/>
            <a:miter lim="800000"/>
            <a:headEnd/>
            <a:tailEnd/>
          </a:ln>
        </p:spPr>
      </p:pic>
      <p:sp>
        <p:nvSpPr>
          <p:cNvPr id="7271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anchor="t"/>
          <a:lstStyle/>
          <a:p>
            <a:pPr>
              <a:defRPr/>
            </a:pPr>
            <a:r>
              <a:rPr lang="pt-BR" noProof="0" smtClean="0"/>
              <a:t>Passo 3: Registrar</a:t>
            </a:r>
            <a:endParaRPr lang="pt-BR" noProof="0"/>
          </a:p>
        </p:txBody>
      </p:sp>
      <p:sp>
        <p:nvSpPr>
          <p:cNvPr id="74755" name="Content Placeholder 8"/>
          <p:cNvSpPr>
            <a:spLocks noGrp="1"/>
          </p:cNvSpPr>
          <p:nvPr>
            <p:ph idx="1"/>
          </p:nvPr>
        </p:nvSpPr>
        <p:spPr>
          <a:xfrm>
            <a:off x="685800" y="2438400"/>
            <a:ext cx="4495800" cy="3459163"/>
          </a:xfrm>
        </p:spPr>
        <p:txBody>
          <a:bodyPr/>
          <a:lstStyle/>
          <a:p>
            <a:r>
              <a:rPr lang="pt-BR" noProof="0" smtClean="0"/>
              <a:t>Esta é uma maneira rápida de contar uma grande quantidade de itens pequenos:</a:t>
            </a:r>
          </a:p>
          <a:p>
            <a:pPr lvl="1"/>
            <a:r>
              <a:rPr lang="pt-BR" noProof="0" smtClean="0"/>
              <a:t>Separe em pilhas de tamanho semelhante</a:t>
            </a:r>
          </a:p>
          <a:p>
            <a:pPr lvl="1"/>
            <a:r>
              <a:rPr lang="pt-BR" noProof="0" smtClean="0"/>
              <a:t>Conte os itens em uma pilha</a:t>
            </a:r>
          </a:p>
          <a:p>
            <a:pPr lvl="1"/>
            <a:r>
              <a:rPr lang="pt-BR" noProof="0" smtClean="0"/>
              <a:t>Multiplique pelo número de pilas</a:t>
            </a:r>
          </a:p>
          <a:p>
            <a:r>
              <a:rPr lang="pt-BR" noProof="0" smtClean="0"/>
              <a:t>Registre como "fragmentos"</a:t>
            </a:r>
          </a:p>
        </p:txBody>
      </p:sp>
      <p:sp>
        <p:nvSpPr>
          <p:cNvPr id="74756" name="Text Placeholder 9"/>
          <p:cNvSpPr>
            <a:spLocks noGrp="1"/>
          </p:cNvSpPr>
          <p:nvPr>
            <p:ph type="body" sz="quarter" idx="12"/>
          </p:nvPr>
        </p:nvSpPr>
        <p:spPr>
          <a:xfrm>
            <a:off x="457200" y="1676400"/>
            <a:ext cx="8153400" cy="685800"/>
          </a:xfrm>
        </p:spPr>
        <p:txBody>
          <a:bodyPr/>
          <a:lstStyle/>
          <a:p>
            <a:r>
              <a:rPr lang="pt-BR" noProof="0" smtClean="0"/>
              <a:t>Pequenos demais para contar?</a:t>
            </a:r>
          </a:p>
        </p:txBody>
      </p:sp>
      <p:sp>
        <p:nvSpPr>
          <p:cNvPr id="74757"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74758" name="Slide Number Placeholder 5"/>
          <p:cNvSpPr>
            <a:spLocks noGrp="1"/>
          </p:cNvSpPr>
          <p:nvPr>
            <p:ph type="sldNum" sz="quarter" idx="18"/>
          </p:nvPr>
        </p:nvSpPr>
        <p:spPr bwMode="auto">
          <a:noFill/>
          <a:ln>
            <a:miter lim="800000"/>
            <a:headEnd/>
            <a:tailEnd/>
          </a:ln>
        </p:spPr>
        <p:txBody>
          <a:bodyPr/>
          <a:lstStyle/>
          <a:p>
            <a:fld id="{40DE02A5-DF7E-4E0C-AC0E-924BEAB6A5B7}" type="slidenum">
              <a:rPr lang="en-US"/>
              <a:pPr/>
              <a:t>34</a:t>
            </a:fld>
            <a:endParaRPr lang="en-US"/>
          </a:p>
        </p:txBody>
      </p:sp>
      <p:sp>
        <p:nvSpPr>
          <p:cNvPr id="74759" name="Text Placeholder 10"/>
          <p:cNvSpPr>
            <a:spLocks noGrp="1"/>
          </p:cNvSpPr>
          <p:nvPr>
            <p:ph type="body" sz="quarter" idx="16"/>
          </p:nvPr>
        </p:nvSpPr>
        <p:spPr>
          <a:xfrm>
            <a:off x="76200" y="6418263"/>
            <a:ext cx="2590800" cy="304800"/>
          </a:xfrm>
        </p:spPr>
        <p:txBody>
          <a:bodyPr/>
          <a:lstStyle/>
          <a:p>
            <a:r>
              <a:rPr lang="pt-BR" noProof="0" smtClean="0"/>
              <a:t>S3: Comunicar os dados</a:t>
            </a:r>
          </a:p>
        </p:txBody>
      </p:sp>
      <p:pic>
        <p:nvPicPr>
          <p:cNvPr id="74760" name="Picture 14" descr="00_Record.eps"/>
          <p:cNvPicPr>
            <a:picLocks noChangeAspect="1"/>
          </p:cNvPicPr>
          <p:nvPr/>
        </p:nvPicPr>
        <p:blipFill>
          <a:blip r:embed="rId3" cstate="print"/>
          <a:srcRect/>
          <a:stretch>
            <a:fillRect/>
          </a:stretch>
        </p:blipFill>
        <p:spPr bwMode="auto">
          <a:xfrm>
            <a:off x="4191000" y="838200"/>
            <a:ext cx="990600" cy="990600"/>
          </a:xfrm>
          <a:prstGeom prst="rect">
            <a:avLst/>
          </a:prstGeom>
          <a:noFill/>
          <a:ln w="9525">
            <a:noFill/>
            <a:miter lim="800000"/>
            <a:headEnd/>
            <a:tailEnd/>
          </a:ln>
        </p:spPr>
      </p:pic>
      <p:pic>
        <p:nvPicPr>
          <p:cNvPr id="74761" name="Picture 9" descr="H20 divers  Dahab 2.jpg"/>
          <p:cNvPicPr>
            <a:picLocks noChangeAspect="1"/>
          </p:cNvPicPr>
          <p:nvPr/>
        </p:nvPicPr>
        <p:blipFill>
          <a:blip r:embed="rId4" cstate="print"/>
          <a:srcRect/>
          <a:stretch>
            <a:fillRect/>
          </a:stretch>
        </p:blipFill>
        <p:spPr bwMode="auto">
          <a:xfrm>
            <a:off x="5486400" y="2590800"/>
            <a:ext cx="2743200" cy="2166938"/>
          </a:xfrm>
          <a:prstGeom prst="rect">
            <a:avLst/>
          </a:prstGeom>
          <a:noFill/>
          <a:ln w="9525">
            <a:noFill/>
            <a:miter lim="800000"/>
            <a:headEnd/>
            <a:tailEnd/>
          </a:ln>
        </p:spPr>
      </p:pic>
      <p:sp>
        <p:nvSpPr>
          <p:cNvPr id="7476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dirty="0" smtClean="0"/>
              <a:t>Passo 3: Registrar</a:t>
            </a:r>
            <a:endParaRPr lang="pt-BR" noProof="0" dirty="0"/>
          </a:p>
        </p:txBody>
      </p:sp>
      <p:sp>
        <p:nvSpPr>
          <p:cNvPr id="76803" name="Content Placeholder 2"/>
          <p:cNvSpPr>
            <a:spLocks noGrp="1"/>
          </p:cNvSpPr>
          <p:nvPr>
            <p:ph idx="1"/>
          </p:nvPr>
        </p:nvSpPr>
        <p:spPr>
          <a:xfrm>
            <a:off x="609600" y="2590800"/>
            <a:ext cx="4495800" cy="3429000"/>
          </a:xfrm>
        </p:spPr>
        <p:txBody>
          <a:bodyPr>
            <a:normAutofit fontScale="92500" lnSpcReduction="10000"/>
          </a:bodyPr>
          <a:lstStyle/>
          <a:p>
            <a:pPr lvl="0"/>
            <a:r>
              <a:rPr lang="pt-BR" noProof="0" smtClean="0"/>
              <a:t>Local da pesquisa</a:t>
            </a:r>
          </a:p>
          <a:p>
            <a:pPr lvl="1"/>
            <a:r>
              <a:rPr lang="pt-BR" noProof="0" smtClean="0"/>
              <a:t>Cidade</a:t>
            </a:r>
          </a:p>
          <a:p>
            <a:pPr lvl="1"/>
            <a:r>
              <a:rPr lang="pt-BR" noProof="0" smtClean="0"/>
              <a:t>Estado</a:t>
            </a:r>
          </a:p>
          <a:p>
            <a:pPr lvl="1"/>
            <a:r>
              <a:rPr lang="pt-BR" noProof="0" smtClean="0"/>
              <a:t>País</a:t>
            </a:r>
          </a:p>
          <a:p>
            <a:r>
              <a:rPr lang="pt-BR" noProof="0" smtClean="0"/>
              <a:t>Coordenadas de GPS do local da pesquisa</a:t>
            </a:r>
          </a:p>
          <a:p>
            <a:pPr lvl="1"/>
            <a:r>
              <a:rPr lang="pt-BR" noProof="0" smtClean="0"/>
              <a:t>A precisão é importante</a:t>
            </a:r>
          </a:p>
          <a:p>
            <a:pPr lvl="1"/>
            <a:r>
              <a:rPr lang="pt-BR" noProof="0" smtClean="0"/>
              <a:t>Utilize o mapa de apontar e clicar no Formulário de envio de dados on-line OU</a:t>
            </a:r>
          </a:p>
          <a:p>
            <a:pPr lvl="1"/>
            <a:r>
              <a:rPr lang="pt-BR" noProof="0" smtClean="0"/>
              <a:t>Faça a leitura do GPS:</a:t>
            </a:r>
          </a:p>
          <a:p>
            <a:pPr lvl="2"/>
            <a:r>
              <a:rPr lang="pt-BR" noProof="0" smtClean="0"/>
              <a:t>WGS84/ Graus decimais</a:t>
            </a:r>
          </a:p>
        </p:txBody>
      </p:sp>
      <p:sp>
        <p:nvSpPr>
          <p:cNvPr id="76804" name="Text Placeholder 13"/>
          <p:cNvSpPr>
            <a:spLocks noGrp="1"/>
          </p:cNvSpPr>
          <p:nvPr>
            <p:ph type="body" sz="quarter" idx="12"/>
          </p:nvPr>
        </p:nvSpPr>
        <p:spPr>
          <a:xfrm>
            <a:off x="228600" y="1676400"/>
            <a:ext cx="8382000" cy="685800"/>
          </a:xfrm>
        </p:spPr>
        <p:txBody>
          <a:bodyPr>
            <a:normAutofit lnSpcReduction="10000"/>
          </a:bodyPr>
          <a:lstStyle/>
          <a:p>
            <a:r>
              <a:rPr lang="pt-BR" noProof="0" smtClean="0"/>
              <a:t>Ao comunicar os dados on-line, você deverá informar os seguintes dados sobre o local da pesquisa:</a:t>
            </a:r>
          </a:p>
        </p:txBody>
      </p:sp>
      <p:sp>
        <p:nvSpPr>
          <p:cNvPr id="7680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76806" name="Slide Number Placeholder 8"/>
          <p:cNvSpPr>
            <a:spLocks noGrp="1"/>
          </p:cNvSpPr>
          <p:nvPr>
            <p:ph type="sldNum" sz="quarter" idx="18"/>
          </p:nvPr>
        </p:nvSpPr>
        <p:spPr bwMode="auto">
          <a:noFill/>
          <a:ln>
            <a:miter lim="800000"/>
            <a:headEnd/>
            <a:tailEnd/>
          </a:ln>
        </p:spPr>
        <p:txBody>
          <a:bodyPr/>
          <a:lstStyle/>
          <a:p>
            <a:fld id="{8AB7A1D5-2B39-4E96-B66B-9EA8F206A4FB}" type="slidenum">
              <a:rPr lang="en-AU"/>
              <a:pPr/>
              <a:t>35</a:t>
            </a:fld>
            <a:endParaRPr lang="en-AU"/>
          </a:p>
        </p:txBody>
      </p:sp>
      <p:sp>
        <p:nvSpPr>
          <p:cNvPr id="76807" name="Text Placeholder 22"/>
          <p:cNvSpPr>
            <a:spLocks noGrp="1"/>
          </p:cNvSpPr>
          <p:nvPr>
            <p:ph type="body" sz="quarter" idx="16"/>
          </p:nvPr>
        </p:nvSpPr>
        <p:spPr>
          <a:xfrm>
            <a:off x="76200" y="6418263"/>
            <a:ext cx="2590800" cy="304800"/>
          </a:xfrm>
        </p:spPr>
        <p:txBody>
          <a:bodyPr/>
          <a:lstStyle/>
          <a:p>
            <a:r>
              <a:rPr lang="pt-BR" noProof="0" smtClean="0"/>
              <a:t>S3: Comunicar os dados</a:t>
            </a:r>
          </a:p>
        </p:txBody>
      </p:sp>
      <p:pic>
        <p:nvPicPr>
          <p:cNvPr id="76808" name="Picture 11" descr="00_Record.eps"/>
          <p:cNvPicPr>
            <a:picLocks noChangeAspect="1"/>
          </p:cNvPicPr>
          <p:nvPr/>
        </p:nvPicPr>
        <p:blipFill>
          <a:blip r:embed="rId3" cstate="print"/>
          <a:srcRect/>
          <a:stretch>
            <a:fillRect/>
          </a:stretch>
        </p:blipFill>
        <p:spPr bwMode="auto">
          <a:xfrm>
            <a:off x="3810000" y="762000"/>
            <a:ext cx="990600" cy="990600"/>
          </a:xfrm>
          <a:prstGeom prst="rect">
            <a:avLst/>
          </a:prstGeom>
          <a:noFill/>
          <a:ln w="9525">
            <a:noFill/>
            <a:miter lim="800000"/>
            <a:headEnd/>
            <a:tailEnd/>
          </a:ln>
        </p:spPr>
      </p:pic>
      <p:pic>
        <p:nvPicPr>
          <p:cNvPr id="76809" name="Picture 15" descr="Junya DAD_retouch_lo.jpg"/>
          <p:cNvPicPr>
            <a:picLocks noChangeAspect="1"/>
          </p:cNvPicPr>
          <p:nvPr/>
        </p:nvPicPr>
        <p:blipFill>
          <a:blip r:embed="rId4" cstate="print"/>
          <a:srcRect/>
          <a:stretch>
            <a:fillRect/>
          </a:stretch>
        </p:blipFill>
        <p:spPr bwMode="auto">
          <a:xfrm>
            <a:off x="5410200" y="2362200"/>
            <a:ext cx="2743200" cy="3255963"/>
          </a:xfrm>
          <a:prstGeom prst="rect">
            <a:avLst/>
          </a:prstGeom>
          <a:noFill/>
          <a:ln w="9525">
            <a:noFill/>
            <a:miter lim="800000"/>
            <a:headEnd/>
            <a:tailEnd/>
          </a:ln>
        </p:spPr>
      </p:pic>
      <p:sp>
        <p:nvSpPr>
          <p:cNvPr id="768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pt-BR" noProof="0" smtClean="0"/>
              <a:t>Passo 3: Registrar</a:t>
            </a:r>
            <a:endParaRPr lang="pt-BR" noProof="0"/>
          </a:p>
        </p:txBody>
      </p:sp>
      <p:sp>
        <p:nvSpPr>
          <p:cNvPr id="41987" name="Content Placeholder 2"/>
          <p:cNvSpPr>
            <a:spLocks noGrp="1"/>
          </p:cNvSpPr>
          <p:nvPr>
            <p:ph idx="1"/>
          </p:nvPr>
        </p:nvSpPr>
        <p:spPr>
          <a:xfrm>
            <a:off x="685800" y="2438400"/>
            <a:ext cx="5410200" cy="3459163"/>
          </a:xfrm>
        </p:spPr>
        <p:txBody>
          <a:bodyPr>
            <a:normAutofit/>
          </a:bodyPr>
          <a:lstStyle/>
          <a:p>
            <a:pPr>
              <a:defRPr/>
            </a:pPr>
            <a:r>
              <a:rPr lang="pt-BR" noProof="0" smtClean="0">
                <a:solidFill>
                  <a:schemeClr val="accent2">
                    <a:lumMod val="75000"/>
                  </a:schemeClr>
                </a:solidFill>
              </a:rPr>
              <a:t>Tempo </a:t>
            </a:r>
            <a:r>
              <a:rPr lang="pt-BR" u="sng" noProof="0" smtClean="0">
                <a:solidFill>
                  <a:schemeClr val="accent2">
                    <a:lumMod val="75000"/>
                  </a:schemeClr>
                </a:solidFill>
              </a:rPr>
              <a:t>médio</a:t>
            </a:r>
            <a:r>
              <a:rPr lang="pt-BR" noProof="0" smtClean="0">
                <a:solidFill>
                  <a:schemeClr val="accent2">
                    <a:lumMod val="75000"/>
                  </a:schemeClr>
                </a:solidFill>
              </a:rPr>
              <a:t> utilizado por todas as equipes de duplas, enquanto submersas, durante a remoção de detritos</a:t>
            </a:r>
          </a:p>
          <a:p>
            <a:pPr>
              <a:defRPr/>
            </a:pPr>
            <a:r>
              <a:rPr lang="pt-BR" noProof="0" smtClean="0"/>
              <a:t>Registre em minutos </a:t>
            </a:r>
          </a:p>
          <a:p>
            <a:pPr lvl="1">
              <a:defRPr/>
            </a:pPr>
            <a:r>
              <a:rPr lang="pt-BR" noProof="0" smtClean="0"/>
              <a:t>por exemplo, 45 minutos ou 115 minutos</a:t>
            </a:r>
          </a:p>
          <a:p>
            <a:pPr>
              <a:defRPr/>
            </a:pPr>
            <a:r>
              <a:rPr lang="pt-BR" noProof="0" smtClean="0"/>
              <a:t>Não inclua o tempo gasto em</a:t>
            </a:r>
          </a:p>
          <a:p>
            <a:pPr lvl="1">
              <a:defRPr/>
            </a:pPr>
            <a:r>
              <a:rPr lang="pt-BR" noProof="0" smtClean="0"/>
              <a:t>Nados na superfície</a:t>
            </a:r>
          </a:p>
          <a:p>
            <a:pPr lvl="1">
              <a:defRPr/>
            </a:pPr>
            <a:r>
              <a:rPr lang="pt-BR" noProof="0" smtClean="0"/>
              <a:t>Subidas/descidas</a:t>
            </a:r>
          </a:p>
          <a:p>
            <a:pPr lvl="1">
              <a:defRPr/>
            </a:pPr>
            <a:r>
              <a:rPr lang="pt-BR" noProof="0" smtClean="0"/>
              <a:t>Participantes não mergulhadores </a:t>
            </a:r>
          </a:p>
          <a:p>
            <a:pPr lvl="1">
              <a:defRPr/>
            </a:pPr>
            <a:r>
              <a:rPr lang="pt-BR" noProof="0" smtClean="0"/>
              <a:t>Classificação e registro dos detritos</a:t>
            </a:r>
          </a:p>
        </p:txBody>
      </p:sp>
      <p:sp>
        <p:nvSpPr>
          <p:cNvPr id="78852" name="Text Placeholder 18"/>
          <p:cNvSpPr>
            <a:spLocks noGrp="1"/>
          </p:cNvSpPr>
          <p:nvPr>
            <p:ph type="body" sz="quarter" idx="12"/>
          </p:nvPr>
        </p:nvSpPr>
        <p:spPr>
          <a:xfrm>
            <a:off x="457200" y="1676400"/>
            <a:ext cx="8153400" cy="685800"/>
          </a:xfrm>
        </p:spPr>
        <p:txBody>
          <a:bodyPr/>
          <a:lstStyle/>
          <a:p>
            <a:r>
              <a:rPr lang="pt-BR" noProof="0" smtClean="0"/>
              <a:t>Atente para o registro adequado da duração da pesquisa:</a:t>
            </a:r>
          </a:p>
          <a:p>
            <a:endParaRPr lang="pt-BR" noProof="0" smtClean="0"/>
          </a:p>
        </p:txBody>
      </p:sp>
      <p:sp>
        <p:nvSpPr>
          <p:cNvPr id="7885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78854" name="Slide Number Placeholder 8"/>
          <p:cNvSpPr>
            <a:spLocks noGrp="1"/>
          </p:cNvSpPr>
          <p:nvPr>
            <p:ph type="sldNum" sz="quarter" idx="18"/>
          </p:nvPr>
        </p:nvSpPr>
        <p:spPr bwMode="auto">
          <a:noFill/>
          <a:ln>
            <a:miter lim="800000"/>
            <a:headEnd/>
            <a:tailEnd/>
          </a:ln>
        </p:spPr>
        <p:txBody>
          <a:bodyPr/>
          <a:lstStyle/>
          <a:p>
            <a:fld id="{7A195E37-E3C1-4719-92C8-3279EA0A05DF}" type="slidenum">
              <a:rPr lang="en-AU"/>
              <a:pPr/>
              <a:t>36</a:t>
            </a:fld>
            <a:endParaRPr lang="en-AU"/>
          </a:p>
        </p:txBody>
      </p:sp>
      <p:sp>
        <p:nvSpPr>
          <p:cNvPr id="78855" name="Text Placeholder 25"/>
          <p:cNvSpPr>
            <a:spLocks noGrp="1"/>
          </p:cNvSpPr>
          <p:nvPr>
            <p:ph type="body" sz="quarter" idx="16"/>
          </p:nvPr>
        </p:nvSpPr>
        <p:spPr>
          <a:xfrm>
            <a:off x="76200" y="6418263"/>
            <a:ext cx="2590800" cy="304800"/>
          </a:xfrm>
        </p:spPr>
        <p:txBody>
          <a:bodyPr/>
          <a:lstStyle/>
          <a:p>
            <a:r>
              <a:rPr lang="pt-BR" noProof="0" smtClean="0"/>
              <a:t>S3: Comunicar os dados</a:t>
            </a:r>
          </a:p>
        </p:txBody>
      </p:sp>
      <p:pic>
        <p:nvPicPr>
          <p:cNvPr id="78856" name="Picture 11" descr="00_Record.eps"/>
          <p:cNvPicPr>
            <a:picLocks noChangeAspect="1"/>
          </p:cNvPicPr>
          <p:nvPr/>
        </p:nvPicPr>
        <p:blipFill>
          <a:blip r:embed="rId3" cstate="print"/>
          <a:srcRect/>
          <a:stretch>
            <a:fillRect/>
          </a:stretch>
        </p:blipFill>
        <p:spPr bwMode="auto">
          <a:xfrm>
            <a:off x="3886200" y="762000"/>
            <a:ext cx="990600" cy="990600"/>
          </a:xfrm>
          <a:prstGeom prst="rect">
            <a:avLst/>
          </a:prstGeom>
          <a:noFill/>
          <a:ln w="9525">
            <a:noFill/>
            <a:miter lim="800000"/>
            <a:headEnd/>
            <a:tailEnd/>
          </a:ln>
        </p:spPr>
      </p:pic>
      <p:sp>
        <p:nvSpPr>
          <p:cNvPr id="7885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pt-BR" noProof="0" smtClean="0"/>
              <a:t>Passo 3: Registrar</a:t>
            </a:r>
            <a:endParaRPr lang="pt-BR" noProof="0"/>
          </a:p>
        </p:txBody>
      </p:sp>
      <p:sp>
        <p:nvSpPr>
          <p:cNvPr id="80899" name="Text Placeholder 18"/>
          <p:cNvSpPr>
            <a:spLocks noGrp="1"/>
          </p:cNvSpPr>
          <p:nvPr>
            <p:ph type="body" sz="quarter" idx="12"/>
          </p:nvPr>
        </p:nvSpPr>
        <p:spPr>
          <a:xfrm>
            <a:off x="457200" y="1676400"/>
            <a:ext cx="8153400" cy="685800"/>
          </a:xfrm>
        </p:spPr>
        <p:txBody>
          <a:bodyPr/>
          <a:lstStyle/>
          <a:p>
            <a:r>
              <a:rPr lang="pt-BR" noProof="0" smtClean="0"/>
              <a:t>Exemplos de cálculo da duração da pesquisa</a:t>
            </a:r>
          </a:p>
          <a:p>
            <a:endParaRPr lang="pt-BR" noProof="0" smtClean="0"/>
          </a:p>
        </p:txBody>
      </p:sp>
      <p:sp>
        <p:nvSpPr>
          <p:cNvPr id="8090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80901" name="Slide Number Placeholder 8"/>
          <p:cNvSpPr>
            <a:spLocks noGrp="1"/>
          </p:cNvSpPr>
          <p:nvPr>
            <p:ph type="sldNum" sz="quarter" idx="18"/>
          </p:nvPr>
        </p:nvSpPr>
        <p:spPr bwMode="auto">
          <a:noFill/>
          <a:ln>
            <a:miter lim="800000"/>
            <a:headEnd/>
            <a:tailEnd/>
          </a:ln>
        </p:spPr>
        <p:txBody>
          <a:bodyPr/>
          <a:lstStyle/>
          <a:p>
            <a:fld id="{C45CB6B1-C28A-472F-B59D-88519B5B0D25}" type="slidenum">
              <a:rPr lang="en-AU"/>
              <a:pPr/>
              <a:t>37</a:t>
            </a:fld>
            <a:endParaRPr lang="en-AU"/>
          </a:p>
        </p:txBody>
      </p:sp>
      <p:sp>
        <p:nvSpPr>
          <p:cNvPr id="80902" name="Text Placeholder 25"/>
          <p:cNvSpPr>
            <a:spLocks noGrp="1"/>
          </p:cNvSpPr>
          <p:nvPr>
            <p:ph type="body" sz="quarter" idx="16"/>
          </p:nvPr>
        </p:nvSpPr>
        <p:spPr>
          <a:xfrm>
            <a:off x="76200" y="6418263"/>
            <a:ext cx="2590800" cy="304800"/>
          </a:xfrm>
        </p:spPr>
        <p:txBody>
          <a:bodyPr/>
          <a:lstStyle/>
          <a:p>
            <a:r>
              <a:rPr lang="pt-BR" noProof="0" smtClean="0"/>
              <a:t>S3: Comunicar os dados</a:t>
            </a:r>
          </a:p>
        </p:txBody>
      </p:sp>
      <p:pic>
        <p:nvPicPr>
          <p:cNvPr id="80903" name="Picture 11" descr="00_Record.eps"/>
          <p:cNvPicPr>
            <a:picLocks noChangeAspect="1"/>
          </p:cNvPicPr>
          <p:nvPr/>
        </p:nvPicPr>
        <p:blipFill>
          <a:blip r:embed="rId3" cstate="print"/>
          <a:srcRect/>
          <a:stretch>
            <a:fillRect/>
          </a:stretch>
        </p:blipFill>
        <p:spPr bwMode="auto">
          <a:xfrm>
            <a:off x="3886200" y="762000"/>
            <a:ext cx="990600" cy="990600"/>
          </a:xfrm>
          <a:prstGeom prst="rect">
            <a:avLst/>
          </a:prstGeom>
          <a:noFill/>
          <a:ln w="9525">
            <a:noFill/>
            <a:miter lim="800000"/>
            <a:headEnd/>
            <a:tailEnd/>
          </a:ln>
        </p:spPr>
      </p:pic>
      <p:sp>
        <p:nvSpPr>
          <p:cNvPr id="12" name="Content Placeholder 2"/>
          <p:cNvSpPr txBox="1">
            <a:spLocks/>
          </p:cNvSpPr>
          <p:nvPr/>
        </p:nvSpPr>
        <p:spPr bwMode="auto">
          <a:xfrm>
            <a:off x="3962400" y="2209800"/>
            <a:ext cx="4953000" cy="3810000"/>
          </a:xfrm>
          <a:prstGeom prst="rect">
            <a:avLst/>
          </a:prstGeom>
          <a:noFill/>
          <a:ln w="9525">
            <a:noFill/>
            <a:miter lim="800000"/>
            <a:headEnd/>
            <a:tailEnd/>
          </a:ln>
        </p:spPr>
        <p:txBody>
          <a:bodyPr/>
          <a:lstStyle/>
          <a:p>
            <a:pPr marL="342900" indent="-342900">
              <a:spcBef>
                <a:spcPct val="20000"/>
              </a:spcBef>
              <a:buSzPct val="75000"/>
              <a:defRPr/>
            </a:pPr>
            <a:r>
              <a:rPr lang="pt-BR" sz="1600" b="1" dirty="0" smtClean="0">
                <a:solidFill>
                  <a:srgbClr val="376092"/>
                </a:solidFill>
                <a:latin typeface="Arial" panose="020B0604020202020204" pitchFamily="34" charset="0"/>
                <a:cs typeface="Arial" panose="020B0604020202020204" pitchFamily="34" charset="0"/>
              </a:rPr>
              <a:t>Exemplo 2</a:t>
            </a:r>
          </a:p>
          <a:p>
            <a:pPr marL="0" lvl="1" indent="-342900">
              <a:spcBef>
                <a:spcPct val="20000"/>
              </a:spcBef>
              <a:buSzPct val="75000"/>
              <a:buFont typeface="Wingdings" pitchFamily="2" charset="2"/>
              <a:buChar char="l"/>
              <a:defRPr/>
            </a:pPr>
            <a:r>
              <a:rPr lang="pt-BR" sz="1600" b="1" dirty="0" smtClean="0">
                <a:solidFill>
                  <a:srgbClr val="376092"/>
                </a:solidFill>
                <a:latin typeface="Arial" panose="020B0604020202020204" pitchFamily="34" charset="0"/>
                <a:cs typeface="Arial" panose="020B0604020202020204" pitchFamily="34" charset="0"/>
              </a:rPr>
              <a:t>Três equipes de duplas</a:t>
            </a:r>
          </a:p>
          <a:p>
            <a:pPr marL="936000" lvl="2" indent="-342900">
              <a:spcBef>
                <a:spcPct val="20000"/>
              </a:spcBef>
              <a:buSzPct val="75000"/>
              <a:buFont typeface="Wingdings" pitchFamily="2" charset="2"/>
              <a:buChar char="l"/>
              <a:defRPr/>
            </a:pPr>
            <a:r>
              <a:rPr lang="pt-BR" sz="1600" b="1" dirty="0" smtClean="0">
                <a:solidFill>
                  <a:srgbClr val="376092"/>
                </a:solidFill>
                <a:latin typeface="Arial" panose="020B0604020202020204" pitchFamily="34" charset="0"/>
                <a:cs typeface="Arial" panose="020B0604020202020204" pitchFamily="34" charset="0"/>
              </a:rPr>
              <a:t>Equipes A e B = dois mergulhadores cada uma</a:t>
            </a:r>
          </a:p>
          <a:p>
            <a:pPr marL="936000" lvl="2" indent="-342900">
              <a:spcBef>
                <a:spcPct val="20000"/>
              </a:spcBef>
              <a:buSzPct val="75000"/>
              <a:buFont typeface="Wingdings" pitchFamily="2" charset="2"/>
              <a:buChar char="l"/>
              <a:defRPr/>
            </a:pPr>
            <a:r>
              <a:rPr lang="pt-BR" sz="1600" b="1" dirty="0" smtClean="0">
                <a:solidFill>
                  <a:srgbClr val="376092"/>
                </a:solidFill>
                <a:latin typeface="Arial" panose="020B0604020202020204" pitchFamily="34" charset="0"/>
                <a:cs typeface="Arial" panose="020B0604020202020204" pitchFamily="34" charset="0"/>
              </a:rPr>
              <a:t>Equipe C = três mergulhadores</a:t>
            </a:r>
          </a:p>
          <a:p>
            <a:pPr marL="342900" indent="-342900">
              <a:spcBef>
                <a:spcPct val="20000"/>
              </a:spcBef>
              <a:buSzPct val="75000"/>
              <a:buFont typeface="Wingdings" pitchFamily="2" charset="2"/>
              <a:buChar char="l"/>
              <a:defRPr/>
            </a:pPr>
            <a:r>
              <a:rPr lang="pt-BR" sz="1600" b="1" dirty="0" smtClean="0">
                <a:solidFill>
                  <a:srgbClr val="376092"/>
                </a:solidFill>
                <a:latin typeface="Arial" panose="020B0604020202020204" pitchFamily="34" charset="0"/>
                <a:cs typeface="Arial" panose="020B0604020202020204" pitchFamily="34" charset="0"/>
              </a:rPr>
              <a:t>Remoção de detritos marinhos subaquáticos durante:</a:t>
            </a:r>
          </a:p>
          <a:p>
            <a:pPr marL="936000" indent="-342900">
              <a:spcBef>
                <a:spcPct val="20000"/>
              </a:spcBef>
              <a:buSzPct val="75000"/>
              <a:buFont typeface="Wingdings" pitchFamily="2" charset="2"/>
              <a:buChar char="l"/>
              <a:defRPr/>
            </a:pPr>
            <a:r>
              <a:rPr lang="pt-BR" sz="1600" b="1" dirty="0" smtClean="0">
                <a:solidFill>
                  <a:srgbClr val="376092"/>
                </a:solidFill>
                <a:latin typeface="Arial" panose="020B0604020202020204" pitchFamily="34" charset="0"/>
                <a:cs typeface="Arial" panose="020B0604020202020204" pitchFamily="34" charset="0"/>
              </a:rPr>
              <a:t>Equipe de duplas A: 42 minutos</a:t>
            </a:r>
          </a:p>
          <a:p>
            <a:pPr marL="936000" indent="-342900">
              <a:spcBef>
                <a:spcPct val="20000"/>
              </a:spcBef>
              <a:buSzPct val="75000"/>
              <a:buFont typeface="Wingdings" pitchFamily="2" charset="2"/>
              <a:buChar char="l"/>
              <a:defRPr/>
            </a:pPr>
            <a:r>
              <a:rPr lang="pt-BR" sz="1600" b="1" dirty="0" smtClean="0">
                <a:solidFill>
                  <a:srgbClr val="376092"/>
                </a:solidFill>
                <a:latin typeface="Arial" panose="020B0604020202020204" pitchFamily="34" charset="0"/>
                <a:cs typeface="Arial" panose="020B0604020202020204" pitchFamily="34" charset="0"/>
              </a:rPr>
              <a:t>Equipe de duplas B: 48 minutos</a:t>
            </a:r>
          </a:p>
          <a:p>
            <a:pPr marL="936000" indent="-342900">
              <a:spcBef>
                <a:spcPct val="20000"/>
              </a:spcBef>
              <a:buSzPct val="75000"/>
              <a:buFont typeface="Wingdings" pitchFamily="2" charset="2"/>
              <a:buChar char="l"/>
              <a:defRPr/>
            </a:pPr>
            <a:r>
              <a:rPr lang="pt-BR" sz="1600" b="1" dirty="0" smtClean="0">
                <a:solidFill>
                  <a:srgbClr val="376092"/>
                </a:solidFill>
                <a:latin typeface="Arial" panose="020B0604020202020204" pitchFamily="34" charset="0"/>
                <a:cs typeface="Arial" panose="020B0604020202020204" pitchFamily="34" charset="0"/>
              </a:rPr>
              <a:t>Equipe de duplas C: 51 minutos</a:t>
            </a:r>
          </a:p>
          <a:p>
            <a:pPr marL="342900" indent="-342900">
              <a:spcBef>
                <a:spcPct val="20000"/>
              </a:spcBef>
              <a:buSzPct val="75000"/>
              <a:buFont typeface="Wingdings" pitchFamily="2" charset="2"/>
              <a:buChar char="l"/>
              <a:defRPr/>
            </a:pPr>
            <a:r>
              <a:rPr lang="pt-BR" sz="1600" b="1" dirty="0" smtClean="0">
                <a:solidFill>
                  <a:srgbClr val="376092"/>
                </a:solidFill>
                <a:latin typeface="Arial" panose="020B0604020202020204" pitchFamily="34" charset="0"/>
                <a:cs typeface="Arial" panose="020B0604020202020204" pitchFamily="34" charset="0"/>
              </a:rPr>
              <a:t>Tempo combinado da pesquisa = 	141 min.</a:t>
            </a:r>
          </a:p>
          <a:p>
            <a:pPr marL="342900" indent="-342900">
              <a:spcBef>
                <a:spcPct val="20000"/>
              </a:spcBef>
              <a:buSzPct val="75000"/>
              <a:buFont typeface="Wingdings" pitchFamily="2" charset="2"/>
              <a:buChar char="l"/>
              <a:defRPr/>
            </a:pPr>
            <a:r>
              <a:rPr lang="pt-BR" sz="1600" b="1" dirty="0" smtClean="0">
                <a:solidFill>
                  <a:srgbClr val="376092"/>
                </a:solidFill>
                <a:latin typeface="Arial" panose="020B0604020202020204" pitchFamily="34" charset="0"/>
                <a:cs typeface="Arial" panose="020B0604020202020204" pitchFamily="34" charset="0"/>
              </a:rPr>
              <a:t>141 minutos/3 equipes de duplas = 47 min.</a:t>
            </a:r>
          </a:p>
          <a:p>
            <a:pPr marL="342900" indent="-342900">
              <a:spcBef>
                <a:spcPct val="20000"/>
              </a:spcBef>
              <a:buSzPct val="75000"/>
              <a:buFont typeface="Wingdings" pitchFamily="2" charset="2"/>
              <a:buChar char="l"/>
              <a:defRPr/>
            </a:pPr>
            <a:r>
              <a:rPr lang="pt-BR" sz="1600" b="1" dirty="0" smtClean="0">
                <a:solidFill>
                  <a:schemeClr val="accent2">
                    <a:lumMod val="75000"/>
                  </a:schemeClr>
                </a:solidFill>
                <a:latin typeface="Arial" pitchFamily="34" charset="0"/>
                <a:cs typeface="Arial" pitchFamily="34" charset="0"/>
              </a:rPr>
              <a:t>Duração da pesquisa = 47 min.</a:t>
            </a:r>
          </a:p>
          <a:p>
            <a:pPr marL="342900" indent="-342900">
              <a:spcBef>
                <a:spcPct val="20000"/>
              </a:spcBef>
              <a:buSzPct val="75000"/>
              <a:buFont typeface="Wingdings" pitchFamily="2" charset="2"/>
              <a:buChar char="l"/>
              <a:defRPr/>
            </a:pPr>
            <a:endParaRPr lang="pt-BR"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a:xfrm>
            <a:off x="609600" y="2209800"/>
            <a:ext cx="3352800" cy="3733800"/>
          </a:xfrm>
        </p:spPr>
        <p:txBody>
          <a:bodyPr/>
          <a:lstStyle/>
          <a:p>
            <a:pPr>
              <a:buNone/>
              <a:defRPr/>
            </a:pPr>
            <a:r>
              <a:rPr lang="pt-BR" sz="1600" noProof="0" smtClean="0"/>
              <a:t>Exemplo 1</a:t>
            </a:r>
          </a:p>
          <a:p>
            <a:pPr>
              <a:defRPr/>
            </a:pPr>
            <a:r>
              <a:rPr lang="pt-BR" sz="1600" noProof="0" smtClean="0"/>
              <a:t>Uma equipe de duplas com dois mergulhadores </a:t>
            </a:r>
          </a:p>
          <a:p>
            <a:pPr>
              <a:defRPr/>
            </a:pPr>
            <a:r>
              <a:rPr lang="pt-BR" sz="1600" noProof="0" smtClean="0"/>
              <a:t>Remoção de detritos marinhos subaquáticos durante:</a:t>
            </a:r>
          </a:p>
          <a:p>
            <a:pPr marL="936000">
              <a:defRPr/>
            </a:pPr>
            <a:r>
              <a:rPr lang="pt-BR" sz="1600" noProof="0" smtClean="0"/>
              <a:t>43 minutos</a:t>
            </a:r>
          </a:p>
          <a:p>
            <a:pPr>
              <a:defRPr/>
            </a:pPr>
            <a:r>
              <a:rPr lang="pt-BR" sz="1600" noProof="0" smtClean="0"/>
              <a:t>Nenhum outro mergulhador na pesquisa</a:t>
            </a:r>
          </a:p>
          <a:p>
            <a:pPr>
              <a:defRPr/>
            </a:pPr>
            <a:r>
              <a:rPr lang="pt-BR" sz="1600" noProof="0" smtClean="0">
                <a:solidFill>
                  <a:schemeClr val="accent2">
                    <a:lumMod val="75000"/>
                  </a:schemeClr>
                </a:solidFill>
              </a:rPr>
              <a:t>Duração da pesquisa = 43 minutos</a:t>
            </a:r>
          </a:p>
          <a:p>
            <a:pPr>
              <a:defRPr/>
            </a:pPr>
            <a:endParaRPr lang="pt-BR" noProof="0"/>
          </a:p>
        </p:txBody>
      </p:sp>
      <p:cxnSp>
        <p:nvCxnSpPr>
          <p:cNvPr id="14" name="Straight Connector 13"/>
          <p:cNvCxnSpPr/>
          <p:nvPr/>
        </p:nvCxnSpPr>
        <p:spPr>
          <a:xfrm>
            <a:off x="38862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090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pt-BR" noProof="0" smtClean="0"/>
              <a:t>Passo 3: Registrar</a:t>
            </a:r>
            <a:endParaRPr lang="pt-BR" noProof="0"/>
          </a:p>
        </p:txBody>
      </p:sp>
      <p:sp>
        <p:nvSpPr>
          <p:cNvPr id="82947" name="Content Placeholder 8"/>
          <p:cNvSpPr>
            <a:spLocks noGrp="1"/>
          </p:cNvSpPr>
          <p:nvPr>
            <p:ph idx="1"/>
          </p:nvPr>
        </p:nvSpPr>
        <p:spPr>
          <a:xfrm>
            <a:off x="685800" y="2209800"/>
            <a:ext cx="4114800" cy="3733800"/>
          </a:xfrm>
        </p:spPr>
        <p:txBody>
          <a:bodyPr>
            <a:normAutofit fontScale="92500" lnSpcReduction="10000"/>
          </a:bodyPr>
          <a:lstStyle/>
          <a:p>
            <a:r>
              <a:rPr lang="pt-BR" noProof="0" smtClean="0"/>
              <a:t>Número de participantes</a:t>
            </a:r>
          </a:p>
          <a:p>
            <a:pPr lvl="1"/>
            <a:r>
              <a:rPr lang="pt-BR" noProof="0" smtClean="0"/>
              <a:t>Somente inclua os mergulhadores que estiverem coletando lixo subaquático</a:t>
            </a:r>
          </a:p>
          <a:p>
            <a:pPr lvl="1"/>
            <a:r>
              <a:rPr lang="pt-BR" noProof="0" smtClean="0"/>
              <a:t>Conte mergulhadores individuais</a:t>
            </a:r>
          </a:p>
          <a:p>
            <a:pPr lvl="1"/>
            <a:r>
              <a:rPr lang="pt-BR" noProof="0" smtClean="0"/>
              <a:t>Não inclua não mergulhadores</a:t>
            </a:r>
          </a:p>
          <a:p>
            <a:endParaRPr lang="pt-BR" noProof="0" smtClean="0"/>
          </a:p>
          <a:p>
            <a:r>
              <a:rPr lang="pt-BR" noProof="0" smtClean="0"/>
              <a:t>Condições das ondas</a:t>
            </a:r>
          </a:p>
          <a:p>
            <a:pPr lvl="1"/>
            <a:r>
              <a:rPr lang="pt-BR" noProof="0" smtClean="0"/>
              <a:t>Calmo, Pouco agitado, Agitado ou Moderado a grosso</a:t>
            </a:r>
          </a:p>
          <a:p>
            <a:pPr lvl="1"/>
            <a:r>
              <a:rPr lang="pt-BR" noProof="0" smtClean="0"/>
              <a:t>Consulte mais detalhes no Guia da pesquisa ou no Cartão de dados</a:t>
            </a:r>
          </a:p>
        </p:txBody>
      </p:sp>
      <p:sp>
        <p:nvSpPr>
          <p:cNvPr id="82948" name="Text Placeholder 9"/>
          <p:cNvSpPr>
            <a:spLocks noGrp="1"/>
          </p:cNvSpPr>
          <p:nvPr>
            <p:ph type="body" sz="quarter" idx="12"/>
          </p:nvPr>
        </p:nvSpPr>
        <p:spPr>
          <a:xfrm>
            <a:off x="457200" y="1676400"/>
            <a:ext cx="8153400" cy="685800"/>
          </a:xfrm>
        </p:spPr>
        <p:txBody>
          <a:bodyPr/>
          <a:lstStyle/>
          <a:p>
            <a:r>
              <a:rPr lang="pt-BR" noProof="0" smtClean="0"/>
              <a:t>Mais informações sobre a sua pesquisa</a:t>
            </a:r>
          </a:p>
        </p:txBody>
      </p:sp>
      <p:sp>
        <p:nvSpPr>
          <p:cNvPr id="82949" name="Text Placeholder 20"/>
          <p:cNvSpPr>
            <a:spLocks noGrp="1"/>
          </p:cNvSpPr>
          <p:nvPr>
            <p:ph type="body" sz="quarter" idx="16"/>
          </p:nvPr>
        </p:nvSpPr>
        <p:spPr>
          <a:xfrm>
            <a:off x="76200" y="6418263"/>
            <a:ext cx="2590800" cy="304800"/>
          </a:xfrm>
        </p:spPr>
        <p:txBody>
          <a:bodyPr/>
          <a:lstStyle/>
          <a:p>
            <a:r>
              <a:rPr lang="pt-BR" noProof="0" smtClean="0"/>
              <a:t>S3: Comunicar os dados</a:t>
            </a:r>
          </a:p>
        </p:txBody>
      </p:sp>
      <p:sp>
        <p:nvSpPr>
          <p:cNvPr id="8295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82951" name="Slide Number Placeholder 8"/>
          <p:cNvSpPr>
            <a:spLocks noGrp="1"/>
          </p:cNvSpPr>
          <p:nvPr>
            <p:ph type="sldNum" sz="quarter" idx="18"/>
          </p:nvPr>
        </p:nvSpPr>
        <p:spPr bwMode="auto">
          <a:noFill/>
          <a:ln>
            <a:miter lim="800000"/>
            <a:headEnd/>
            <a:tailEnd/>
          </a:ln>
        </p:spPr>
        <p:txBody>
          <a:bodyPr/>
          <a:lstStyle/>
          <a:p>
            <a:fld id="{AA627D1E-80E3-4DCB-9E25-61C16F6C810C}" type="slidenum">
              <a:rPr lang="en-AU"/>
              <a:pPr/>
              <a:t>38</a:t>
            </a:fld>
            <a:endParaRPr lang="en-AU"/>
          </a:p>
        </p:txBody>
      </p:sp>
      <p:pic>
        <p:nvPicPr>
          <p:cNvPr id="82952" name="Picture 12" descr="00_Record.eps"/>
          <p:cNvPicPr>
            <a:picLocks noChangeAspect="1"/>
          </p:cNvPicPr>
          <p:nvPr/>
        </p:nvPicPr>
        <p:blipFill>
          <a:blip r:embed="rId3" cstate="print"/>
          <a:srcRect/>
          <a:stretch>
            <a:fillRect/>
          </a:stretch>
        </p:blipFill>
        <p:spPr bwMode="auto">
          <a:xfrm>
            <a:off x="3810000" y="762000"/>
            <a:ext cx="990600" cy="990600"/>
          </a:xfrm>
          <a:prstGeom prst="rect">
            <a:avLst/>
          </a:prstGeom>
          <a:noFill/>
          <a:ln w="9525">
            <a:noFill/>
            <a:miter lim="800000"/>
            <a:headEnd/>
            <a:tailEnd/>
          </a:ln>
        </p:spPr>
      </p:pic>
      <p:sp>
        <p:nvSpPr>
          <p:cNvPr id="829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endParaRPr lang="pt-BR" sz="2000" b="1" dirty="0">
              <a:solidFill>
                <a:srgbClr val="376092"/>
              </a:solidFill>
              <a:latin typeface="Arial" panose="020B0604020202020204" pitchFamily="34" charset="0"/>
              <a:cs typeface="Arial" panose="020B0604020202020204" pitchFamily="34" charset="0"/>
            </a:endParaRPr>
          </a:p>
        </p:txBody>
      </p:sp>
      <p:pic>
        <p:nvPicPr>
          <p:cNvPr id="82954" name="Picture 11" descr="David BurdickMarine Photobank.jpg"/>
          <p:cNvPicPr>
            <a:picLocks noChangeAspect="1"/>
          </p:cNvPicPr>
          <p:nvPr/>
        </p:nvPicPr>
        <p:blipFill>
          <a:blip r:embed="rId4" cstate="print"/>
          <a:srcRect/>
          <a:stretch>
            <a:fillRect/>
          </a:stretch>
        </p:blipFill>
        <p:spPr bwMode="auto">
          <a:xfrm>
            <a:off x="5029200" y="213360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pt-BR" noProof="0" smtClean="0"/>
              <a:t>Passo 3: Registrar</a:t>
            </a:r>
            <a:endParaRPr lang="pt-BR" noProof="0"/>
          </a:p>
        </p:txBody>
      </p:sp>
      <p:sp>
        <p:nvSpPr>
          <p:cNvPr id="84995" name="Content Placeholder 8"/>
          <p:cNvSpPr>
            <a:spLocks noGrp="1"/>
          </p:cNvSpPr>
          <p:nvPr>
            <p:ph idx="1"/>
          </p:nvPr>
        </p:nvSpPr>
        <p:spPr>
          <a:xfrm>
            <a:off x="685800" y="2209800"/>
            <a:ext cx="4267200" cy="3733800"/>
          </a:xfrm>
        </p:spPr>
        <p:txBody>
          <a:bodyPr>
            <a:normAutofit fontScale="85000" lnSpcReduction="10000"/>
          </a:bodyPr>
          <a:lstStyle/>
          <a:p>
            <a:r>
              <a:rPr lang="pt-BR" noProof="0" smtClean="0"/>
              <a:t>Comunique qual foi a área pesquisada para ajudar no entendimento da densidade do lixo no seu local:</a:t>
            </a:r>
          </a:p>
          <a:p>
            <a:r>
              <a:rPr lang="pt-BR" noProof="0" smtClean="0"/>
              <a:t>Ferramenta on-line fácil e precisa (hiperlink para </a:t>
            </a:r>
            <a:r>
              <a:rPr lang="pt-BR" noProof="0" smtClean="0">
                <a:hlinkClick r:id="rId3"/>
              </a:rPr>
              <a:t>http://www.daftlogic.com/projects-google-maps-area-calculator-tool.htm</a:t>
            </a:r>
            <a:r>
              <a:rPr lang="pt-BR" noProof="0" smtClean="0"/>
              <a:t>)</a:t>
            </a:r>
          </a:p>
          <a:p>
            <a:r>
              <a:rPr lang="pt-BR" noProof="0" smtClean="0"/>
              <a:t>Metros quadrados ou pés quadrados</a:t>
            </a:r>
          </a:p>
          <a:p>
            <a:endParaRPr lang="pt-BR" noProof="0" smtClean="0"/>
          </a:p>
          <a:p>
            <a:r>
              <a:rPr lang="pt-BR" noProof="0" smtClean="0"/>
              <a:t>Não pode utilizar a ferramenta on-line?</a:t>
            </a:r>
          </a:p>
          <a:p>
            <a:pPr lvl="1"/>
            <a:r>
              <a:rPr lang="pt-BR" noProof="0" smtClean="0"/>
              <a:t>Calcule a área pela multiplicação do comprimento pela extensão</a:t>
            </a:r>
          </a:p>
          <a:p>
            <a:pPr lvl="1"/>
            <a:r>
              <a:rPr lang="pt-BR" noProof="0" smtClean="0"/>
              <a:t>Se não houver outra opção, estime</a:t>
            </a:r>
          </a:p>
          <a:p>
            <a:pPr lvl="1"/>
            <a:endParaRPr lang="pt-BR" noProof="0" smtClean="0"/>
          </a:p>
        </p:txBody>
      </p:sp>
      <p:sp>
        <p:nvSpPr>
          <p:cNvPr id="84996" name="Text Placeholder 9"/>
          <p:cNvSpPr>
            <a:spLocks noGrp="1"/>
          </p:cNvSpPr>
          <p:nvPr>
            <p:ph type="body" sz="quarter" idx="12"/>
          </p:nvPr>
        </p:nvSpPr>
        <p:spPr>
          <a:xfrm>
            <a:off x="457200" y="1676400"/>
            <a:ext cx="8153400" cy="685800"/>
          </a:xfrm>
        </p:spPr>
        <p:txBody>
          <a:bodyPr/>
          <a:lstStyle/>
          <a:p>
            <a:r>
              <a:rPr lang="pt-BR" noProof="0" smtClean="0"/>
              <a:t>Mais informações sobre a sua pesquisa</a:t>
            </a:r>
          </a:p>
        </p:txBody>
      </p:sp>
      <p:sp>
        <p:nvSpPr>
          <p:cNvPr id="84997" name="Text Placeholder 20"/>
          <p:cNvSpPr>
            <a:spLocks noGrp="1"/>
          </p:cNvSpPr>
          <p:nvPr>
            <p:ph type="body" sz="quarter" idx="16"/>
          </p:nvPr>
        </p:nvSpPr>
        <p:spPr>
          <a:xfrm>
            <a:off x="76200" y="6418263"/>
            <a:ext cx="2590800" cy="304800"/>
          </a:xfrm>
        </p:spPr>
        <p:txBody>
          <a:bodyPr/>
          <a:lstStyle/>
          <a:p>
            <a:r>
              <a:rPr lang="pt-BR" noProof="0" smtClean="0"/>
              <a:t>S3: Comunicar os dados</a:t>
            </a:r>
          </a:p>
        </p:txBody>
      </p:sp>
      <p:sp>
        <p:nvSpPr>
          <p:cNvPr id="8499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84999" name="Slide Number Placeholder 8"/>
          <p:cNvSpPr>
            <a:spLocks noGrp="1"/>
          </p:cNvSpPr>
          <p:nvPr>
            <p:ph type="sldNum" sz="quarter" idx="18"/>
          </p:nvPr>
        </p:nvSpPr>
        <p:spPr bwMode="auto">
          <a:noFill/>
          <a:ln>
            <a:miter lim="800000"/>
            <a:headEnd/>
            <a:tailEnd/>
          </a:ln>
        </p:spPr>
        <p:txBody>
          <a:bodyPr/>
          <a:lstStyle/>
          <a:p>
            <a:fld id="{74A827EB-74D2-4FE7-999D-D25829FF7812}" type="slidenum">
              <a:rPr lang="en-AU"/>
              <a:pPr/>
              <a:t>39</a:t>
            </a:fld>
            <a:endParaRPr lang="en-AU"/>
          </a:p>
        </p:txBody>
      </p:sp>
      <p:pic>
        <p:nvPicPr>
          <p:cNvPr id="85000" name="Picture 12" descr="00_Record.eps"/>
          <p:cNvPicPr>
            <a:picLocks noChangeAspect="1"/>
          </p:cNvPicPr>
          <p:nvPr/>
        </p:nvPicPr>
        <p:blipFill>
          <a:blip r:embed="rId4" cstate="print"/>
          <a:srcRect/>
          <a:stretch>
            <a:fillRect/>
          </a:stretch>
        </p:blipFill>
        <p:spPr bwMode="auto">
          <a:xfrm>
            <a:off x="3733800" y="762000"/>
            <a:ext cx="990600" cy="990600"/>
          </a:xfrm>
          <a:prstGeom prst="rect">
            <a:avLst/>
          </a:prstGeom>
          <a:noFill/>
          <a:ln w="9525">
            <a:noFill/>
            <a:miter lim="800000"/>
            <a:headEnd/>
            <a:tailEnd/>
          </a:ln>
        </p:spPr>
      </p:pic>
      <p:sp>
        <p:nvSpPr>
          <p:cNvPr id="850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endParaRPr lang="pt-BR" sz="2000" b="1" dirty="0">
              <a:solidFill>
                <a:srgbClr val="376092"/>
              </a:solidFill>
              <a:latin typeface="Arial" panose="020B0604020202020204" pitchFamily="34" charset="0"/>
              <a:cs typeface="Arial" panose="020B0604020202020204" pitchFamily="34" charset="0"/>
            </a:endParaRPr>
          </a:p>
        </p:txBody>
      </p:sp>
      <p:pic>
        <p:nvPicPr>
          <p:cNvPr id="85002" name="Picture 10" descr="area_image.jpg"/>
          <p:cNvPicPr>
            <a:picLocks noChangeAspect="1"/>
          </p:cNvPicPr>
          <p:nvPr/>
        </p:nvPicPr>
        <p:blipFill>
          <a:blip r:embed="rId5" cstate="print"/>
          <a:srcRect/>
          <a:stretch>
            <a:fillRect/>
          </a:stretch>
        </p:blipFill>
        <p:spPr bwMode="auto">
          <a:xfrm>
            <a:off x="5029200" y="2438400"/>
            <a:ext cx="3657600" cy="2597150"/>
          </a:xfrm>
          <a:prstGeom prst="rect">
            <a:avLst/>
          </a:prstGeom>
          <a:noFill/>
          <a:ln w="9525">
            <a:noFill/>
            <a:miter lim="800000"/>
            <a:headEnd/>
            <a:tailEnd/>
          </a:ln>
        </p:spPr>
      </p:pic>
      <p:sp>
        <p:nvSpPr>
          <p:cNvPr id="85003" name="Text Placeholder 8"/>
          <p:cNvSpPr txBox="1">
            <a:spLocks/>
          </p:cNvSpPr>
          <p:nvPr/>
        </p:nvSpPr>
        <p:spPr bwMode="auto">
          <a:xfrm>
            <a:off x="4876800" y="5029200"/>
            <a:ext cx="4038600" cy="3048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pt-BR" sz="1400" b="1" dirty="0" smtClean="0">
                <a:solidFill>
                  <a:srgbClr val="376092"/>
                </a:solidFill>
                <a:latin typeface="Arial" panose="020B0604020202020204" pitchFamily="34" charset="0"/>
                <a:cs typeface="Arial" panose="020B0604020202020204" pitchFamily="34" charset="0"/>
              </a:rPr>
              <a:t>Utilize uma ferramenta on-line para medir a área</a:t>
            </a:r>
            <a:endParaRPr lang="en-AU" sz="14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pt-BR" noProof="0" smtClean="0"/>
              <a:t>Discutiremos. . .</a:t>
            </a:r>
            <a:endParaRPr lang="pt-BR" noProof="0"/>
          </a:p>
        </p:txBody>
      </p:sp>
      <p:sp>
        <p:nvSpPr>
          <p:cNvPr id="15363" name="Content Placeholder 2"/>
          <p:cNvSpPr>
            <a:spLocks noGrp="1"/>
          </p:cNvSpPr>
          <p:nvPr>
            <p:ph idx="1"/>
          </p:nvPr>
        </p:nvSpPr>
        <p:spPr>
          <a:xfrm>
            <a:off x="685800" y="3017838"/>
            <a:ext cx="4495800" cy="3459162"/>
          </a:xfrm>
        </p:spPr>
        <p:txBody>
          <a:bodyPr/>
          <a:lstStyle/>
          <a:p>
            <a:r>
              <a:rPr lang="pt-BR" noProof="0" dirty="0" smtClean="0"/>
              <a:t>Passo 1: Pesar</a:t>
            </a:r>
          </a:p>
          <a:p>
            <a:r>
              <a:rPr lang="pt-BR" noProof="0" dirty="0" smtClean="0"/>
              <a:t>Passo 2: Classificar</a:t>
            </a:r>
          </a:p>
          <a:p>
            <a:r>
              <a:rPr lang="pt-BR" noProof="0" dirty="0" smtClean="0"/>
              <a:t>Passo 3: Registrar</a:t>
            </a:r>
          </a:p>
          <a:p>
            <a:r>
              <a:rPr lang="pt-BR" noProof="0" dirty="0" smtClean="0"/>
              <a:t>Passo 4: Descartar</a:t>
            </a:r>
          </a:p>
          <a:p>
            <a:r>
              <a:rPr lang="pt-BR" noProof="0" dirty="0" smtClean="0"/>
              <a:t>Passo 5: Comunicar</a:t>
            </a:r>
          </a:p>
        </p:txBody>
      </p:sp>
      <p:sp>
        <p:nvSpPr>
          <p:cNvPr id="15364" name="Text Placeholder 3"/>
          <p:cNvSpPr>
            <a:spLocks noGrp="1"/>
          </p:cNvSpPr>
          <p:nvPr>
            <p:ph type="body" sz="quarter" idx="12"/>
          </p:nvPr>
        </p:nvSpPr>
        <p:spPr>
          <a:xfrm>
            <a:off x="457200" y="1951038"/>
            <a:ext cx="7467600" cy="685800"/>
          </a:xfrm>
        </p:spPr>
        <p:txBody>
          <a:bodyPr/>
          <a:lstStyle/>
          <a:p>
            <a:r>
              <a:rPr lang="pt-BR" noProof="0" smtClean="0"/>
              <a:t>SEÇÃO 3: Faça com que sua pesquisa conte</a:t>
            </a:r>
          </a:p>
        </p:txBody>
      </p:sp>
      <p:sp>
        <p:nvSpPr>
          <p:cNvPr id="15365"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15366" name="Slide Number Placeholder 4"/>
          <p:cNvSpPr>
            <a:spLocks noGrp="1"/>
          </p:cNvSpPr>
          <p:nvPr>
            <p:ph type="sldNum" sz="quarter" idx="18"/>
          </p:nvPr>
        </p:nvSpPr>
        <p:spPr bwMode="auto">
          <a:noFill/>
          <a:ln>
            <a:miter lim="800000"/>
            <a:headEnd/>
            <a:tailEnd/>
          </a:ln>
        </p:spPr>
        <p:txBody>
          <a:bodyPr/>
          <a:lstStyle/>
          <a:p>
            <a:fld id="{48B0C648-27A1-4E94-ACB1-73B016268C2C}" type="slidenum">
              <a:rPr lang="en-US"/>
              <a:pPr/>
              <a:t>4</a:t>
            </a:fld>
            <a:endParaRPr lang="en-US" dirty="0"/>
          </a:p>
        </p:txBody>
      </p:sp>
      <p:sp>
        <p:nvSpPr>
          <p:cNvPr id="15367" name="Text Placeholder 18"/>
          <p:cNvSpPr>
            <a:spLocks noGrp="1"/>
          </p:cNvSpPr>
          <p:nvPr>
            <p:ph type="body" sz="quarter" idx="16"/>
          </p:nvPr>
        </p:nvSpPr>
        <p:spPr>
          <a:xfrm>
            <a:off x="76200" y="6418263"/>
            <a:ext cx="2590800" cy="304800"/>
          </a:xfrm>
        </p:spPr>
        <p:txBody>
          <a:bodyPr/>
          <a:lstStyle/>
          <a:p>
            <a:r>
              <a:rPr lang="pt-BR" noProof="0" smtClean="0"/>
              <a:t>Boas-vindas</a:t>
            </a:r>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5369" name="TextBox 51">
            <a:hlinkClick r:id="rId3" action="ppaction://hlinksldjump"/>
          </p:cNvPr>
          <p:cNvSpPr txBox="1">
            <a:spLocks noChangeArrowheads="1"/>
          </p:cNvSpPr>
          <p:nvPr/>
        </p:nvSpPr>
        <p:spPr bwMode="auto">
          <a:xfrm>
            <a:off x="6324600" y="4961444"/>
            <a:ext cx="2133600" cy="584775"/>
          </a:xfrm>
          <a:prstGeom prst="rect">
            <a:avLst/>
          </a:prstGeom>
          <a:noFill/>
          <a:ln w="9525">
            <a:noFill/>
            <a:miter lim="800000"/>
            <a:headEnd/>
            <a:tailEnd/>
          </a:ln>
        </p:spPr>
        <p:txBody>
          <a:bodyPr anchor="ctr">
            <a:spAutoFit/>
          </a:bodyPr>
          <a:lstStyle/>
          <a:p>
            <a:pPr algn="ctr"/>
            <a:r>
              <a:rPr lang="pt-BR" b="1" dirty="0" smtClean="0">
                <a:solidFill>
                  <a:schemeClr val="tx2"/>
                </a:solidFill>
                <a:latin typeface="Arial" panose="020B0604020202020204" pitchFamily="34" charset="0"/>
                <a:cs typeface="Arial" panose="020B0604020202020204" pitchFamily="34" charset="0"/>
              </a:rPr>
              <a:t>SEÇÃO 3</a:t>
            </a:r>
          </a:p>
          <a:p>
            <a:pPr algn="ctr"/>
            <a:r>
              <a:rPr lang="pt-BR" sz="1400" b="1" dirty="0" smtClean="0">
                <a:solidFill>
                  <a:schemeClr val="tx2"/>
                </a:solidFill>
                <a:latin typeface="Arial" panose="020B0604020202020204" pitchFamily="34" charset="0"/>
                <a:cs typeface="Arial" panose="020B0604020202020204" pitchFamily="34" charset="0"/>
              </a:rPr>
              <a:t>Comunicar os dados</a:t>
            </a:r>
          </a:p>
        </p:txBody>
      </p:sp>
      <p:sp>
        <p:nvSpPr>
          <p:cNvPr id="15370"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smtClean="0">
                <a:solidFill>
                  <a:srgbClr val="376092"/>
                </a:solidFill>
                <a:latin typeface="Arial" panose="020B0604020202020204" pitchFamily="34" charset="0"/>
                <a:cs typeface="Arial" panose="020B0604020202020204" pitchFamily="34" charset="0"/>
              </a:rPr>
              <a:t>Comunicação dos dados</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smtClean="0"/>
              <a:t>Passo 3: Registrar</a:t>
            </a:r>
            <a:endParaRPr lang="pt-BR" noProof="0"/>
          </a:p>
        </p:txBody>
      </p:sp>
      <p:sp>
        <p:nvSpPr>
          <p:cNvPr id="87043" name="Content Placeholder 2"/>
          <p:cNvSpPr>
            <a:spLocks noGrp="1"/>
          </p:cNvSpPr>
          <p:nvPr>
            <p:ph idx="1"/>
          </p:nvPr>
        </p:nvSpPr>
        <p:spPr>
          <a:xfrm>
            <a:off x="5181600" y="2362200"/>
            <a:ext cx="3581400" cy="3459163"/>
          </a:xfrm>
        </p:spPr>
        <p:txBody>
          <a:bodyPr/>
          <a:lstStyle/>
          <a:p>
            <a:r>
              <a:rPr lang="pt-BR" noProof="0" smtClean="0"/>
              <a:t>Ecossistema</a:t>
            </a:r>
          </a:p>
          <a:p>
            <a:pPr lvl="1"/>
            <a:r>
              <a:rPr lang="pt-BR" noProof="0" smtClean="0"/>
              <a:t>Ambiente no qual a pesquisa ocorreu</a:t>
            </a:r>
          </a:p>
          <a:p>
            <a:r>
              <a:rPr lang="pt-BR" noProof="0" smtClean="0"/>
              <a:t>Recife de corais</a:t>
            </a:r>
          </a:p>
          <a:p>
            <a:r>
              <a:rPr lang="pt-BR" noProof="0" smtClean="0"/>
              <a:t>Recife de arenito</a:t>
            </a:r>
          </a:p>
          <a:p>
            <a:r>
              <a:rPr lang="pt-BR" noProof="0" smtClean="0"/>
              <a:t>Alga</a:t>
            </a:r>
          </a:p>
          <a:p>
            <a:r>
              <a:rPr lang="pt-BR" noProof="0" smtClean="0"/>
              <a:t>Mangue</a:t>
            </a:r>
          </a:p>
          <a:p>
            <a:r>
              <a:rPr lang="pt-BR" noProof="0" smtClean="0"/>
              <a:t>Grama marinha</a:t>
            </a:r>
          </a:p>
          <a:p>
            <a:r>
              <a:rPr lang="pt-BR" noProof="0" smtClean="0"/>
              <a:t>Outros (especifique)</a:t>
            </a:r>
          </a:p>
        </p:txBody>
      </p:sp>
      <p:sp>
        <p:nvSpPr>
          <p:cNvPr id="87044" name="Text Placeholder 3"/>
          <p:cNvSpPr>
            <a:spLocks noGrp="1"/>
          </p:cNvSpPr>
          <p:nvPr>
            <p:ph type="body" sz="quarter" idx="12"/>
          </p:nvPr>
        </p:nvSpPr>
        <p:spPr>
          <a:xfrm>
            <a:off x="457200" y="1676400"/>
            <a:ext cx="8153400" cy="685800"/>
          </a:xfrm>
        </p:spPr>
        <p:txBody>
          <a:bodyPr/>
          <a:lstStyle/>
          <a:p>
            <a:r>
              <a:rPr lang="pt-BR" noProof="0" smtClean="0"/>
              <a:t>Mais informações sobre a sua pesquisa</a:t>
            </a:r>
          </a:p>
        </p:txBody>
      </p:sp>
      <p:sp>
        <p:nvSpPr>
          <p:cNvPr id="87045" name="Text Placeholder 4"/>
          <p:cNvSpPr>
            <a:spLocks noGrp="1"/>
          </p:cNvSpPr>
          <p:nvPr>
            <p:ph type="body" sz="quarter" idx="16"/>
          </p:nvPr>
        </p:nvSpPr>
        <p:spPr>
          <a:xfrm>
            <a:off x="76200" y="6418263"/>
            <a:ext cx="2590800" cy="304800"/>
          </a:xfrm>
        </p:spPr>
        <p:txBody>
          <a:bodyPr/>
          <a:lstStyle/>
          <a:p>
            <a:r>
              <a:rPr lang="pt-BR" noProof="0" smtClean="0"/>
              <a:t>S3: Comunicar os dados</a:t>
            </a:r>
          </a:p>
        </p:txBody>
      </p:sp>
      <p:sp>
        <p:nvSpPr>
          <p:cNvPr id="8704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87047" name="Slide Number Placeholder 6"/>
          <p:cNvSpPr>
            <a:spLocks noGrp="1"/>
          </p:cNvSpPr>
          <p:nvPr>
            <p:ph type="sldNum" sz="quarter" idx="18"/>
          </p:nvPr>
        </p:nvSpPr>
        <p:spPr bwMode="auto">
          <a:noFill/>
          <a:ln>
            <a:miter lim="800000"/>
            <a:headEnd/>
            <a:tailEnd/>
          </a:ln>
        </p:spPr>
        <p:txBody>
          <a:bodyPr/>
          <a:lstStyle/>
          <a:p>
            <a:fld id="{8F46BF1C-0431-4F0E-8BE9-5698F25801F0}" type="slidenum">
              <a:rPr lang="en-US"/>
              <a:pPr/>
              <a:t>40</a:t>
            </a:fld>
            <a:endParaRPr lang="en-US"/>
          </a:p>
        </p:txBody>
      </p:sp>
      <p:sp>
        <p:nvSpPr>
          <p:cNvPr id="87048" name="Content Placeholder 2"/>
          <p:cNvSpPr txBox="1">
            <a:spLocks/>
          </p:cNvSpPr>
          <p:nvPr/>
        </p:nvSpPr>
        <p:spPr bwMode="auto">
          <a:xfrm>
            <a:off x="685800" y="2362200"/>
            <a:ext cx="42672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Substrato predominante</a:t>
            </a:r>
          </a:p>
          <a:p>
            <a:pPr marL="742950" lvl="1" indent="-285750">
              <a:spcBef>
                <a:spcPct val="20000"/>
              </a:spcBef>
              <a:buSzPct val="60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Tipo de fundo em que a maior parte da pesquisa ocorreu</a:t>
            </a:r>
          </a:p>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Areia</a:t>
            </a:r>
          </a:p>
          <a:p>
            <a:pPr marL="342900" indent="-342900">
              <a:spcBef>
                <a:spcPct val="20000"/>
              </a:spcBef>
              <a:buSzPct val="75000"/>
              <a:buFont typeface="Wingdings" pitchFamily="2" charset="2"/>
              <a:buChar char="l"/>
            </a:pPr>
            <a:r>
              <a:rPr lang="pt-BR" b="1" dirty="0" err="1" smtClean="0">
                <a:solidFill>
                  <a:srgbClr val="376092"/>
                </a:solidFill>
                <a:latin typeface="Arial" panose="020B0604020202020204" pitchFamily="34" charset="0"/>
                <a:cs typeface="Arial" panose="020B0604020202020204" pitchFamily="34" charset="0"/>
              </a:rPr>
              <a:t>Silte</a:t>
            </a:r>
            <a:endParaRPr lang="pt-BR" b="1" dirty="0" smtClean="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Cascalho</a:t>
            </a:r>
          </a:p>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Pedra</a:t>
            </a:r>
          </a:p>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Coral</a:t>
            </a:r>
          </a:p>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Grama marinha</a:t>
            </a:r>
          </a:p>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Outros (especifique)</a:t>
            </a:r>
          </a:p>
          <a:p>
            <a:pPr marL="742950" lvl="1" indent="-285750">
              <a:spcBef>
                <a:spcPct val="20000"/>
              </a:spcBef>
              <a:buSzPct val="60000"/>
              <a:buFont typeface="Wingdings" pitchFamily="2" charset="2"/>
              <a:buChar char="l"/>
            </a:pPr>
            <a:endParaRPr lang="pt-BR" b="1" dirty="0">
              <a:solidFill>
                <a:srgbClr val="376092"/>
              </a:solidFill>
              <a:latin typeface="Arial" panose="020B0604020202020204" pitchFamily="34" charset="0"/>
              <a:cs typeface="Arial" panose="020B0604020202020204" pitchFamily="34" charset="0"/>
            </a:endParaRPr>
          </a:p>
        </p:txBody>
      </p:sp>
      <p:pic>
        <p:nvPicPr>
          <p:cNvPr id="87049" name="Picture 9" descr="00_Record.eps"/>
          <p:cNvPicPr>
            <a:picLocks noChangeAspect="1"/>
          </p:cNvPicPr>
          <p:nvPr/>
        </p:nvPicPr>
        <p:blipFill>
          <a:blip r:embed="rId3" cstate="print"/>
          <a:srcRect/>
          <a:stretch>
            <a:fillRect/>
          </a:stretch>
        </p:blipFill>
        <p:spPr bwMode="auto">
          <a:xfrm>
            <a:off x="3810000" y="762000"/>
            <a:ext cx="990600" cy="990600"/>
          </a:xfrm>
          <a:prstGeom prst="rect">
            <a:avLst/>
          </a:prstGeom>
          <a:noFill/>
          <a:ln w="9525">
            <a:noFill/>
            <a:miter lim="800000"/>
            <a:headEnd/>
            <a:tailEnd/>
          </a:ln>
        </p:spPr>
      </p:pic>
      <p:sp>
        <p:nvSpPr>
          <p:cNvPr id="8705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dirty="0" smtClean="0"/>
              <a:t>Passo 3: Registrar</a:t>
            </a:r>
            <a:endParaRPr lang="pt-BR" noProof="0" dirty="0"/>
          </a:p>
        </p:txBody>
      </p:sp>
      <p:sp>
        <p:nvSpPr>
          <p:cNvPr id="89091" name="Content Placeholder 2"/>
          <p:cNvSpPr>
            <a:spLocks noGrp="1"/>
          </p:cNvSpPr>
          <p:nvPr>
            <p:ph idx="1"/>
          </p:nvPr>
        </p:nvSpPr>
        <p:spPr>
          <a:xfrm>
            <a:off x="533400" y="2438400"/>
            <a:ext cx="3962400" cy="3459163"/>
          </a:xfrm>
        </p:spPr>
        <p:txBody>
          <a:bodyPr>
            <a:normAutofit/>
          </a:bodyPr>
          <a:lstStyle/>
          <a:p>
            <a:r>
              <a:rPr lang="pt-BR" sz="1700" noProof="0" smtClean="0"/>
              <a:t>Animais emaranhados</a:t>
            </a:r>
          </a:p>
          <a:p>
            <a:pPr lvl="1"/>
            <a:r>
              <a:rPr lang="pt-BR" sz="1700" noProof="0" smtClean="0"/>
              <a:t>Registre a espécie e o tipo de detrito marinho</a:t>
            </a:r>
          </a:p>
          <a:p>
            <a:pPr lvl="1"/>
            <a:r>
              <a:rPr lang="pt-BR" sz="1700" noProof="0" smtClean="0"/>
              <a:t>Tire fotos e envie-as com os dados</a:t>
            </a:r>
          </a:p>
        </p:txBody>
      </p:sp>
      <p:sp>
        <p:nvSpPr>
          <p:cNvPr id="89092" name="Text Placeholder 3"/>
          <p:cNvSpPr>
            <a:spLocks noGrp="1"/>
          </p:cNvSpPr>
          <p:nvPr>
            <p:ph type="body" sz="quarter" idx="12"/>
          </p:nvPr>
        </p:nvSpPr>
        <p:spPr>
          <a:xfrm>
            <a:off x="457200" y="1752600"/>
            <a:ext cx="8153400" cy="685800"/>
          </a:xfrm>
        </p:spPr>
        <p:txBody>
          <a:bodyPr/>
          <a:lstStyle/>
          <a:p>
            <a:r>
              <a:rPr lang="pt-BR" noProof="0" smtClean="0"/>
              <a:t>Mais informações sobre a sua pesquisa</a:t>
            </a:r>
          </a:p>
        </p:txBody>
      </p:sp>
      <p:sp>
        <p:nvSpPr>
          <p:cNvPr id="89093" name="Text Placeholder 4"/>
          <p:cNvSpPr>
            <a:spLocks noGrp="1"/>
          </p:cNvSpPr>
          <p:nvPr>
            <p:ph type="body" sz="quarter" idx="16"/>
          </p:nvPr>
        </p:nvSpPr>
        <p:spPr>
          <a:xfrm>
            <a:off x="76200" y="6418263"/>
            <a:ext cx="2590800" cy="304800"/>
          </a:xfrm>
        </p:spPr>
        <p:txBody>
          <a:bodyPr/>
          <a:lstStyle/>
          <a:p>
            <a:r>
              <a:rPr lang="pt-BR" noProof="0" smtClean="0"/>
              <a:t>S3: Comunicar os dados</a:t>
            </a:r>
          </a:p>
          <a:p>
            <a:endParaRPr lang="pt-BR" noProof="0" smtClean="0"/>
          </a:p>
        </p:txBody>
      </p:sp>
      <p:sp>
        <p:nvSpPr>
          <p:cNvPr id="8909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89095" name="Slide Number Placeholder 6"/>
          <p:cNvSpPr>
            <a:spLocks noGrp="1"/>
          </p:cNvSpPr>
          <p:nvPr>
            <p:ph type="sldNum" sz="quarter" idx="18"/>
          </p:nvPr>
        </p:nvSpPr>
        <p:spPr bwMode="auto">
          <a:noFill/>
          <a:ln>
            <a:miter lim="800000"/>
            <a:headEnd/>
            <a:tailEnd/>
          </a:ln>
        </p:spPr>
        <p:txBody>
          <a:bodyPr/>
          <a:lstStyle/>
          <a:p>
            <a:fld id="{DEFC25C8-BD6D-479A-9449-3F7A73CBBEB8}" type="slidenum">
              <a:rPr lang="en-US"/>
              <a:pPr/>
              <a:t>41</a:t>
            </a:fld>
            <a:endParaRPr lang="en-US"/>
          </a:p>
        </p:txBody>
      </p:sp>
      <p:sp>
        <p:nvSpPr>
          <p:cNvPr id="89096"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pt-BR" sz="1700" b="1" dirty="0" smtClean="0">
                <a:solidFill>
                  <a:srgbClr val="376092"/>
                </a:solidFill>
                <a:latin typeface="Arial" panose="020B0604020202020204" pitchFamily="34" charset="0"/>
                <a:cs typeface="Arial" panose="020B0604020202020204" pitchFamily="34" charset="0"/>
              </a:rPr>
              <a:t>Faixa de profundidade da pesquisa</a:t>
            </a:r>
            <a:endParaRPr lang="en-AU" sz="1700" b="1" dirty="0">
              <a:solidFill>
                <a:srgbClr val="376092"/>
              </a:solidFill>
              <a:latin typeface="Arial" panose="020B0604020202020204" pitchFamily="34" charset="0"/>
              <a:cs typeface="Arial" panose="020B0604020202020204" pitchFamily="34" charset="0"/>
            </a:endParaRPr>
          </a:p>
          <a:p>
            <a:pPr marL="800100" lvl="1" indent="-342900">
              <a:spcBef>
                <a:spcPct val="20000"/>
              </a:spcBef>
              <a:buSzPct val="75000"/>
              <a:buFont typeface="Wingdings" pitchFamily="2" charset="2"/>
              <a:buChar char="l"/>
            </a:pPr>
            <a:r>
              <a:rPr lang="pt-BR" sz="1700" b="1" dirty="0" smtClean="0">
                <a:solidFill>
                  <a:srgbClr val="376092"/>
                </a:solidFill>
                <a:latin typeface="Arial" panose="020B0604020202020204" pitchFamily="34" charset="0"/>
                <a:cs typeface="Arial" panose="020B0604020202020204" pitchFamily="34" charset="0"/>
              </a:rPr>
              <a:t>Profundidade máxima e mínima entre as quais você removeu detritos</a:t>
            </a:r>
          </a:p>
          <a:p>
            <a:pPr marL="800100" lvl="1" indent="-342900">
              <a:spcBef>
                <a:spcPct val="20000"/>
              </a:spcBef>
              <a:buSzPct val="75000"/>
              <a:buFont typeface="Wingdings" pitchFamily="2" charset="2"/>
              <a:buChar char="l"/>
            </a:pPr>
            <a:r>
              <a:rPr lang="pt-BR" sz="1700" b="1" dirty="0" smtClean="0">
                <a:solidFill>
                  <a:srgbClr val="376092"/>
                </a:solidFill>
                <a:latin typeface="Arial" panose="020B0604020202020204" pitchFamily="34" charset="0"/>
                <a:cs typeface="Arial" panose="020B0604020202020204" pitchFamily="34" charset="0"/>
              </a:rPr>
              <a:t>A profundidade máxima pode ser menor que a profundidade máxima do seu mergulho</a:t>
            </a:r>
          </a:p>
          <a:p>
            <a:pPr marL="800100" lvl="1" indent="-342900">
              <a:spcBef>
                <a:spcPct val="20000"/>
              </a:spcBef>
              <a:buSzPct val="75000"/>
              <a:buFont typeface="Wingdings" pitchFamily="2" charset="2"/>
              <a:buChar char="l"/>
            </a:pPr>
            <a:r>
              <a:rPr lang="pt-BR" sz="1700" b="1" dirty="0" smtClean="0">
                <a:solidFill>
                  <a:srgbClr val="376092"/>
                </a:solidFill>
                <a:latin typeface="Arial" panose="020B0604020202020204" pitchFamily="34" charset="0"/>
                <a:cs typeface="Arial" panose="020B0604020202020204" pitchFamily="34" charset="0"/>
              </a:rPr>
              <a:t>Não comunique 0 (zero) metros ou pés para a profundidade mínima</a:t>
            </a:r>
          </a:p>
          <a:p>
            <a:pPr marL="1257300" lvl="2" indent="-342900">
              <a:spcBef>
                <a:spcPct val="20000"/>
              </a:spcBef>
              <a:buSzPct val="75000"/>
              <a:buFont typeface="Wingdings" pitchFamily="2" charset="2"/>
              <a:buChar char="l"/>
            </a:pPr>
            <a:r>
              <a:rPr lang="pt-BR" sz="1700" b="1" dirty="0" smtClean="0">
                <a:solidFill>
                  <a:srgbClr val="376092"/>
                </a:solidFill>
                <a:latin typeface="Arial" panose="020B0604020202020204" pitchFamily="34" charset="0"/>
                <a:cs typeface="Arial" panose="020B0604020202020204" pitchFamily="34" charset="0"/>
              </a:rPr>
              <a:t>Detritos flutuantes não devem ser comunicados </a:t>
            </a:r>
            <a:r>
              <a:rPr lang="en-AU" sz="1700" b="1" dirty="0" smtClean="0">
                <a:solidFill>
                  <a:srgbClr val="376092"/>
                </a:solidFill>
                <a:latin typeface="Arial" panose="020B0604020202020204" pitchFamily="34" charset="0"/>
                <a:cs typeface="Arial" panose="020B0604020202020204" pitchFamily="34" charset="0"/>
              </a:rPr>
              <a:t> </a:t>
            </a:r>
            <a:endParaRPr lang="en-AU" sz="1700" b="1" dirty="0">
              <a:solidFill>
                <a:srgbClr val="376092"/>
              </a:solidFill>
              <a:latin typeface="Arial" panose="020B0604020202020204" pitchFamily="34" charset="0"/>
              <a:cs typeface="Arial" panose="020B0604020202020204" pitchFamily="34" charset="0"/>
            </a:endParaRPr>
          </a:p>
        </p:txBody>
      </p:sp>
      <p:pic>
        <p:nvPicPr>
          <p:cNvPr id="89097" name="Picture 9" descr="00_Record.eps"/>
          <p:cNvPicPr>
            <a:picLocks noChangeAspect="1"/>
          </p:cNvPicPr>
          <p:nvPr/>
        </p:nvPicPr>
        <p:blipFill>
          <a:blip r:embed="rId3" cstate="print"/>
          <a:srcRect/>
          <a:stretch>
            <a:fillRect/>
          </a:stretch>
        </p:blipFill>
        <p:spPr bwMode="auto">
          <a:xfrm>
            <a:off x="3886200" y="762000"/>
            <a:ext cx="990600" cy="990600"/>
          </a:xfrm>
          <a:prstGeom prst="rect">
            <a:avLst/>
          </a:prstGeom>
          <a:noFill/>
          <a:ln w="9525">
            <a:noFill/>
            <a:miter lim="800000"/>
            <a:headEnd/>
            <a:tailEnd/>
          </a:ln>
        </p:spPr>
      </p:pic>
      <p:sp>
        <p:nvSpPr>
          <p:cNvPr id="8909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smtClean="0"/>
              <a:t>Passo 3: Registrar</a:t>
            </a:r>
            <a:endParaRPr lang="pt-BR" noProof="0"/>
          </a:p>
        </p:txBody>
      </p:sp>
      <p:sp>
        <p:nvSpPr>
          <p:cNvPr id="91139" name="Content Placeholder 2"/>
          <p:cNvSpPr>
            <a:spLocks noGrp="1"/>
          </p:cNvSpPr>
          <p:nvPr>
            <p:ph idx="1"/>
          </p:nvPr>
        </p:nvSpPr>
        <p:spPr>
          <a:xfrm>
            <a:off x="533400" y="2438400"/>
            <a:ext cx="3962400" cy="3459163"/>
          </a:xfrm>
        </p:spPr>
        <p:txBody>
          <a:bodyPr/>
          <a:lstStyle/>
          <a:p>
            <a:r>
              <a:rPr lang="pt-BR" noProof="0" dirty="0" smtClean="0"/>
              <a:t>Condições climáticas na semana anterior</a:t>
            </a:r>
          </a:p>
          <a:p>
            <a:pPr marL="800100" lvl="1" indent="-342900">
              <a:buSzPct val="75000"/>
            </a:pPr>
            <a:r>
              <a:rPr lang="pt-BR" noProof="0" dirty="0" smtClean="0"/>
              <a:t>Eventos climáticos que possam ter movimentado detritos para dentro ou para fora do local</a:t>
            </a:r>
          </a:p>
        </p:txBody>
      </p:sp>
      <p:sp>
        <p:nvSpPr>
          <p:cNvPr id="91140" name="Text Placeholder 3"/>
          <p:cNvSpPr>
            <a:spLocks noGrp="1"/>
          </p:cNvSpPr>
          <p:nvPr>
            <p:ph type="body" sz="quarter" idx="12"/>
          </p:nvPr>
        </p:nvSpPr>
        <p:spPr>
          <a:xfrm>
            <a:off x="457200" y="1676400"/>
            <a:ext cx="8153400" cy="685800"/>
          </a:xfrm>
        </p:spPr>
        <p:txBody>
          <a:bodyPr/>
          <a:lstStyle/>
          <a:p>
            <a:r>
              <a:rPr lang="pt-BR" noProof="0" dirty="0" smtClean="0"/>
              <a:t>Mais informações sobre a sua pesquisa</a:t>
            </a:r>
          </a:p>
        </p:txBody>
      </p:sp>
      <p:sp>
        <p:nvSpPr>
          <p:cNvPr id="91141" name="Text Placeholder 4"/>
          <p:cNvSpPr>
            <a:spLocks noGrp="1"/>
          </p:cNvSpPr>
          <p:nvPr>
            <p:ph type="body" sz="quarter" idx="16"/>
          </p:nvPr>
        </p:nvSpPr>
        <p:spPr>
          <a:xfrm>
            <a:off x="76200" y="6418263"/>
            <a:ext cx="2590800" cy="304800"/>
          </a:xfrm>
        </p:spPr>
        <p:txBody>
          <a:bodyPr/>
          <a:lstStyle/>
          <a:p>
            <a:r>
              <a:rPr lang="pt-BR" noProof="0" smtClean="0"/>
              <a:t>S3: Comunicar os dados</a:t>
            </a:r>
          </a:p>
          <a:p>
            <a:endParaRPr lang="pt-BR" noProof="0" smtClean="0"/>
          </a:p>
        </p:txBody>
      </p:sp>
      <p:sp>
        <p:nvSpPr>
          <p:cNvPr id="91142"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91143" name="Slide Number Placeholder 6"/>
          <p:cNvSpPr>
            <a:spLocks noGrp="1"/>
          </p:cNvSpPr>
          <p:nvPr>
            <p:ph type="sldNum" sz="quarter" idx="18"/>
          </p:nvPr>
        </p:nvSpPr>
        <p:spPr bwMode="auto">
          <a:noFill/>
          <a:ln>
            <a:miter lim="800000"/>
            <a:headEnd/>
            <a:tailEnd/>
          </a:ln>
        </p:spPr>
        <p:txBody>
          <a:bodyPr/>
          <a:lstStyle/>
          <a:p>
            <a:fld id="{DC53F0B4-47A4-4D75-8302-9D093B1CB9FF}" type="slidenum">
              <a:rPr lang="en-US"/>
              <a:pPr/>
              <a:t>42</a:t>
            </a:fld>
            <a:endParaRPr lang="en-US"/>
          </a:p>
        </p:txBody>
      </p:sp>
      <p:sp>
        <p:nvSpPr>
          <p:cNvPr id="91144" name="Content Placeholder 2"/>
          <p:cNvSpPr txBox="1">
            <a:spLocks/>
          </p:cNvSpPr>
          <p:nvPr/>
        </p:nvSpPr>
        <p:spPr bwMode="auto">
          <a:xfrm>
            <a:off x="4953000" y="2438400"/>
            <a:ext cx="3810000" cy="339725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Itens de preocupação local</a:t>
            </a:r>
          </a:p>
          <a:p>
            <a:pPr marL="800100" lvl="1"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Os três itens mais problemáticos e por que</a:t>
            </a:r>
          </a:p>
          <a:p>
            <a:pPr marL="342900" indent="-342900">
              <a:spcBef>
                <a:spcPct val="20000"/>
              </a:spcBef>
              <a:buSzPct val="75000"/>
              <a:buFont typeface="Wingdings" pitchFamily="2" charset="2"/>
              <a:buChar char="l"/>
            </a:pPr>
            <a:endParaRPr lang="pt-BR" b="1" dirty="0" smtClean="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Informações adicionais</a:t>
            </a:r>
          </a:p>
          <a:p>
            <a:pPr marL="800100" lvl="1" indent="-342900">
              <a:spcBef>
                <a:spcPct val="20000"/>
              </a:spcBef>
              <a:buSzPct val="75000"/>
              <a:buFont typeface="Wingdings" pitchFamily="2" charset="2"/>
              <a:buChar char="l"/>
            </a:pPr>
            <a:r>
              <a:rPr lang="pt-BR" b="1" dirty="0" smtClean="0">
                <a:solidFill>
                  <a:srgbClr val="376092"/>
                </a:solidFill>
                <a:latin typeface="Arial" panose="020B0604020202020204" pitchFamily="34" charset="0"/>
                <a:cs typeface="Arial" panose="020B0604020202020204" pitchFamily="34" charset="0"/>
              </a:rPr>
              <a:t>Eventos que poderiam ter contribuído para os detritos encontrados</a:t>
            </a:r>
            <a:endParaRPr lang="pt-BR" dirty="0">
              <a:solidFill>
                <a:srgbClr val="376092"/>
              </a:solidFill>
              <a:latin typeface="Arial" panose="020B0604020202020204" pitchFamily="34" charset="0"/>
              <a:cs typeface="Arial" panose="020B0604020202020204" pitchFamily="34" charset="0"/>
            </a:endParaRPr>
          </a:p>
        </p:txBody>
      </p:sp>
      <p:pic>
        <p:nvPicPr>
          <p:cNvPr id="91145" name="Picture 9" descr="00_Record.eps"/>
          <p:cNvPicPr>
            <a:picLocks noChangeAspect="1"/>
          </p:cNvPicPr>
          <p:nvPr/>
        </p:nvPicPr>
        <p:blipFill>
          <a:blip r:embed="rId3" cstate="print"/>
          <a:srcRect/>
          <a:stretch>
            <a:fillRect/>
          </a:stretch>
        </p:blipFill>
        <p:spPr bwMode="auto">
          <a:xfrm>
            <a:off x="3810000" y="762000"/>
            <a:ext cx="990600" cy="990600"/>
          </a:xfrm>
          <a:prstGeom prst="rect">
            <a:avLst/>
          </a:prstGeom>
          <a:noFill/>
          <a:ln w="9525">
            <a:noFill/>
            <a:miter lim="800000"/>
            <a:headEnd/>
            <a:tailEnd/>
          </a:ln>
        </p:spPr>
      </p:pic>
      <p:sp>
        <p:nvSpPr>
          <p:cNvPr id="9114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3: Registrar</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smtClean="0"/>
              <a:t>Passo 4: Descartar</a:t>
            </a:r>
            <a:endParaRPr lang="pt-BR" noProof="0"/>
          </a:p>
        </p:txBody>
      </p:sp>
      <p:sp>
        <p:nvSpPr>
          <p:cNvPr id="93187" name="Content Placeholder 2"/>
          <p:cNvSpPr>
            <a:spLocks noGrp="1"/>
          </p:cNvSpPr>
          <p:nvPr>
            <p:ph idx="1"/>
          </p:nvPr>
        </p:nvSpPr>
        <p:spPr>
          <a:xfrm>
            <a:off x="228600" y="2438400"/>
            <a:ext cx="4876800" cy="3733800"/>
          </a:xfrm>
        </p:spPr>
        <p:txBody>
          <a:bodyPr>
            <a:normAutofit lnSpcReduction="10000"/>
          </a:bodyPr>
          <a:lstStyle/>
          <a:p>
            <a:r>
              <a:rPr lang="pt-BR" noProof="0" smtClean="0"/>
              <a:t>Classifique para reciclagem</a:t>
            </a:r>
          </a:p>
          <a:p>
            <a:r>
              <a:rPr lang="pt-BR" noProof="0" smtClean="0"/>
              <a:t>Pequenas quantidades em lixeiras de rua</a:t>
            </a:r>
          </a:p>
          <a:p>
            <a:r>
              <a:rPr lang="pt-BR" noProof="0" smtClean="0"/>
              <a:t>Prefeituras podem coletar o lixo</a:t>
            </a:r>
          </a:p>
          <a:p>
            <a:r>
              <a:rPr lang="pt-BR" noProof="0" smtClean="0"/>
              <a:t>Leve até um local de coleta de lixo</a:t>
            </a:r>
          </a:p>
          <a:p>
            <a:r>
              <a:rPr lang="pt-BR" noProof="0" smtClean="0"/>
              <a:t>Familiarize-se com a legislação local sobre descarte</a:t>
            </a:r>
          </a:p>
          <a:p>
            <a:pPr lvl="1"/>
            <a:r>
              <a:rPr lang="pt-BR" noProof="0" smtClean="0"/>
              <a:t>Verifique os procedimentos para descarte de itens perigosos, como tubos de lâmpada fluorescente, bastões sinalizadores/cyalume, além de recipientes contendo óleo, combustível etc.</a:t>
            </a:r>
          </a:p>
        </p:txBody>
      </p:sp>
      <p:sp>
        <p:nvSpPr>
          <p:cNvPr id="93188" name="Text Placeholder 3"/>
          <p:cNvSpPr>
            <a:spLocks noGrp="1"/>
          </p:cNvSpPr>
          <p:nvPr>
            <p:ph type="body" sz="quarter" idx="12"/>
          </p:nvPr>
        </p:nvSpPr>
        <p:spPr>
          <a:xfrm>
            <a:off x="457200" y="1752600"/>
            <a:ext cx="8153400" cy="685800"/>
          </a:xfrm>
        </p:spPr>
        <p:txBody>
          <a:bodyPr>
            <a:normAutofit lnSpcReduction="10000"/>
          </a:bodyPr>
          <a:lstStyle/>
          <a:p>
            <a:r>
              <a:rPr lang="pt-BR" noProof="0" smtClean="0"/>
              <a:t>Descarte seus detritos cuidadosamente para que não retornem ao oceano:</a:t>
            </a:r>
          </a:p>
        </p:txBody>
      </p:sp>
      <p:sp>
        <p:nvSpPr>
          <p:cNvPr id="93189" name="Text Placeholder 4"/>
          <p:cNvSpPr>
            <a:spLocks noGrp="1"/>
          </p:cNvSpPr>
          <p:nvPr>
            <p:ph type="body" sz="quarter" idx="16"/>
          </p:nvPr>
        </p:nvSpPr>
        <p:spPr>
          <a:xfrm>
            <a:off x="76200" y="6418263"/>
            <a:ext cx="2590800" cy="304800"/>
          </a:xfrm>
        </p:spPr>
        <p:txBody>
          <a:bodyPr/>
          <a:lstStyle/>
          <a:p>
            <a:r>
              <a:rPr lang="pt-BR" noProof="0" smtClean="0"/>
              <a:t>S3: Comunicar os dados</a:t>
            </a:r>
          </a:p>
          <a:p>
            <a:endParaRPr lang="pt-BR" noProof="0" smtClean="0"/>
          </a:p>
        </p:txBody>
      </p:sp>
      <p:sp>
        <p:nvSpPr>
          <p:cNvPr id="9319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93191" name="Slide Number Placeholder 6"/>
          <p:cNvSpPr>
            <a:spLocks noGrp="1"/>
          </p:cNvSpPr>
          <p:nvPr>
            <p:ph type="sldNum" sz="quarter" idx="18"/>
          </p:nvPr>
        </p:nvSpPr>
        <p:spPr bwMode="auto">
          <a:noFill/>
          <a:ln>
            <a:miter lim="800000"/>
            <a:headEnd/>
            <a:tailEnd/>
          </a:ln>
        </p:spPr>
        <p:txBody>
          <a:bodyPr/>
          <a:lstStyle/>
          <a:p>
            <a:fld id="{5047AA2D-7747-4730-9137-B9EC22EC6B41}" type="slidenum">
              <a:rPr lang="en-US"/>
              <a:pPr/>
              <a:t>43</a:t>
            </a:fld>
            <a:endParaRPr lang="en-US"/>
          </a:p>
        </p:txBody>
      </p:sp>
      <p:pic>
        <p:nvPicPr>
          <p:cNvPr id="93192" name="Picture 7" descr="00_Dispose.eps"/>
          <p:cNvPicPr>
            <a:picLocks noChangeAspect="1"/>
          </p:cNvPicPr>
          <p:nvPr/>
        </p:nvPicPr>
        <p:blipFill>
          <a:blip r:embed="rId3" cstate="print"/>
          <a:srcRect/>
          <a:stretch>
            <a:fillRect/>
          </a:stretch>
        </p:blipFill>
        <p:spPr bwMode="auto">
          <a:xfrm>
            <a:off x="3886200" y="762000"/>
            <a:ext cx="990600" cy="990600"/>
          </a:xfrm>
          <a:prstGeom prst="rect">
            <a:avLst/>
          </a:prstGeom>
          <a:noFill/>
          <a:ln w="9525">
            <a:noFill/>
            <a:miter lim="800000"/>
            <a:headEnd/>
            <a:tailEnd/>
          </a:ln>
        </p:spPr>
      </p:pic>
      <p:pic>
        <p:nvPicPr>
          <p:cNvPr id="93193" name="Picture 9" descr="Underwater Vision_Utila_Honduras.JPG"/>
          <p:cNvPicPr>
            <a:picLocks noChangeAspect="1"/>
          </p:cNvPicPr>
          <p:nvPr/>
        </p:nvPicPr>
        <p:blipFill>
          <a:blip r:embed="rId4" cstate="print"/>
          <a:srcRect/>
          <a:stretch>
            <a:fillRect/>
          </a:stretch>
        </p:blipFill>
        <p:spPr bwMode="auto">
          <a:xfrm>
            <a:off x="5105400" y="2362200"/>
            <a:ext cx="3657600" cy="3063875"/>
          </a:xfrm>
          <a:prstGeom prst="rect">
            <a:avLst/>
          </a:prstGeom>
          <a:noFill/>
          <a:ln w="9525">
            <a:noFill/>
            <a:miter lim="800000"/>
            <a:headEnd/>
            <a:tailEnd/>
          </a:ln>
        </p:spPr>
      </p:pic>
      <p:sp>
        <p:nvSpPr>
          <p:cNvPr id="9319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4: Descartar</a:t>
            </a:r>
            <a:endParaRPr lang="pt-BR"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smtClean="0"/>
              <a:t>Passo 5: Comunicar</a:t>
            </a:r>
            <a:endParaRPr lang="pt-BR" noProof="0"/>
          </a:p>
        </p:txBody>
      </p:sp>
      <p:sp>
        <p:nvSpPr>
          <p:cNvPr id="95236" name="Text Placeholder 3"/>
          <p:cNvSpPr>
            <a:spLocks noGrp="1"/>
          </p:cNvSpPr>
          <p:nvPr>
            <p:ph type="body" sz="quarter" idx="12"/>
          </p:nvPr>
        </p:nvSpPr>
        <p:spPr>
          <a:xfrm>
            <a:off x="457200" y="1676400"/>
            <a:ext cx="8153400" cy="685800"/>
          </a:xfrm>
        </p:spPr>
        <p:txBody>
          <a:bodyPr/>
          <a:lstStyle/>
          <a:p>
            <a:r>
              <a:rPr lang="pt-BR" noProof="0" smtClean="0"/>
              <a:t>Agora, comunique seus dados</a:t>
            </a:r>
          </a:p>
        </p:txBody>
      </p:sp>
      <p:sp>
        <p:nvSpPr>
          <p:cNvPr id="95237" name="Text Placeholder 4"/>
          <p:cNvSpPr>
            <a:spLocks noGrp="1"/>
          </p:cNvSpPr>
          <p:nvPr>
            <p:ph type="body" sz="quarter" idx="16"/>
          </p:nvPr>
        </p:nvSpPr>
        <p:spPr>
          <a:xfrm>
            <a:off x="76200" y="6418263"/>
            <a:ext cx="2590800" cy="304800"/>
          </a:xfrm>
        </p:spPr>
        <p:txBody>
          <a:bodyPr/>
          <a:lstStyle/>
          <a:p>
            <a:r>
              <a:rPr lang="pt-BR" noProof="0" smtClean="0"/>
              <a:t>S3: Comunicar os dados</a:t>
            </a:r>
          </a:p>
          <a:p>
            <a:endParaRPr lang="pt-BR" noProof="0" smtClean="0"/>
          </a:p>
        </p:txBody>
      </p:sp>
      <p:sp>
        <p:nvSpPr>
          <p:cNvPr id="9523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95239" name="Slide Number Placeholder 6"/>
          <p:cNvSpPr>
            <a:spLocks noGrp="1"/>
          </p:cNvSpPr>
          <p:nvPr>
            <p:ph type="sldNum" sz="quarter" idx="18"/>
          </p:nvPr>
        </p:nvSpPr>
        <p:spPr bwMode="auto">
          <a:noFill/>
          <a:ln>
            <a:miter lim="800000"/>
            <a:headEnd/>
            <a:tailEnd/>
          </a:ln>
        </p:spPr>
        <p:txBody>
          <a:bodyPr/>
          <a:lstStyle/>
          <a:p>
            <a:fld id="{8FEB137B-79F3-44A8-A2FC-A64DED3E6B83}" type="slidenum">
              <a:rPr lang="en-US"/>
              <a:pPr/>
              <a:t>44</a:t>
            </a:fld>
            <a:endParaRPr lang="en-US"/>
          </a:p>
        </p:txBody>
      </p:sp>
      <p:pic>
        <p:nvPicPr>
          <p:cNvPr id="95240" name="Picture 10" descr="00_Report.eps"/>
          <p:cNvPicPr>
            <a:picLocks noChangeAspect="1"/>
          </p:cNvPicPr>
          <p:nvPr/>
        </p:nvPicPr>
        <p:blipFill>
          <a:blip r:embed="rId3" cstate="print"/>
          <a:srcRect/>
          <a:stretch>
            <a:fillRect/>
          </a:stretch>
        </p:blipFill>
        <p:spPr bwMode="auto">
          <a:xfrm>
            <a:off x="4191000" y="838200"/>
            <a:ext cx="990600" cy="990600"/>
          </a:xfrm>
          <a:prstGeom prst="rect">
            <a:avLst/>
          </a:prstGeom>
          <a:noFill/>
          <a:ln w="9525">
            <a:noFill/>
            <a:miter lim="800000"/>
            <a:headEnd/>
            <a:tailEnd/>
          </a:ln>
        </p:spPr>
      </p:pic>
      <p:sp>
        <p:nvSpPr>
          <p:cNvPr id="952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5: Comunicar</a:t>
            </a:r>
            <a:endParaRPr lang="pt-BR" sz="2000" b="1" dirty="0">
              <a:solidFill>
                <a:srgbClr val="376092"/>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71272" y="2209800"/>
            <a:ext cx="4148328" cy="4038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pt-BR" u="sng" dirty="0" smtClean="0"/>
              <a:t>Envio de dados em inglês:</a:t>
            </a:r>
          </a:p>
          <a:p>
            <a:pPr marL="0" indent="0">
              <a:lnSpc>
                <a:spcPct val="110000"/>
              </a:lnSpc>
              <a:buNone/>
            </a:pPr>
            <a:r>
              <a:rPr lang="pt-BR" sz="1500" dirty="0" smtClean="0"/>
              <a:t>Utilização do formulário on-line de envio de dados</a:t>
            </a:r>
          </a:p>
          <a:p>
            <a:pPr marL="0" indent="0">
              <a:lnSpc>
                <a:spcPct val="110000"/>
              </a:lnSpc>
              <a:buNone/>
            </a:pPr>
            <a:r>
              <a:rPr lang="pt-BR" sz="1500" dirty="0" smtClean="0"/>
              <a:t>Envie todos os dados em inglês no Formulário de envio de dados on-line</a:t>
            </a:r>
          </a:p>
          <a:p>
            <a:pPr marL="0" indent="0">
              <a:lnSpc>
                <a:spcPct val="110000"/>
              </a:lnSpc>
              <a:buNone/>
            </a:pPr>
            <a:r>
              <a:rPr lang="pt-BR" sz="1400" dirty="0" smtClean="0">
                <a:hlinkClick r:id="rId4"/>
              </a:rPr>
              <a:t>www.projectaware.org/DiveAgainstDebrisData</a:t>
            </a:r>
            <a:endParaRPr lang="pt-BR" sz="1400" dirty="0" smtClean="0"/>
          </a:p>
          <a:p>
            <a:pPr algn="ctr">
              <a:lnSpc>
                <a:spcPct val="110000"/>
              </a:lnSpc>
              <a:buFont typeface="Wingdings" pitchFamily="2" charset="2"/>
              <a:buNone/>
            </a:pPr>
            <a:endParaRPr lang="pt-BR" sz="1500" dirty="0" smtClean="0"/>
          </a:p>
          <a:p>
            <a:pPr>
              <a:lnSpc>
                <a:spcPct val="110000"/>
              </a:lnSpc>
            </a:pPr>
            <a:r>
              <a:rPr lang="pt-BR" sz="1500" dirty="0" smtClean="0"/>
              <a:t>Você precisará de um perfil em </a:t>
            </a:r>
            <a:r>
              <a:rPr lang="pt-BR" sz="1500" dirty="0" err="1" smtClean="0"/>
              <a:t>My</a:t>
            </a:r>
            <a:r>
              <a:rPr lang="pt-BR" sz="1500" dirty="0" smtClean="0"/>
              <a:t> Ocean</a:t>
            </a:r>
          </a:p>
          <a:p>
            <a:pPr lvl="1">
              <a:lnSpc>
                <a:spcPct val="110000"/>
              </a:lnSpc>
            </a:pPr>
            <a:r>
              <a:rPr lang="pt-BR" sz="1500" dirty="0" smtClean="0"/>
              <a:t>Faça </a:t>
            </a:r>
            <a:r>
              <a:rPr lang="pt-BR" sz="1500" dirty="0" err="1" smtClean="0"/>
              <a:t>login</a:t>
            </a:r>
            <a:r>
              <a:rPr lang="pt-BR" sz="1500" dirty="0" smtClean="0"/>
              <a:t> ou crie um perfil novo</a:t>
            </a:r>
          </a:p>
          <a:p>
            <a:pPr>
              <a:lnSpc>
                <a:spcPct val="110000"/>
              </a:lnSpc>
            </a:pPr>
            <a:r>
              <a:rPr lang="pt-BR" sz="1500" dirty="0" smtClean="0"/>
              <a:t>Siga as instruções no formulário on-line</a:t>
            </a:r>
          </a:p>
          <a:p>
            <a:pPr>
              <a:lnSpc>
                <a:spcPct val="110000"/>
              </a:lnSpc>
            </a:pPr>
            <a:r>
              <a:rPr lang="pt-BR" sz="1500" dirty="0" smtClean="0"/>
              <a:t>Consulte o Guia de pesquisa Dive Against Debris® para obter esclarecimentos</a:t>
            </a:r>
            <a:endParaRPr lang="pt-BR" sz="1500" dirty="0"/>
          </a:p>
        </p:txBody>
      </p:sp>
      <p:sp>
        <p:nvSpPr>
          <p:cNvPr id="11" name="Content Placeholder 2"/>
          <p:cNvSpPr txBox="1">
            <a:spLocks/>
          </p:cNvSpPr>
          <p:nvPr/>
        </p:nvSpPr>
        <p:spPr>
          <a:xfrm>
            <a:off x="4800600" y="2209800"/>
            <a:ext cx="39624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u="sng" dirty="0" smtClean="0"/>
              <a:t>Envio de dados em idiomas diferentes do inglês: </a:t>
            </a:r>
          </a:p>
          <a:p>
            <a:pPr marL="0" indent="0">
              <a:buNone/>
            </a:pPr>
            <a:r>
              <a:rPr lang="pt-BR" sz="1500" dirty="0" smtClean="0"/>
              <a:t>Envie um e-mail com o Cartão de dados preenchido</a:t>
            </a:r>
          </a:p>
          <a:p>
            <a:pPr marL="0" indent="0">
              <a:buNone/>
            </a:pPr>
            <a:endParaRPr lang="pt-BR" sz="1500" dirty="0" smtClean="0"/>
          </a:p>
          <a:p>
            <a:pPr marL="0" indent="0">
              <a:buNone/>
            </a:pPr>
            <a:r>
              <a:rPr lang="pt-BR" sz="1500" dirty="0" smtClean="0"/>
              <a:t>Para dados em idiomas diferentes do inglês, envie um e-mail para </a:t>
            </a:r>
            <a:r>
              <a:rPr lang="pt-BR" sz="1500" dirty="0" smtClean="0">
                <a:hlinkClick r:id="rId5"/>
              </a:rPr>
              <a:t>diveagainstdebris@projectaware.org</a:t>
            </a:r>
            <a:r>
              <a:rPr lang="pt-BR" sz="1500" dirty="0" smtClean="0"/>
              <a:t>  contendo o Cartão de dados Dive Against Debris® preenchido, bem como qualquer foto que você tenha. </a:t>
            </a:r>
          </a:p>
          <a:p>
            <a:pPr marL="0" indent="0">
              <a:buNone/>
            </a:pPr>
            <a:r>
              <a:rPr lang="pt-BR" sz="1500" dirty="0" smtClean="0"/>
              <a:t>Confirme que todos os campos foram preenchidos corretamente.</a:t>
            </a:r>
            <a:endParaRPr lang="pt-BR"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smtClean="0"/>
              <a:t>Passo 5: Comunicar</a:t>
            </a:r>
            <a:endParaRPr lang="pt-BR" noProof="0"/>
          </a:p>
        </p:txBody>
      </p:sp>
      <p:sp>
        <p:nvSpPr>
          <p:cNvPr id="97283" name="Content Placeholder 2"/>
          <p:cNvSpPr>
            <a:spLocks noGrp="1"/>
          </p:cNvSpPr>
          <p:nvPr>
            <p:ph idx="1"/>
          </p:nvPr>
        </p:nvSpPr>
        <p:spPr>
          <a:xfrm>
            <a:off x="685800" y="2667000"/>
            <a:ext cx="8001000" cy="2438400"/>
          </a:xfrm>
        </p:spPr>
        <p:txBody>
          <a:bodyPr>
            <a:normAutofit fontScale="92500" lnSpcReduction="10000"/>
          </a:bodyPr>
          <a:lstStyle/>
          <a:p>
            <a:pPr>
              <a:buNone/>
            </a:pPr>
            <a:r>
              <a:rPr lang="pt-BR" noProof="0" dirty="0" smtClean="0"/>
              <a:t>	Eu li o Guia da pesquisa Dive Against Debris®. Os dados que estou comunicando foram coletados embaixo d'água, durante um mergulho, e preenchidos por uma ou mais duplas de mergulhadores. Entendo que devo incluir aqui somente dados sobre detritos coletados de ambientes subaquáticos. Mergulhos repetidos devem ser comunicados por envios separados, e detritos coletados em terra podem ser compartilhados com a comunidade </a:t>
            </a:r>
            <a:r>
              <a:rPr lang="pt-BR" noProof="0" dirty="0" err="1" smtClean="0"/>
              <a:t>My</a:t>
            </a:r>
            <a:r>
              <a:rPr lang="pt-BR" noProof="0" dirty="0" smtClean="0"/>
              <a:t> Ocean. Entendo que os dados enviados por mim serão visualizados no Mapa Dive Against Debris® após revisão, desde que satisfaçam o processo de revisão interna de qualidade do Project AWARE.</a:t>
            </a:r>
          </a:p>
        </p:txBody>
      </p:sp>
      <p:sp>
        <p:nvSpPr>
          <p:cNvPr id="97284" name="Text Placeholder 3"/>
          <p:cNvSpPr>
            <a:spLocks noGrp="1"/>
          </p:cNvSpPr>
          <p:nvPr>
            <p:ph type="body" sz="quarter" idx="12"/>
          </p:nvPr>
        </p:nvSpPr>
        <p:spPr>
          <a:xfrm>
            <a:off x="457200" y="1676400"/>
            <a:ext cx="8153400" cy="685800"/>
          </a:xfrm>
        </p:spPr>
        <p:txBody>
          <a:bodyPr>
            <a:normAutofit lnSpcReduction="10000"/>
          </a:bodyPr>
          <a:lstStyle/>
          <a:p>
            <a:r>
              <a:rPr lang="pt-BR" noProof="0" dirty="0" smtClean="0"/>
              <a:t>Antes de enviar os dados on-line, você deverá confirmar a leitura da Declaração do pesquisador Dive Against Debris®:</a:t>
            </a:r>
          </a:p>
          <a:p>
            <a:endParaRPr lang="pt-BR" noProof="0" dirty="0" smtClean="0"/>
          </a:p>
        </p:txBody>
      </p:sp>
      <p:sp>
        <p:nvSpPr>
          <p:cNvPr id="97285" name="Text Placeholder 4"/>
          <p:cNvSpPr>
            <a:spLocks noGrp="1"/>
          </p:cNvSpPr>
          <p:nvPr>
            <p:ph type="body" sz="quarter" idx="16"/>
          </p:nvPr>
        </p:nvSpPr>
        <p:spPr>
          <a:xfrm>
            <a:off x="76200" y="6418263"/>
            <a:ext cx="2590800" cy="304800"/>
          </a:xfrm>
        </p:spPr>
        <p:txBody>
          <a:bodyPr/>
          <a:lstStyle/>
          <a:p>
            <a:r>
              <a:rPr lang="pt-BR" noProof="0" smtClean="0"/>
              <a:t>S3: Comunicar os dados</a:t>
            </a:r>
          </a:p>
          <a:p>
            <a:endParaRPr lang="pt-BR" noProof="0" smtClean="0"/>
          </a:p>
        </p:txBody>
      </p:sp>
      <p:sp>
        <p:nvSpPr>
          <p:cNvPr id="9728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97287" name="Slide Number Placeholder 6"/>
          <p:cNvSpPr>
            <a:spLocks noGrp="1"/>
          </p:cNvSpPr>
          <p:nvPr>
            <p:ph type="sldNum" sz="quarter" idx="18"/>
          </p:nvPr>
        </p:nvSpPr>
        <p:spPr bwMode="auto">
          <a:noFill/>
          <a:ln>
            <a:miter lim="800000"/>
            <a:headEnd/>
            <a:tailEnd/>
          </a:ln>
        </p:spPr>
        <p:txBody>
          <a:bodyPr/>
          <a:lstStyle/>
          <a:p>
            <a:fld id="{E2D11223-4CFD-4AD0-8A2F-44CCD5FB393E}" type="slidenum">
              <a:rPr lang="en-US"/>
              <a:pPr/>
              <a:t>45</a:t>
            </a:fld>
            <a:endParaRPr lang="en-US"/>
          </a:p>
        </p:txBody>
      </p:sp>
      <p:pic>
        <p:nvPicPr>
          <p:cNvPr id="97288" name="Picture 8" descr="00_Report.eps"/>
          <p:cNvPicPr>
            <a:picLocks noChangeAspect="1"/>
          </p:cNvPicPr>
          <p:nvPr/>
        </p:nvPicPr>
        <p:blipFill>
          <a:blip r:embed="rId3" cstate="print"/>
          <a:srcRect/>
          <a:stretch>
            <a:fillRect/>
          </a:stretch>
        </p:blipFill>
        <p:spPr bwMode="auto">
          <a:xfrm>
            <a:off x="4038600" y="762000"/>
            <a:ext cx="990600" cy="990600"/>
          </a:xfrm>
          <a:prstGeom prst="rect">
            <a:avLst/>
          </a:prstGeom>
          <a:noFill/>
          <a:ln w="9525">
            <a:noFill/>
            <a:miter lim="800000"/>
            <a:headEnd/>
            <a:tailEnd/>
          </a:ln>
        </p:spPr>
      </p:pic>
      <p:sp>
        <p:nvSpPr>
          <p:cNvPr id="9" name="Text Placeholder 11"/>
          <p:cNvSpPr txBox="1">
            <a:spLocks/>
          </p:cNvSpPr>
          <p:nvPr/>
        </p:nvSpPr>
        <p:spPr bwMode="auto">
          <a:xfrm>
            <a:off x="152400" y="5334000"/>
            <a:ext cx="8839200"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pt-BR" sz="2200" b="1" dirty="0" smtClean="0">
                <a:solidFill>
                  <a:schemeClr val="accent2">
                    <a:lumMod val="75000"/>
                  </a:schemeClr>
                </a:solidFill>
                <a:latin typeface="Arial" panose="020B0604020202020204" pitchFamily="34" charset="0"/>
                <a:cs typeface="Arial" panose="020B0604020202020204" pitchFamily="34" charset="0"/>
              </a:rPr>
              <a:t>Somente os mergulhadores têm as habilidades para remover e comunicar os detritos marinhos submersos</a:t>
            </a:r>
            <a:endParaRPr lang="en-GB" sz="2000" b="1" dirty="0">
              <a:solidFill>
                <a:schemeClr val="accent2">
                  <a:lumMod val="75000"/>
                </a:schemeClr>
              </a:solidFill>
              <a:latin typeface="Arial" panose="020B0604020202020204" pitchFamily="34" charset="0"/>
              <a:cs typeface="Arial" panose="020B0604020202020204" pitchFamily="34" charset="0"/>
            </a:endParaRPr>
          </a:p>
        </p:txBody>
      </p:sp>
      <p:sp>
        <p:nvSpPr>
          <p:cNvPr id="9729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pt-BR" sz="1600" b="1" i="1" dirty="0" smtClean="0">
                <a:solidFill>
                  <a:srgbClr val="376092"/>
                </a:solidFill>
                <a:latin typeface="Arial" panose="020B0604020202020204" pitchFamily="34" charset="0"/>
                <a:cs typeface="Arial" panose="020B0604020202020204" pitchFamily="34" charset="0"/>
              </a:rPr>
              <a:t>Passo 5: Comunicar</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pt-BR" noProof="0" smtClean="0"/>
              <a:t>Nós discutimos</a:t>
            </a:r>
            <a:endParaRPr lang="pt-BR" noProof="0"/>
          </a:p>
        </p:txBody>
      </p:sp>
      <p:sp>
        <p:nvSpPr>
          <p:cNvPr id="99331" name="Content Placeholder 2"/>
          <p:cNvSpPr>
            <a:spLocks noGrp="1"/>
          </p:cNvSpPr>
          <p:nvPr>
            <p:ph idx="1"/>
          </p:nvPr>
        </p:nvSpPr>
        <p:spPr>
          <a:xfrm>
            <a:off x="685800" y="3048000"/>
            <a:ext cx="4495800" cy="3459163"/>
          </a:xfrm>
        </p:spPr>
        <p:txBody>
          <a:bodyPr/>
          <a:lstStyle/>
          <a:p>
            <a:r>
              <a:rPr lang="pt-BR" noProof="0" smtClean="0"/>
              <a:t>Passo 1: Pesar</a:t>
            </a:r>
          </a:p>
          <a:p>
            <a:r>
              <a:rPr lang="pt-BR" noProof="0" smtClean="0"/>
              <a:t>Passo 2: Classificar</a:t>
            </a:r>
          </a:p>
          <a:p>
            <a:r>
              <a:rPr lang="pt-BR" noProof="0" smtClean="0"/>
              <a:t>Passo 3: Registrar</a:t>
            </a:r>
          </a:p>
          <a:p>
            <a:r>
              <a:rPr lang="pt-BR" noProof="0" smtClean="0"/>
              <a:t>Passo 4: Descartar</a:t>
            </a:r>
          </a:p>
          <a:p>
            <a:r>
              <a:rPr lang="pt-BR" noProof="0" smtClean="0"/>
              <a:t>Passo 5: Comunicar</a:t>
            </a:r>
          </a:p>
          <a:p>
            <a:endParaRPr lang="pt-BR" noProof="0" smtClean="0"/>
          </a:p>
        </p:txBody>
      </p:sp>
      <p:sp>
        <p:nvSpPr>
          <p:cNvPr id="99332" name="Text Placeholder 3"/>
          <p:cNvSpPr>
            <a:spLocks noGrp="1"/>
          </p:cNvSpPr>
          <p:nvPr>
            <p:ph type="body" sz="quarter" idx="12"/>
          </p:nvPr>
        </p:nvSpPr>
        <p:spPr>
          <a:xfrm>
            <a:off x="457200" y="1951038"/>
            <a:ext cx="8153400" cy="685800"/>
          </a:xfrm>
        </p:spPr>
        <p:txBody>
          <a:bodyPr/>
          <a:lstStyle/>
          <a:p>
            <a:r>
              <a:rPr lang="pt-BR" noProof="0" smtClean="0"/>
              <a:t>SEÇÃO 3: Faça com que sua pesquisa conte</a:t>
            </a:r>
          </a:p>
        </p:txBody>
      </p:sp>
      <p:sp>
        <p:nvSpPr>
          <p:cNvPr id="99333"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99334" name="Slide Number Placeholder 5"/>
          <p:cNvSpPr>
            <a:spLocks noGrp="1"/>
          </p:cNvSpPr>
          <p:nvPr>
            <p:ph type="sldNum" sz="quarter" idx="18"/>
          </p:nvPr>
        </p:nvSpPr>
        <p:spPr bwMode="auto">
          <a:noFill/>
          <a:ln>
            <a:miter lim="800000"/>
            <a:headEnd/>
            <a:tailEnd/>
          </a:ln>
        </p:spPr>
        <p:txBody>
          <a:bodyPr/>
          <a:lstStyle/>
          <a:p>
            <a:fld id="{49F07B67-7AFC-46CF-92BF-40EAD437919F}" type="slidenum">
              <a:rPr lang="en-US"/>
              <a:pPr/>
              <a:t>46</a:t>
            </a:fld>
            <a:endParaRPr lang="en-US"/>
          </a:p>
        </p:txBody>
      </p:sp>
      <p:sp>
        <p:nvSpPr>
          <p:cNvPr id="99335" name="Text Placeholder 14"/>
          <p:cNvSpPr>
            <a:spLocks noGrp="1"/>
          </p:cNvSpPr>
          <p:nvPr>
            <p:ph type="body" sz="quarter" idx="16"/>
          </p:nvPr>
        </p:nvSpPr>
        <p:spPr>
          <a:xfrm>
            <a:off x="76200" y="6418263"/>
            <a:ext cx="2590800" cy="304800"/>
          </a:xfrm>
        </p:spPr>
        <p:txBody>
          <a:bodyPr/>
          <a:lstStyle/>
          <a:p>
            <a:r>
              <a:rPr lang="pt-BR" noProof="0" smtClean="0"/>
              <a:t>S3: Comunicar os dados</a:t>
            </a:r>
          </a:p>
        </p:txBody>
      </p:sp>
      <p:sp>
        <p:nvSpPr>
          <p:cNvPr id="9933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smtClean="0">
                <a:solidFill>
                  <a:srgbClr val="376092"/>
                </a:solidFill>
                <a:latin typeface="Arial" panose="020B0604020202020204" pitchFamily="34" charset="0"/>
                <a:cs typeface="Arial" panose="020B0604020202020204" pitchFamily="34" charset="0"/>
              </a:rPr>
              <a:t>Comunicação dos dados</a:t>
            </a:r>
            <a:endParaRPr lang="en-GB" b="1" dirty="0">
              <a:solidFill>
                <a:srgbClr val="376092"/>
              </a:solidFill>
              <a:latin typeface="Arial" panose="020B0604020202020204" pitchFamily="34" charset="0"/>
              <a:cs typeface="Arial" panose="020B0604020202020204" pitchFamily="34" charset="0"/>
            </a:endParaRPr>
          </a:p>
        </p:txBody>
      </p:sp>
      <p:sp>
        <p:nvSpPr>
          <p:cNvPr id="9933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pt-BR" sz="2000" b="1" dirty="0" smtClean="0">
                <a:solidFill>
                  <a:srgbClr val="376092"/>
                </a:solidFill>
                <a:latin typeface="Arial" panose="020B0604020202020204" pitchFamily="34" charset="0"/>
                <a:cs typeface="Arial" panose="020B0604020202020204" pitchFamily="34" charset="0"/>
              </a:rPr>
              <a:t>Perguntas?</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a:lstStyle/>
          <a:p>
            <a:pPr>
              <a:defRPr/>
            </a:pPr>
            <a:r>
              <a:rPr lang="pt-BR" noProof="0" smtClean="0"/>
              <a:t>Agora é a sua vez!</a:t>
            </a:r>
            <a:endParaRPr lang="pt-BR" noProof="0"/>
          </a:p>
        </p:txBody>
      </p:sp>
      <p:sp>
        <p:nvSpPr>
          <p:cNvPr id="101379" name="Text Placeholder 2"/>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pt-BR" noProof="0" smtClean="0">
                <a:latin typeface="Arial" charset="0"/>
                <a:cs typeface="Arial" charset="0"/>
              </a:rPr>
              <a:t>SEÇÃO 4:</a:t>
            </a:r>
          </a:p>
          <a:p>
            <a:endParaRPr lang="pt-BR" noProof="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dirty="0" smtClean="0"/>
              <a:t>Algumas ideias finais sobre Dive Against Debris®</a:t>
            </a:r>
            <a:endParaRPr lang="pt-BR" noProof="0" dirty="0"/>
          </a:p>
        </p:txBody>
      </p:sp>
      <p:sp>
        <p:nvSpPr>
          <p:cNvPr id="103427" name="Content Placeholder 2"/>
          <p:cNvSpPr>
            <a:spLocks noGrp="1"/>
          </p:cNvSpPr>
          <p:nvPr>
            <p:ph idx="1"/>
          </p:nvPr>
        </p:nvSpPr>
        <p:spPr>
          <a:xfrm>
            <a:off x="457200" y="2713038"/>
            <a:ext cx="4572000" cy="3459162"/>
          </a:xfrm>
        </p:spPr>
        <p:txBody>
          <a:bodyPr>
            <a:normAutofit/>
          </a:bodyPr>
          <a:lstStyle/>
          <a:p>
            <a:r>
              <a:rPr lang="pt-BR" noProof="0" smtClean="0">
                <a:latin typeface="Arial" charset="0"/>
                <a:cs typeface="Arial" charset="0"/>
              </a:rPr>
              <a:t>Compartilhe suas ações para ajudar a modificar comportamentos</a:t>
            </a:r>
          </a:p>
          <a:p>
            <a:r>
              <a:rPr lang="pt-BR" noProof="0" smtClean="0">
                <a:latin typeface="Arial" charset="0"/>
                <a:cs typeface="Arial" charset="0"/>
              </a:rPr>
              <a:t>My Ocean do Project AWARE </a:t>
            </a:r>
            <a:r>
              <a:rPr lang="pt-BR" noProof="0" smtClean="0">
                <a:solidFill>
                  <a:srgbClr val="FF0000"/>
                </a:solidFill>
                <a:hlinkClick r:id="rId3"/>
              </a:rPr>
              <a:t>www.projectaware.org/MyOcean</a:t>
            </a:r>
            <a:endParaRPr lang="pt-BR" noProof="0" smtClean="0">
              <a:solidFill>
                <a:srgbClr val="FF0000"/>
              </a:solidFill>
              <a:latin typeface="Arial" charset="0"/>
              <a:cs typeface="Arial" charset="0"/>
            </a:endParaRPr>
          </a:p>
          <a:p>
            <a:pPr lvl="1"/>
            <a:r>
              <a:rPr lang="pt-BR" noProof="0" smtClean="0">
                <a:latin typeface="Arial" charset="0"/>
                <a:cs typeface="Arial" charset="0"/>
              </a:rPr>
              <a:t>Publique no blog histórias sobre as suas ações</a:t>
            </a:r>
          </a:p>
          <a:p>
            <a:pPr lvl="1"/>
            <a:r>
              <a:rPr lang="pt-BR" noProof="0" smtClean="0">
                <a:latin typeface="Arial" charset="0"/>
                <a:cs typeface="Arial" charset="0"/>
              </a:rPr>
              <a:t>Faça upload de fotos e vídeos</a:t>
            </a:r>
          </a:p>
          <a:p>
            <a:pPr lvl="1"/>
            <a:r>
              <a:rPr lang="pt-BR" noProof="0" smtClean="0">
                <a:latin typeface="Arial" charset="0"/>
                <a:cs typeface="Arial" charset="0"/>
              </a:rPr>
              <a:t>Procure participantes para os seus eventos</a:t>
            </a:r>
          </a:p>
          <a:p>
            <a:pPr lvl="1"/>
            <a:r>
              <a:rPr lang="pt-BR" noProof="0" smtClean="0">
                <a:latin typeface="Arial" charset="0"/>
                <a:cs typeface="Arial" charset="0"/>
              </a:rPr>
              <a:t>Encontre eventos para participar</a:t>
            </a:r>
          </a:p>
        </p:txBody>
      </p:sp>
      <p:sp>
        <p:nvSpPr>
          <p:cNvPr id="103428" name="Text Placeholder 3"/>
          <p:cNvSpPr>
            <a:spLocks noGrp="1"/>
          </p:cNvSpPr>
          <p:nvPr>
            <p:ph type="body" sz="quarter" idx="12"/>
          </p:nvPr>
        </p:nvSpPr>
        <p:spPr>
          <a:xfrm>
            <a:off x="457200" y="1951038"/>
            <a:ext cx="8153400" cy="685800"/>
          </a:xfrm>
        </p:spPr>
        <p:txBody>
          <a:bodyPr/>
          <a:lstStyle/>
          <a:p>
            <a:r>
              <a:rPr lang="pt-BR" noProof="0" dirty="0" smtClean="0">
                <a:latin typeface="Arial" charset="0"/>
                <a:cs typeface="Arial" charset="0"/>
              </a:rPr>
              <a:t>Comece sua pesquisa periódica Dive Against Debris®. Depois,</a:t>
            </a:r>
          </a:p>
        </p:txBody>
      </p:sp>
      <p:sp>
        <p:nvSpPr>
          <p:cNvPr id="103429" name="Text Placeholder 4"/>
          <p:cNvSpPr>
            <a:spLocks noGrp="1"/>
          </p:cNvSpPr>
          <p:nvPr>
            <p:ph type="body" sz="quarter" idx="16"/>
          </p:nvPr>
        </p:nvSpPr>
        <p:spPr>
          <a:xfrm>
            <a:off x="76200" y="6418263"/>
            <a:ext cx="2590800" cy="304800"/>
          </a:xfrm>
        </p:spPr>
        <p:txBody>
          <a:bodyPr/>
          <a:lstStyle/>
          <a:p>
            <a:r>
              <a:rPr lang="pt-BR" noProof="0" smtClean="0">
                <a:latin typeface="Arial" charset="0"/>
                <a:cs typeface="Arial" charset="0"/>
              </a:rPr>
              <a:t>S4: É a sua vez!</a:t>
            </a:r>
          </a:p>
          <a:p>
            <a:endParaRPr lang="pt-BR" noProof="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48</a:t>
            </a:fld>
            <a:endParaRPr lang="en-US"/>
          </a:p>
        </p:txBody>
      </p:sp>
      <p:pic>
        <p:nvPicPr>
          <p:cNvPr id="10" name="Picture 7" descr="jupiterdivecenter.jpg"/>
          <p:cNvPicPr>
            <a:picLocks noChangeAspect="1"/>
          </p:cNvPicPr>
          <p:nvPr/>
        </p:nvPicPr>
        <p:blipFill>
          <a:blip r:embed="rId4" cstate="print"/>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dirty="0" smtClean="0"/>
              <a:t>Algumas ideias finais sobre Dive Against Debris®</a:t>
            </a:r>
            <a:endParaRPr lang="pt-BR" noProof="0" dirty="0"/>
          </a:p>
        </p:txBody>
      </p:sp>
      <p:sp>
        <p:nvSpPr>
          <p:cNvPr id="103427" name="Content Placeholder 2"/>
          <p:cNvSpPr>
            <a:spLocks noGrp="1"/>
          </p:cNvSpPr>
          <p:nvPr>
            <p:ph idx="1"/>
          </p:nvPr>
        </p:nvSpPr>
        <p:spPr>
          <a:xfrm>
            <a:off x="304800" y="2713038"/>
            <a:ext cx="4267200" cy="3459162"/>
          </a:xfrm>
        </p:spPr>
        <p:txBody>
          <a:bodyPr>
            <a:normAutofit/>
          </a:bodyPr>
          <a:lstStyle/>
          <a:p>
            <a:r>
              <a:rPr lang="pt-BR" noProof="0" smtClean="0">
                <a:latin typeface="Arial" charset="0"/>
                <a:cs typeface="Arial" charset="0"/>
              </a:rPr>
              <a:t>Comunique-nos a existência de locais limpos</a:t>
            </a:r>
          </a:p>
          <a:p>
            <a:r>
              <a:rPr lang="pt-BR" noProof="0" smtClean="0">
                <a:latin typeface="Arial" charset="0"/>
                <a:cs typeface="Arial" charset="0"/>
              </a:rPr>
              <a:t>Qualquer mergulho, a qualquer hora</a:t>
            </a:r>
          </a:p>
          <a:p>
            <a:r>
              <a:rPr lang="pt-BR" noProof="0" smtClean="0">
                <a:latin typeface="Arial" charset="0"/>
                <a:cs typeface="Arial" charset="0"/>
              </a:rPr>
              <a:t>E quanto à limpeza em terra?</a:t>
            </a:r>
          </a:p>
          <a:p>
            <a:pPr lvl="1"/>
            <a:r>
              <a:rPr lang="pt-BR" noProof="0" smtClean="0">
                <a:latin typeface="Arial" charset="0"/>
                <a:cs typeface="Arial" charset="0"/>
              </a:rPr>
              <a:t>Comunique somente detritos que os mergulhadores encontraram submersos</a:t>
            </a:r>
          </a:p>
          <a:p>
            <a:r>
              <a:rPr lang="pt-BR" noProof="0" smtClean="0">
                <a:latin typeface="Arial" charset="0"/>
                <a:cs typeface="Arial" charset="0"/>
              </a:rPr>
              <a:t>Faça comentários:</a:t>
            </a:r>
            <a:endParaRPr lang="pt-BR" sz="800" noProof="0" smtClean="0">
              <a:latin typeface="Arial" charset="0"/>
              <a:cs typeface="Arial" charset="0"/>
            </a:endParaRPr>
          </a:p>
          <a:p>
            <a:pPr algn="ctr">
              <a:buNone/>
            </a:pPr>
            <a:r>
              <a:rPr lang="pt-BR" sz="1600" noProof="0" smtClean="0">
                <a:hlinkClick r:id="rId3"/>
              </a:rPr>
              <a:t>www.projectaware.org/contact</a:t>
            </a:r>
            <a:r>
              <a:rPr lang="pt-BR" sz="1600" noProof="0" smtClean="0"/>
              <a:t> </a:t>
            </a:r>
            <a:endParaRPr lang="pt-BR" noProof="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pt-BR" noProof="0" smtClean="0">
                <a:latin typeface="Arial" charset="0"/>
                <a:cs typeface="Arial" charset="0"/>
              </a:rPr>
              <a:t>S4: É a sua vez!</a:t>
            </a:r>
          </a:p>
          <a:p>
            <a:endParaRPr lang="pt-BR" noProof="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latin typeface="Arial" charset="0"/>
                <a:cs typeface="Arial" charset="0"/>
              </a:rPr>
              <a:t>Guia da pesquisa </a:t>
            </a:r>
          </a:p>
          <a:p>
            <a:pPr fontAlgn="base">
              <a:spcBef>
                <a:spcPct val="0"/>
              </a:spcBef>
              <a:spcAft>
                <a:spcPct val="0"/>
              </a:spcAft>
            </a:pPr>
            <a:r>
              <a:rPr lang="pt-BR" dirty="0" smtClean="0">
                <a:latin typeface="Arial" charset="0"/>
                <a:cs typeface="Arial" charset="0"/>
              </a:rPr>
              <a:t>Dive Against Debris®</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49</a:t>
            </a:fld>
            <a:endParaRPr lang="en-US"/>
          </a:p>
        </p:txBody>
      </p:sp>
      <p:pic>
        <p:nvPicPr>
          <p:cNvPr id="103432" name="Picture 8" descr="Alain Feulvarch.JPG"/>
          <p:cNvPicPr>
            <a:picLocks noChangeAspect="1"/>
          </p:cNvPicPr>
          <p:nvPr/>
        </p:nvPicPr>
        <p:blipFill>
          <a:blip r:embed="rId4" cstate="print"/>
          <a:srcRect/>
          <a:stretch>
            <a:fillRect/>
          </a:stretch>
        </p:blipFill>
        <p:spPr bwMode="auto">
          <a:xfrm>
            <a:off x="4953000" y="2819400"/>
            <a:ext cx="3657600" cy="2441575"/>
          </a:xfrm>
          <a:prstGeom prst="rect">
            <a:avLst/>
          </a:prstGeom>
          <a:noFill/>
          <a:ln w="9525">
            <a:noFill/>
            <a:miter lim="800000"/>
            <a:headEnd/>
            <a:tailEnd/>
          </a:ln>
        </p:spPr>
      </p:pic>
      <p:sp>
        <p:nvSpPr>
          <p:cNvPr id="9" name="Text Placeholder 8"/>
          <p:cNvSpPr>
            <a:spLocks noGrp="1"/>
          </p:cNvSpPr>
          <p:nvPr>
            <p:ph type="body"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pt-BR" noProof="0" smtClean="0"/>
              <a:t>Discutiremos. . .</a:t>
            </a:r>
            <a:endParaRPr lang="pt-BR" noProof="0"/>
          </a:p>
        </p:txBody>
      </p:sp>
      <p:sp>
        <p:nvSpPr>
          <p:cNvPr id="17411" name="Content Placeholder 2"/>
          <p:cNvSpPr>
            <a:spLocks noGrp="1"/>
          </p:cNvSpPr>
          <p:nvPr>
            <p:ph idx="1"/>
          </p:nvPr>
        </p:nvSpPr>
        <p:spPr>
          <a:xfrm>
            <a:off x="685800" y="3276600"/>
            <a:ext cx="6096000" cy="2316162"/>
          </a:xfrm>
        </p:spPr>
        <p:txBody>
          <a:bodyPr/>
          <a:lstStyle/>
          <a:p>
            <a:r>
              <a:rPr lang="pt-BR" noProof="0" dirty="0" smtClean="0"/>
              <a:t>Algumas ideias finais sobre Dive Against Debris®</a:t>
            </a:r>
          </a:p>
          <a:p>
            <a:r>
              <a:rPr lang="pt-BR" noProof="0" dirty="0" smtClean="0"/>
              <a:t>Una-se ao movimento Project AWARE</a:t>
            </a:r>
          </a:p>
        </p:txBody>
      </p:sp>
      <p:sp>
        <p:nvSpPr>
          <p:cNvPr id="17412" name="Text Placeholder 3"/>
          <p:cNvSpPr>
            <a:spLocks noGrp="1"/>
          </p:cNvSpPr>
          <p:nvPr>
            <p:ph type="body" sz="quarter" idx="12"/>
          </p:nvPr>
        </p:nvSpPr>
        <p:spPr>
          <a:xfrm>
            <a:off x="457200" y="1951038"/>
            <a:ext cx="8153400" cy="685800"/>
          </a:xfrm>
        </p:spPr>
        <p:txBody>
          <a:bodyPr/>
          <a:lstStyle/>
          <a:p>
            <a:r>
              <a:rPr lang="pt-BR" noProof="0" smtClean="0"/>
              <a:t>SEÇÃO 4: Agora é a sua vez!</a:t>
            </a:r>
          </a:p>
        </p:txBody>
      </p:sp>
      <p:sp>
        <p:nvSpPr>
          <p:cNvPr id="17413" name="Text Placeholder 4"/>
          <p:cNvSpPr>
            <a:spLocks noGrp="1"/>
          </p:cNvSpPr>
          <p:nvPr>
            <p:ph type="body" sz="quarter" idx="16"/>
          </p:nvPr>
        </p:nvSpPr>
        <p:spPr>
          <a:xfrm>
            <a:off x="76200" y="6418263"/>
            <a:ext cx="2590800" cy="304800"/>
          </a:xfrm>
        </p:spPr>
        <p:txBody>
          <a:bodyPr/>
          <a:lstStyle/>
          <a:p>
            <a:r>
              <a:rPr lang="pt-BR" noProof="0" smtClean="0"/>
              <a:t>Boas-vindas</a:t>
            </a:r>
          </a:p>
        </p:txBody>
      </p:sp>
      <p:sp>
        <p:nvSpPr>
          <p:cNvPr id="1741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17415" name="Slide Number Placeholder 6"/>
          <p:cNvSpPr>
            <a:spLocks noGrp="1"/>
          </p:cNvSpPr>
          <p:nvPr>
            <p:ph type="sldNum" sz="quarter" idx="18"/>
          </p:nvPr>
        </p:nvSpPr>
        <p:spPr bwMode="auto">
          <a:noFill/>
          <a:ln>
            <a:miter lim="800000"/>
            <a:headEnd/>
            <a:tailEnd/>
          </a:ln>
        </p:spPr>
        <p:txBody>
          <a:bodyPr/>
          <a:lstStyle/>
          <a:p>
            <a:fld id="{BF5FDC87-6210-45D8-BF3C-CD2603653D7A}" type="slidenum">
              <a:rPr lang="en-US"/>
              <a:pPr/>
              <a:t>5</a:t>
            </a:fld>
            <a:endParaRPr lang="en-US" dirty="0"/>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7417" name="TextBox 51">
            <a:hlinkClick r:id="rId3" action="ppaction://hlinksldjump"/>
          </p:cNvPr>
          <p:cNvSpPr txBox="1">
            <a:spLocks noChangeArrowheads="1"/>
          </p:cNvSpPr>
          <p:nvPr/>
        </p:nvSpPr>
        <p:spPr bwMode="auto">
          <a:xfrm>
            <a:off x="6324600" y="4930775"/>
            <a:ext cx="2133600" cy="646113"/>
          </a:xfrm>
          <a:prstGeom prst="rect">
            <a:avLst/>
          </a:prstGeom>
          <a:noFill/>
          <a:ln w="9525">
            <a:noFill/>
            <a:miter lim="800000"/>
            <a:headEnd/>
            <a:tailEnd/>
          </a:ln>
        </p:spPr>
        <p:txBody>
          <a:bodyPr anchor="ctr">
            <a:spAutoFit/>
          </a:bodyPr>
          <a:lstStyle/>
          <a:p>
            <a:pPr algn="ctr"/>
            <a:r>
              <a:rPr lang="pt-BR" b="1" dirty="0" smtClean="0">
                <a:solidFill>
                  <a:schemeClr val="tx2"/>
                </a:solidFill>
                <a:latin typeface="Arial" panose="020B0604020202020204" pitchFamily="34" charset="0"/>
                <a:cs typeface="Arial" panose="020B0604020202020204" pitchFamily="34" charset="0"/>
              </a:rPr>
              <a:t>SEÇÃO 4</a:t>
            </a:r>
          </a:p>
          <a:p>
            <a:pPr algn="ctr"/>
            <a:r>
              <a:rPr lang="pt-BR" b="1" dirty="0" smtClean="0">
                <a:solidFill>
                  <a:schemeClr val="tx2"/>
                </a:solidFill>
                <a:latin typeface="Arial" panose="020B0604020202020204" pitchFamily="34" charset="0"/>
                <a:cs typeface="Arial" panose="020B0604020202020204" pitchFamily="34" charset="0"/>
              </a:rPr>
              <a:t>É a sua vez!</a:t>
            </a:r>
            <a:endParaRPr lang="pt-BR" b="1" dirty="0">
              <a:solidFill>
                <a:schemeClr val="tx2"/>
              </a:solidFill>
              <a:latin typeface="Arial" panose="020B0604020202020204" pitchFamily="34" charset="0"/>
              <a:cs typeface="Arial" panose="020B0604020202020204" pitchFamily="34" charset="0"/>
            </a:endParaRPr>
          </a:p>
        </p:txBody>
      </p:sp>
      <p:sp>
        <p:nvSpPr>
          <p:cNvPr id="17418"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pt-BR" b="1" dirty="0" smtClean="0">
                <a:solidFill>
                  <a:srgbClr val="376092"/>
                </a:solidFill>
                <a:latin typeface="Arial" panose="020B0604020202020204" pitchFamily="34" charset="0"/>
                <a:cs typeface="Arial" panose="020B0604020202020204" pitchFamily="34" charset="0"/>
              </a:rPr>
              <a:t>Una-se a mergulhadores AWARE em todo o mundo para combater o problema dos detritos marinhos</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smtClean="0"/>
              <a:t>Una-se ao movimento </a:t>
            </a:r>
            <a:br>
              <a:rPr lang="pt-BR" noProof="0" smtClean="0"/>
            </a:br>
            <a:r>
              <a:rPr lang="pt-BR" noProof="0" smtClean="0"/>
              <a:t>Project AWARE</a:t>
            </a:r>
            <a:endParaRPr lang="pt-BR" noProof="0"/>
          </a:p>
        </p:txBody>
      </p:sp>
      <p:sp>
        <p:nvSpPr>
          <p:cNvPr id="105475" name="Content Placeholder 2"/>
          <p:cNvSpPr>
            <a:spLocks noGrp="1"/>
          </p:cNvSpPr>
          <p:nvPr>
            <p:ph idx="1"/>
          </p:nvPr>
        </p:nvSpPr>
        <p:spPr>
          <a:xfrm>
            <a:off x="304800" y="2590800"/>
            <a:ext cx="5029200" cy="563562"/>
          </a:xfrm>
        </p:spPr>
        <p:txBody>
          <a:bodyPr>
            <a:normAutofit fontScale="62500" lnSpcReduction="20000"/>
          </a:bodyPr>
          <a:lstStyle/>
          <a:p>
            <a:r>
              <a:rPr lang="pt-BR" sz="2900" noProof="0" smtClean="0"/>
              <a:t>Lute contra os dois piores problemas</a:t>
            </a:r>
            <a:r>
              <a:rPr lang="pt-BR" sz="2600" noProof="0" smtClean="0"/>
              <a:t>:</a:t>
            </a:r>
            <a:endParaRPr lang="pt-BR" sz="2600" noProof="0" smtClean="0">
              <a:latin typeface="Arial" charset="0"/>
              <a:cs typeface="Arial" charset="0"/>
            </a:endParaRPr>
          </a:p>
          <a:p>
            <a:pPr>
              <a:buFont typeface="Wingdings" pitchFamily="2" charset="2"/>
              <a:buNone/>
            </a:pPr>
            <a:endParaRPr lang="pt-BR" noProof="0" smtClean="0">
              <a:latin typeface="Arial" charset="0"/>
              <a:cs typeface="Arial" charset="0"/>
            </a:endParaRPr>
          </a:p>
        </p:txBody>
      </p:sp>
      <p:sp>
        <p:nvSpPr>
          <p:cNvPr id="105476" name="Text Placeholder 3"/>
          <p:cNvSpPr>
            <a:spLocks noGrp="1"/>
          </p:cNvSpPr>
          <p:nvPr>
            <p:ph type="body" sz="quarter" idx="12"/>
          </p:nvPr>
        </p:nvSpPr>
        <p:spPr>
          <a:xfrm>
            <a:off x="457200" y="1951038"/>
            <a:ext cx="8153400" cy="685800"/>
          </a:xfrm>
        </p:spPr>
        <p:txBody>
          <a:bodyPr>
            <a:normAutofit lnSpcReduction="10000"/>
          </a:bodyPr>
          <a:lstStyle/>
          <a:p>
            <a:r>
              <a:rPr lang="pt-BR" noProof="0" smtClean="0">
                <a:latin typeface="Arial" charset="0"/>
                <a:cs typeface="Arial" charset="0"/>
              </a:rPr>
              <a:t>Os mergulhadores do Project AWARE protegem nosso planeta oceano a cada mergulho</a:t>
            </a:r>
          </a:p>
        </p:txBody>
      </p:sp>
      <p:sp>
        <p:nvSpPr>
          <p:cNvPr id="105477" name="Text Placeholder 4"/>
          <p:cNvSpPr>
            <a:spLocks noGrp="1"/>
          </p:cNvSpPr>
          <p:nvPr>
            <p:ph type="body" sz="quarter" idx="16"/>
          </p:nvPr>
        </p:nvSpPr>
        <p:spPr>
          <a:xfrm>
            <a:off x="76200" y="6418263"/>
            <a:ext cx="2590800" cy="304800"/>
          </a:xfrm>
        </p:spPr>
        <p:txBody>
          <a:bodyPr/>
          <a:lstStyle/>
          <a:p>
            <a:r>
              <a:rPr lang="pt-BR" noProof="0" smtClean="0"/>
              <a:t>S4: É a sua vez!</a:t>
            </a:r>
            <a:endParaRPr lang="pt-BR" noProof="0" smtClean="0">
              <a:latin typeface="Arial" charset="0"/>
              <a:cs typeface="Arial" charset="0"/>
            </a:endParaRPr>
          </a:p>
        </p:txBody>
      </p:sp>
      <p:sp>
        <p:nvSpPr>
          <p:cNvPr id="10547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latin typeface="Arial" charset="0"/>
              <a:cs typeface="Arial" charset="0"/>
            </a:endParaRPr>
          </a:p>
        </p:txBody>
      </p:sp>
      <p:sp>
        <p:nvSpPr>
          <p:cNvPr id="105479" name="Slide Number Placeholder 6"/>
          <p:cNvSpPr>
            <a:spLocks noGrp="1"/>
          </p:cNvSpPr>
          <p:nvPr>
            <p:ph type="sldNum" sz="quarter" idx="18"/>
          </p:nvPr>
        </p:nvSpPr>
        <p:spPr bwMode="auto">
          <a:noFill/>
          <a:ln>
            <a:miter lim="800000"/>
            <a:headEnd/>
            <a:tailEnd/>
          </a:ln>
        </p:spPr>
        <p:txBody>
          <a:bodyPr/>
          <a:lstStyle/>
          <a:p>
            <a:fld id="{5D96762C-D5D9-4916-AFBA-DDCC961B9C70}" type="slidenum">
              <a:rPr lang="en-US"/>
              <a:pPr/>
              <a:t>50</a:t>
            </a:fld>
            <a:endParaRPr lang="en-US"/>
          </a:p>
        </p:txBody>
      </p:sp>
      <p:sp>
        <p:nvSpPr>
          <p:cNvPr id="13" name="TextBox 12"/>
          <p:cNvSpPr txBox="1"/>
          <p:nvPr/>
        </p:nvSpPr>
        <p:spPr>
          <a:xfrm>
            <a:off x="609600" y="3048000"/>
            <a:ext cx="4191000" cy="1754326"/>
          </a:xfrm>
          <a:prstGeom prst="rect">
            <a:avLst/>
          </a:prstGeom>
          <a:noFill/>
        </p:spPr>
        <p:txBody>
          <a:bodyPr wrap="square">
            <a:spAutoFit/>
          </a:bodyPr>
          <a:lstStyle/>
          <a:p>
            <a:pPr marL="342900" indent="-342900">
              <a:buFont typeface="+mj-lt"/>
              <a:buAutoNum type="arabicPeriod"/>
              <a:defRPr/>
            </a:pPr>
            <a:r>
              <a:rPr lang="pt-BR" b="1" dirty="0" smtClean="0">
                <a:solidFill>
                  <a:srgbClr val="376092"/>
                </a:solidFill>
                <a:latin typeface="Arial" panose="020B0604020202020204" pitchFamily="34" charset="0"/>
                <a:cs typeface="Arial" panose="020B0604020202020204" pitchFamily="34" charset="0"/>
              </a:rPr>
              <a:t>Tubarões e arraias em perigo Torne-se um </a:t>
            </a:r>
            <a:r>
              <a:rPr lang="pt-BR" b="1" dirty="0" smtClean="0">
                <a:solidFill>
                  <a:schemeClr val="accent2">
                    <a:lumMod val="75000"/>
                  </a:schemeClr>
                </a:solidFill>
                <a:latin typeface="Arial" panose="020B0604020202020204" pitchFamily="34" charset="0"/>
                <a:cs typeface="Arial" panose="020B0604020202020204" pitchFamily="34" charset="0"/>
              </a:rPr>
              <a:t>mergulhador de AWARE Shark Conservation</a:t>
            </a:r>
          </a:p>
          <a:p>
            <a:pPr marL="800100" lvl="1" indent="-342900" eaLnBrk="1" hangingPunct="1">
              <a:defRPr/>
            </a:pPr>
            <a:endParaRPr lang="en-AU" b="1" dirty="0" smtClean="0">
              <a:solidFill>
                <a:srgbClr val="376092"/>
              </a:solidFill>
              <a:latin typeface="Arial" panose="020B0604020202020204" pitchFamily="34" charset="0"/>
              <a:cs typeface="Arial" panose="020B0604020202020204" pitchFamily="34" charset="0"/>
            </a:endParaRPr>
          </a:p>
          <a:p>
            <a:pPr marL="342900" indent="-342900">
              <a:buFont typeface="+mj-lt"/>
              <a:buAutoNum type="arabicPeriod"/>
              <a:defRPr/>
            </a:pPr>
            <a:r>
              <a:rPr lang="pt-BR" b="1" dirty="0" smtClean="0">
                <a:solidFill>
                  <a:srgbClr val="376092"/>
                </a:solidFill>
                <a:latin typeface="Arial" panose="020B0604020202020204" pitchFamily="34" charset="0"/>
                <a:cs typeface="Arial" panose="020B0604020202020204" pitchFamily="34" charset="0"/>
              </a:rPr>
              <a:t>Detritos marinhos Dive Against Debris®</a:t>
            </a:r>
          </a:p>
        </p:txBody>
      </p:sp>
      <p:pic>
        <p:nvPicPr>
          <p:cNvPr id="105481" name="Picture 7" descr="jupiterdivecenter.jpg"/>
          <p:cNvPicPr>
            <a:picLocks noChangeAspect="1"/>
          </p:cNvPicPr>
          <p:nvPr/>
        </p:nvPicPr>
        <p:blipFill>
          <a:blip r:embed="rId3" cstate="print"/>
          <a:srcRect/>
          <a:stretch>
            <a:fillRect/>
          </a:stretch>
        </p:blipFill>
        <p:spPr bwMode="auto">
          <a:xfrm>
            <a:off x="4953000" y="2876550"/>
            <a:ext cx="3657600" cy="2305050"/>
          </a:xfrm>
          <a:prstGeom prst="rect">
            <a:avLst/>
          </a:prstGeom>
          <a:noFill/>
          <a:ln w="9525">
            <a:noFill/>
            <a:miter lim="800000"/>
            <a:headEnd/>
            <a:tailEnd/>
          </a:ln>
        </p:spPr>
      </p:pic>
      <p:sp>
        <p:nvSpPr>
          <p:cNvPr id="11" name="Content Placeholder 2"/>
          <p:cNvSpPr txBox="1">
            <a:spLocks/>
          </p:cNvSpPr>
          <p:nvPr/>
        </p:nvSpPr>
        <p:spPr>
          <a:xfrm>
            <a:off x="457200" y="4846638"/>
            <a:ext cx="4343400" cy="17827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pt-BR" sz="1800" b="1" i="0" u="none" strike="noStrike" kern="1200" cap="none" spc="0" normalizeH="0" baseline="0" dirty="0" smtClean="0">
              <a:ln>
                <a:noFill/>
              </a:ln>
              <a:solidFill>
                <a:schemeClr val="accent1">
                  <a:lumMod val="75000"/>
                </a:schemeClr>
              </a:solidFill>
              <a:effectLst/>
              <a:uLnTx/>
              <a:uFillTx/>
              <a:latin typeface="Arial" charset="0"/>
              <a:cs typeface="Arial" charset="0"/>
            </a:endParaRPr>
          </a:p>
          <a:p>
            <a:pPr marL="342900" lvl="0" indent="-342900">
              <a:spcBef>
                <a:spcPct val="20000"/>
              </a:spcBef>
              <a:buSzPct val="75000"/>
              <a:buFont typeface="Wingdings" pitchFamily="2" charset="2"/>
              <a:buChar char="l"/>
              <a:defRPr/>
            </a:pPr>
            <a:r>
              <a:rPr lang="pt-BR" b="1" dirty="0" smtClean="0">
                <a:solidFill>
                  <a:schemeClr val="accent1">
                    <a:lumMod val="75000"/>
                  </a:schemeClr>
                </a:solidFill>
                <a:latin typeface="Arial" charset="0"/>
                <a:cs typeface="Arial" charset="0"/>
              </a:rPr>
              <a:t>Seja um mergulhador AWARE</a:t>
            </a:r>
            <a:endParaRPr kumimoji="0" lang="pt-BR" sz="1800" b="1" i="0" u="none" strike="noStrike" kern="1200" cap="none" spc="0" normalizeH="0" baseline="0" dirty="0" smtClean="0">
              <a:ln>
                <a:noFill/>
              </a:ln>
              <a:solidFill>
                <a:schemeClr val="accent1">
                  <a:lumMod val="75000"/>
                </a:schemeClr>
              </a:solidFill>
              <a:effectLst/>
              <a:uLnTx/>
              <a:uFillTx/>
              <a:latin typeface="Arial" charset="0"/>
              <a:cs typeface="Arial" charset="0"/>
            </a:endParaRPr>
          </a:p>
          <a:p>
            <a:pPr marL="742950" lvl="1" indent="-285750">
              <a:spcBef>
                <a:spcPct val="20000"/>
              </a:spcBef>
              <a:buSzPct val="60000"/>
              <a:buFont typeface="Wingdings" pitchFamily="2" charset="2"/>
              <a:buChar char="l"/>
              <a:defRPr/>
            </a:pPr>
            <a:r>
              <a:rPr lang="pt-BR" b="1" dirty="0" smtClean="0">
                <a:solidFill>
                  <a:schemeClr val="accent1">
                    <a:lumMod val="75000"/>
                  </a:schemeClr>
                </a:solidFill>
                <a:latin typeface="Arial" charset="0"/>
                <a:cs typeface="Arial" charset="0"/>
              </a:rPr>
              <a:t>10 dicas para mergulhadores protegerem o planeta oceano</a:t>
            </a:r>
            <a:endParaRPr kumimoji="0" lang="pt-BR" sz="1800" b="1" i="0" u="none" strike="noStrike" kern="1200" cap="none" spc="0" normalizeH="0" baseline="0" dirty="0" smtClean="0">
              <a:ln>
                <a:noFill/>
              </a:ln>
              <a:solidFill>
                <a:schemeClr val="accent1">
                  <a:lumMod val="75000"/>
                </a:schemeClr>
              </a:solidFill>
              <a:effectLst/>
              <a:uLnTx/>
              <a:uFillTx/>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anchor="t"/>
          <a:lstStyle/>
          <a:p>
            <a:pPr>
              <a:defRPr/>
            </a:pPr>
            <a:r>
              <a:rPr lang="pt-BR" noProof="0" smtClean="0"/>
              <a:t>Nós discutimos</a:t>
            </a:r>
            <a:endParaRPr lang="pt-BR" noProof="0"/>
          </a:p>
        </p:txBody>
      </p:sp>
      <p:sp>
        <p:nvSpPr>
          <p:cNvPr id="109571" name="Content Placeholder 2"/>
          <p:cNvSpPr>
            <a:spLocks noGrp="1"/>
          </p:cNvSpPr>
          <p:nvPr>
            <p:ph idx="1"/>
          </p:nvPr>
        </p:nvSpPr>
        <p:spPr>
          <a:xfrm>
            <a:off x="685800" y="3429000"/>
            <a:ext cx="6172200" cy="1782762"/>
          </a:xfrm>
        </p:spPr>
        <p:txBody>
          <a:bodyPr/>
          <a:lstStyle/>
          <a:p>
            <a:r>
              <a:rPr lang="pt-BR" noProof="0" dirty="0" smtClean="0"/>
              <a:t>Algumas ideias finais sobre Dive Against Debris®</a:t>
            </a:r>
          </a:p>
          <a:p>
            <a:r>
              <a:rPr lang="pt-BR" noProof="0" dirty="0" smtClean="0"/>
              <a:t>Una-se ao movimento Project AWARE</a:t>
            </a:r>
          </a:p>
          <a:p>
            <a:endParaRPr lang="pt-BR" noProof="0" dirty="0" smtClean="0"/>
          </a:p>
        </p:txBody>
      </p:sp>
      <p:sp>
        <p:nvSpPr>
          <p:cNvPr id="109572" name="Text Placeholder 3"/>
          <p:cNvSpPr>
            <a:spLocks noGrp="1"/>
          </p:cNvSpPr>
          <p:nvPr>
            <p:ph type="body" sz="quarter" idx="12"/>
          </p:nvPr>
        </p:nvSpPr>
        <p:spPr>
          <a:xfrm>
            <a:off x="457200" y="1981200"/>
            <a:ext cx="8153400" cy="457200"/>
          </a:xfrm>
        </p:spPr>
        <p:txBody>
          <a:bodyPr/>
          <a:lstStyle/>
          <a:p>
            <a:r>
              <a:rPr lang="pt-BR" noProof="0" smtClean="0"/>
              <a:t>SEÇÃO 4: Agora é a sua vez!</a:t>
            </a:r>
          </a:p>
          <a:p>
            <a:endParaRPr lang="pt-BR" noProof="0" smtClean="0"/>
          </a:p>
        </p:txBody>
      </p:sp>
      <p:sp>
        <p:nvSpPr>
          <p:cNvPr id="109573" name="Text Placeholder 4"/>
          <p:cNvSpPr>
            <a:spLocks noGrp="1"/>
          </p:cNvSpPr>
          <p:nvPr>
            <p:ph type="body" sz="quarter" idx="16"/>
          </p:nvPr>
        </p:nvSpPr>
        <p:spPr>
          <a:xfrm>
            <a:off x="76200" y="6418263"/>
            <a:ext cx="2590800" cy="304800"/>
          </a:xfrm>
        </p:spPr>
        <p:txBody>
          <a:bodyPr/>
          <a:lstStyle/>
          <a:p>
            <a:r>
              <a:rPr lang="pt-BR" noProof="0" smtClean="0"/>
              <a:t>S4: É a sua vez!</a:t>
            </a:r>
          </a:p>
        </p:txBody>
      </p:sp>
      <p:sp>
        <p:nvSpPr>
          <p:cNvPr id="10957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109575" name="Slide Number Placeholder 6"/>
          <p:cNvSpPr>
            <a:spLocks noGrp="1"/>
          </p:cNvSpPr>
          <p:nvPr>
            <p:ph type="sldNum" sz="quarter" idx="18"/>
          </p:nvPr>
        </p:nvSpPr>
        <p:spPr bwMode="auto">
          <a:noFill/>
          <a:ln>
            <a:miter lim="800000"/>
            <a:headEnd/>
            <a:tailEnd/>
          </a:ln>
        </p:spPr>
        <p:txBody>
          <a:bodyPr/>
          <a:lstStyle/>
          <a:p>
            <a:fld id="{E5094DB4-423C-4FD2-BC06-CA225E83401C}" type="slidenum">
              <a:rPr lang="en-US"/>
              <a:pPr/>
              <a:t>51</a:t>
            </a:fld>
            <a:endParaRPr lang="en-US" dirty="0"/>
          </a:p>
        </p:txBody>
      </p:sp>
      <p:sp>
        <p:nvSpPr>
          <p:cNvPr id="10957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pt-BR" b="1" dirty="0" smtClean="0">
                <a:solidFill>
                  <a:srgbClr val="376092"/>
                </a:solidFill>
                <a:latin typeface="Arial" panose="020B0604020202020204" pitchFamily="34" charset="0"/>
                <a:cs typeface="Arial" panose="020B0604020202020204" pitchFamily="34" charset="0"/>
              </a:rPr>
              <a:t>Una-se a mergulhadores AWARE em todo o mundo para combater o problema dos detritos marinhos</a:t>
            </a:r>
            <a:endParaRPr lang="en-GB" b="1" dirty="0">
              <a:solidFill>
                <a:srgbClr val="376092"/>
              </a:solidFill>
              <a:latin typeface="Arial" panose="020B0604020202020204" pitchFamily="34" charset="0"/>
              <a:cs typeface="Arial" panose="020B0604020202020204" pitchFamily="34" charset="0"/>
            </a:endParaRPr>
          </a:p>
        </p:txBody>
      </p:sp>
      <p:sp>
        <p:nvSpPr>
          <p:cNvPr id="10957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
        <p:nvSpPr>
          <p:cNvPr id="10"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pt-BR" sz="2000" b="1" dirty="0" smtClean="0">
                <a:solidFill>
                  <a:srgbClr val="376092"/>
                </a:solidFill>
                <a:latin typeface="Arial" panose="020B0604020202020204" pitchFamily="34" charset="0"/>
                <a:cs typeface="Arial" panose="020B0604020202020204" pitchFamily="34" charset="0"/>
              </a:rPr>
              <a:t>Perguntas?</a:t>
            </a: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2"/>
          </a:xfrm>
          <a:prstGeom prst="rect">
            <a:avLst/>
          </a:prstGeom>
        </p:spPr>
        <p:txBody>
          <a:bodyPr/>
          <a:lstStyle/>
          <a:p>
            <a:pPr lvl="0" algn="ctr">
              <a:spcBef>
                <a:spcPct val="0"/>
              </a:spcBef>
              <a:defRPr/>
            </a:pPr>
            <a:r>
              <a:rPr lang="en-AU" sz="4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Obrigado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defRPr/>
            </a:pPr>
            <a:r>
              <a:rPr lang="en-AU" sz="2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Perguntas?</a:t>
            </a:r>
            <a:endParaRPr kumimoji="0" lang="en-AU"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a:lstStyle/>
          <a:p>
            <a:pPr>
              <a:defRPr/>
            </a:pPr>
            <a:r>
              <a:rPr lang="pt-BR" noProof="0" smtClean="0">
                <a:latin typeface="Arial" charset="0"/>
                <a:cs typeface="Arial" charset="0"/>
              </a:rPr>
              <a:t>A embrulhada dos detritos marinhos</a:t>
            </a:r>
            <a:endParaRPr lang="pt-BR" noProof="0"/>
          </a:p>
        </p:txBody>
      </p:sp>
      <p:sp>
        <p:nvSpPr>
          <p:cNvPr id="19459" name="Text Placeholder 28"/>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pt-BR" noProof="0" smtClean="0">
                <a:latin typeface="Arial" charset="0"/>
                <a:cs typeface="Arial" charset="0"/>
              </a:rPr>
              <a:t>SEÇÃO 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dirty="0" smtClean="0"/>
              <a:t>Detritos marinhos: os danos causados</a:t>
            </a:r>
          </a:p>
        </p:txBody>
      </p:sp>
      <p:sp>
        <p:nvSpPr>
          <p:cNvPr id="21507" name="Content Placeholder 2"/>
          <p:cNvSpPr>
            <a:spLocks noGrp="1"/>
          </p:cNvSpPr>
          <p:nvPr>
            <p:ph idx="1"/>
          </p:nvPr>
        </p:nvSpPr>
        <p:spPr>
          <a:xfrm>
            <a:off x="685800" y="2514600"/>
            <a:ext cx="3886200" cy="3657600"/>
          </a:xfrm>
        </p:spPr>
        <p:txBody>
          <a:bodyPr/>
          <a:lstStyle/>
          <a:p>
            <a:r>
              <a:rPr lang="pt-BR" sz="1500" noProof="0" dirty="0" smtClean="0">
                <a:latin typeface="Arial" charset="0"/>
                <a:cs typeface="Arial" charset="0"/>
              </a:rPr>
              <a:t>Todos os anos, dezenas de milhares de animais e pássaros marinhos morrem</a:t>
            </a:r>
          </a:p>
          <a:p>
            <a:r>
              <a:rPr lang="pt-BR" sz="1500" noProof="0" dirty="0" smtClean="0">
                <a:latin typeface="Arial" charset="0"/>
                <a:cs typeface="Arial" charset="0"/>
              </a:rPr>
              <a:t>693 espécies marinhas afetadas </a:t>
            </a:r>
          </a:p>
          <a:p>
            <a:pPr lvl="1"/>
            <a:r>
              <a:rPr lang="pt-BR" sz="1500" noProof="0" dirty="0" smtClean="0">
                <a:latin typeface="Arial" charset="0"/>
                <a:cs typeface="Arial" charset="0"/>
              </a:rPr>
              <a:t>Todas as espécies conhecidas de tartarugas marinhas</a:t>
            </a:r>
          </a:p>
          <a:p>
            <a:pPr lvl="1"/>
            <a:r>
              <a:rPr lang="pt-BR" sz="1500" noProof="0" dirty="0" smtClean="0">
                <a:latin typeface="Arial" charset="0"/>
                <a:cs typeface="Arial" charset="0"/>
              </a:rPr>
              <a:t>Mais da metade das espécies de mamíferos marinhos</a:t>
            </a:r>
          </a:p>
          <a:p>
            <a:pPr lvl="1"/>
            <a:r>
              <a:rPr lang="pt-BR" sz="1500" noProof="0" dirty="0" smtClean="0">
                <a:latin typeface="Arial" charset="0"/>
                <a:cs typeface="Arial" charset="0"/>
              </a:rPr>
              <a:t>Quase dois terços das espécies de pássaros marinhos</a:t>
            </a:r>
          </a:p>
          <a:p>
            <a:r>
              <a:rPr lang="pt-BR" sz="1500" noProof="0" dirty="0" smtClean="0">
                <a:latin typeface="Arial" charset="0"/>
                <a:cs typeface="Arial" charset="0"/>
              </a:rPr>
              <a:t>As mortes ocorrem principalmente devido à ingestão ou ao emaranhamento</a:t>
            </a:r>
          </a:p>
          <a:p>
            <a:pPr lvl="1"/>
            <a:endParaRPr lang="pt-BR" noProof="0" dirty="0" smtClean="0">
              <a:latin typeface="Arial" charset="0"/>
              <a:cs typeface="Arial" charset="0"/>
            </a:endParaRPr>
          </a:p>
        </p:txBody>
      </p:sp>
      <p:sp>
        <p:nvSpPr>
          <p:cNvPr id="21508" name="Text Placeholder 12"/>
          <p:cNvSpPr>
            <a:spLocks noGrp="1"/>
          </p:cNvSpPr>
          <p:nvPr>
            <p:ph type="body" sz="quarter" idx="12"/>
          </p:nvPr>
        </p:nvSpPr>
        <p:spPr>
          <a:xfrm>
            <a:off x="457200" y="1951038"/>
            <a:ext cx="8153400" cy="685800"/>
          </a:xfrm>
        </p:spPr>
        <p:txBody>
          <a:bodyPr/>
          <a:lstStyle/>
          <a:p>
            <a:r>
              <a:rPr lang="pt-BR" noProof="0" dirty="0" smtClean="0">
                <a:latin typeface="Arial" charset="0"/>
                <a:cs typeface="Arial" charset="0"/>
              </a:rPr>
              <a:t>Morte da fauna marinha</a:t>
            </a:r>
          </a:p>
        </p:txBody>
      </p:sp>
      <p:sp>
        <p:nvSpPr>
          <p:cNvPr id="21509" name="Text Placeholder 8"/>
          <p:cNvSpPr>
            <a:spLocks noGrp="1"/>
          </p:cNvSpPr>
          <p:nvPr>
            <p:ph type="body" sz="quarter" idx="16"/>
          </p:nvPr>
        </p:nvSpPr>
        <p:spPr>
          <a:xfrm>
            <a:off x="76200" y="6418263"/>
            <a:ext cx="2590800" cy="304800"/>
          </a:xfrm>
        </p:spPr>
        <p:txBody>
          <a:bodyPr/>
          <a:lstStyle/>
          <a:p>
            <a:r>
              <a:rPr lang="pt-BR" noProof="0" smtClean="0">
                <a:latin typeface="Arial" charset="0"/>
                <a:cs typeface="Arial" charset="0"/>
              </a:rPr>
              <a:t>S1: Detritos marinhos</a:t>
            </a:r>
          </a:p>
        </p:txBody>
      </p:sp>
      <p:sp>
        <p:nvSpPr>
          <p:cNvPr id="2151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latin typeface="Arial" charset="0"/>
                <a:cs typeface="Arial" charset="0"/>
              </a:rPr>
              <a:t>Guia da pesquisa </a:t>
            </a:r>
          </a:p>
          <a:p>
            <a:pPr fontAlgn="base">
              <a:spcBef>
                <a:spcPct val="0"/>
              </a:spcBef>
              <a:spcAft>
                <a:spcPct val="0"/>
              </a:spcAft>
            </a:pPr>
            <a:r>
              <a:rPr lang="pt-BR" dirty="0" smtClean="0">
                <a:latin typeface="Arial" charset="0"/>
                <a:cs typeface="Arial" charset="0"/>
              </a:rPr>
              <a:t>Dive Against Debris®</a:t>
            </a:r>
            <a:endParaRPr lang="en-US" dirty="0" smtClean="0">
              <a:latin typeface="Arial" charset="0"/>
              <a:cs typeface="Arial" charset="0"/>
            </a:endParaRPr>
          </a:p>
        </p:txBody>
      </p:sp>
      <p:sp>
        <p:nvSpPr>
          <p:cNvPr id="21511" name="Slide Number Placeholder 8"/>
          <p:cNvSpPr>
            <a:spLocks noGrp="1"/>
          </p:cNvSpPr>
          <p:nvPr>
            <p:ph type="sldNum" sz="quarter" idx="18"/>
          </p:nvPr>
        </p:nvSpPr>
        <p:spPr bwMode="auto">
          <a:noFill/>
          <a:ln>
            <a:miter lim="800000"/>
            <a:headEnd/>
            <a:tailEnd/>
          </a:ln>
        </p:spPr>
        <p:txBody>
          <a:bodyPr/>
          <a:lstStyle/>
          <a:p>
            <a:fld id="{9A53A477-BF7A-45BD-BF2B-D0FE0B7C6A9A}" type="slidenum">
              <a:rPr lang="en-AU"/>
              <a:pPr/>
              <a:t>7</a:t>
            </a:fld>
            <a:endParaRPr lang="en-AU" dirty="0"/>
          </a:p>
        </p:txBody>
      </p:sp>
      <p:pic>
        <p:nvPicPr>
          <p:cNvPr id="21512" name="Picture 7" descr="Jordi Atienza Diving Costa Brava, Spain3.jpg"/>
          <p:cNvPicPr>
            <a:picLocks noChangeAspect="1"/>
          </p:cNvPicPr>
          <p:nvPr/>
        </p:nvPicPr>
        <p:blipFill>
          <a:blip r:embed="rId3" cstate="print"/>
          <a:srcRect/>
          <a:stretch>
            <a:fillRect/>
          </a:stretch>
        </p:blipFill>
        <p:spPr bwMode="auto">
          <a:xfrm>
            <a:off x="4876800" y="2316163"/>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pt-BR" noProof="0" smtClean="0"/>
              <a:t>Detritos marinhos: os danos causados</a:t>
            </a:r>
            <a:endParaRPr lang="pt-BR" noProof="0"/>
          </a:p>
        </p:txBody>
      </p:sp>
      <p:sp>
        <p:nvSpPr>
          <p:cNvPr id="23555" name="Content Placeholder 2"/>
          <p:cNvSpPr>
            <a:spLocks noGrp="1"/>
          </p:cNvSpPr>
          <p:nvPr>
            <p:ph idx="1"/>
          </p:nvPr>
        </p:nvSpPr>
        <p:spPr>
          <a:xfrm>
            <a:off x="685800" y="2438400"/>
            <a:ext cx="4038600" cy="1676400"/>
          </a:xfrm>
        </p:spPr>
        <p:txBody>
          <a:bodyPr>
            <a:normAutofit fontScale="92500"/>
          </a:bodyPr>
          <a:lstStyle/>
          <a:p>
            <a:r>
              <a:rPr lang="pt-BR" noProof="0" smtClean="0"/>
              <a:t>Itens grandes raspam nos recifes</a:t>
            </a:r>
          </a:p>
          <a:p>
            <a:r>
              <a:rPr lang="pt-BR" noProof="0" smtClean="0"/>
              <a:t>Sacos plásticos asfixiam a grama marinha e os mangues</a:t>
            </a:r>
          </a:p>
          <a:p>
            <a:r>
              <a:rPr lang="pt-BR" noProof="0" smtClean="0"/>
              <a:t>Redes e linhas de pescas cortam corais, esponjas e anêmonas</a:t>
            </a:r>
          </a:p>
        </p:txBody>
      </p:sp>
      <p:sp>
        <p:nvSpPr>
          <p:cNvPr id="23556" name="Text Placeholder 11"/>
          <p:cNvSpPr>
            <a:spLocks noGrp="1"/>
          </p:cNvSpPr>
          <p:nvPr>
            <p:ph type="body" sz="quarter" idx="12"/>
          </p:nvPr>
        </p:nvSpPr>
        <p:spPr>
          <a:xfrm>
            <a:off x="457200" y="1951038"/>
            <a:ext cx="8153400" cy="411162"/>
          </a:xfrm>
        </p:spPr>
        <p:txBody>
          <a:bodyPr/>
          <a:lstStyle/>
          <a:p>
            <a:r>
              <a:rPr lang="pt-BR" noProof="0" smtClean="0"/>
              <a:t>Danos ao ambiente</a:t>
            </a:r>
          </a:p>
        </p:txBody>
      </p:sp>
      <p:sp>
        <p:nvSpPr>
          <p:cNvPr id="23557" name="Text Placeholder 8"/>
          <p:cNvSpPr>
            <a:spLocks noGrp="1"/>
          </p:cNvSpPr>
          <p:nvPr>
            <p:ph type="body" sz="quarter" idx="16"/>
          </p:nvPr>
        </p:nvSpPr>
        <p:spPr>
          <a:xfrm>
            <a:off x="76200" y="6418263"/>
            <a:ext cx="2590800" cy="304800"/>
          </a:xfrm>
        </p:spPr>
        <p:txBody>
          <a:bodyPr/>
          <a:lstStyle/>
          <a:p>
            <a:r>
              <a:rPr lang="pt-BR" noProof="0" smtClean="0"/>
              <a:t>S1: Detritos marinhos</a:t>
            </a:r>
          </a:p>
        </p:txBody>
      </p:sp>
      <p:sp>
        <p:nvSpPr>
          <p:cNvPr id="2355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pt-BR" dirty="0" smtClean="0"/>
              <a:t>Guia da pesquisa </a:t>
            </a:r>
          </a:p>
          <a:p>
            <a:pPr fontAlgn="base">
              <a:spcBef>
                <a:spcPct val="0"/>
              </a:spcBef>
              <a:spcAft>
                <a:spcPct val="0"/>
              </a:spcAft>
            </a:pPr>
            <a:r>
              <a:rPr lang="pt-BR" dirty="0" smtClean="0"/>
              <a:t>Dive Against Debris®</a:t>
            </a:r>
            <a:endParaRPr lang="en-US" dirty="0" smtClean="0"/>
          </a:p>
        </p:txBody>
      </p:sp>
      <p:sp>
        <p:nvSpPr>
          <p:cNvPr id="23559" name="Slide Number Placeholder 8"/>
          <p:cNvSpPr>
            <a:spLocks noGrp="1"/>
          </p:cNvSpPr>
          <p:nvPr>
            <p:ph type="sldNum" sz="quarter" idx="18"/>
          </p:nvPr>
        </p:nvSpPr>
        <p:spPr bwMode="auto">
          <a:noFill/>
          <a:ln>
            <a:miter lim="800000"/>
            <a:headEnd/>
            <a:tailEnd/>
          </a:ln>
        </p:spPr>
        <p:txBody>
          <a:bodyPr/>
          <a:lstStyle/>
          <a:p>
            <a:fld id="{57EB67D1-3AFB-421C-B9AC-D26401E5E9B4}" type="slidenum">
              <a:rPr lang="en-AU"/>
              <a:pPr/>
              <a:t>8</a:t>
            </a:fld>
            <a:endParaRPr lang="en-AU" dirty="0"/>
          </a:p>
        </p:txBody>
      </p:sp>
      <p:sp>
        <p:nvSpPr>
          <p:cNvPr id="3" name="Text Placeholder 11"/>
          <p:cNvSpPr txBox="1">
            <a:spLocks/>
          </p:cNvSpPr>
          <p:nvPr/>
        </p:nvSpPr>
        <p:spPr bwMode="auto">
          <a:xfrm>
            <a:off x="381000" y="5638800"/>
            <a:ext cx="8534400"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pt-BR" b="1" dirty="0" smtClean="0">
                <a:solidFill>
                  <a:schemeClr val="accent2">
                    <a:lumMod val="75000"/>
                  </a:schemeClr>
                </a:solidFill>
                <a:latin typeface="Arial" panose="020B0604020202020204" pitchFamily="34" charset="0"/>
                <a:cs typeface="Arial" panose="020B0604020202020204" pitchFamily="34" charset="0"/>
              </a:rPr>
              <a:t>Somente os mergulhadores têm as habilidades para remover</a:t>
            </a:r>
          </a:p>
          <a:p>
            <a:pPr algn="ctr">
              <a:spcBef>
                <a:spcPct val="20000"/>
              </a:spcBef>
              <a:buSzPct val="75000"/>
              <a:buFont typeface="Wingdings" pitchFamily="2" charset="2"/>
              <a:buNone/>
              <a:defRPr/>
            </a:pPr>
            <a:r>
              <a:rPr lang="pt-BR" b="1" dirty="0" smtClean="0">
                <a:solidFill>
                  <a:schemeClr val="accent2">
                    <a:lumMod val="75000"/>
                  </a:schemeClr>
                </a:solidFill>
                <a:latin typeface="Arial" panose="020B0604020202020204" pitchFamily="34" charset="0"/>
                <a:cs typeface="Arial" panose="020B0604020202020204" pitchFamily="34" charset="0"/>
              </a:rPr>
              <a:t>e comunicar os detritos marinhos submersos</a:t>
            </a:r>
            <a:endParaRPr lang="en-GB" b="1" dirty="0">
              <a:solidFill>
                <a:schemeClr val="accent2">
                  <a:lumMod val="75000"/>
                </a:schemeClr>
              </a:solidFill>
              <a:latin typeface="Arial" panose="020B0604020202020204" pitchFamily="34" charset="0"/>
              <a:cs typeface="Arial" panose="020B0604020202020204" pitchFamily="34" charset="0"/>
            </a:endParaRPr>
          </a:p>
        </p:txBody>
      </p:sp>
      <p:pic>
        <p:nvPicPr>
          <p:cNvPr id="23561" name="Picture 7" descr="Eco Divers Malaysia (3).jpg"/>
          <p:cNvPicPr>
            <a:picLocks noChangeAspect="1"/>
          </p:cNvPicPr>
          <p:nvPr/>
        </p:nvPicPr>
        <p:blipFill>
          <a:blip r:embed="rId3" cstate="print"/>
          <a:srcRect/>
          <a:stretch>
            <a:fillRect/>
          </a:stretch>
        </p:blipFill>
        <p:spPr bwMode="auto">
          <a:xfrm>
            <a:off x="4876800" y="2286000"/>
            <a:ext cx="3657600" cy="2743200"/>
          </a:xfrm>
          <a:prstGeom prst="rect">
            <a:avLst/>
          </a:prstGeom>
          <a:noFill/>
          <a:ln w="9525">
            <a:noFill/>
            <a:miter lim="800000"/>
            <a:headEnd/>
            <a:tailEnd/>
          </a:ln>
        </p:spPr>
      </p:pic>
      <p:sp>
        <p:nvSpPr>
          <p:cNvPr id="23562" name="Text Placeholder 11"/>
          <p:cNvSpPr txBox="1">
            <a:spLocks/>
          </p:cNvSpPr>
          <p:nvPr/>
        </p:nvSpPr>
        <p:spPr bwMode="auto">
          <a:xfrm>
            <a:off x="446088" y="4038600"/>
            <a:ext cx="8153400" cy="685800"/>
          </a:xfrm>
          <a:prstGeom prst="rect">
            <a:avLst/>
          </a:prstGeom>
          <a:noFill/>
          <a:ln w="9525">
            <a:noFill/>
            <a:miter lim="800000"/>
            <a:headEnd/>
            <a:tailEnd/>
          </a:ln>
        </p:spPr>
        <p:txBody>
          <a:bodyPr/>
          <a:lstStyle/>
          <a:p>
            <a:pPr>
              <a:spcBef>
                <a:spcPct val="20000"/>
              </a:spcBef>
              <a:buSzPct val="75000"/>
            </a:pPr>
            <a:r>
              <a:rPr lang="en-US" sz="2000" b="1" dirty="0" smtClean="0">
                <a:solidFill>
                  <a:srgbClr val="376092"/>
                </a:solidFill>
                <a:latin typeface="Arial" panose="020B0604020202020204" pitchFamily="34" charset="0"/>
                <a:cs typeface="Arial" pitchFamily="34" charset="0"/>
              </a:rPr>
              <a:t>Impactos humanos diretos</a:t>
            </a:r>
            <a:endParaRPr lang="en-US" sz="2000" b="1" dirty="0">
              <a:solidFill>
                <a:srgbClr val="376092"/>
              </a:solidFill>
              <a:latin typeface="Arial" pitchFamily="34" charset="0"/>
              <a:cs typeface="Arial" pitchFamily="34" charset="0"/>
            </a:endParaRPr>
          </a:p>
        </p:txBody>
      </p:sp>
      <p:sp>
        <p:nvSpPr>
          <p:cNvPr id="23563" name="Content Placeholder 2"/>
          <p:cNvSpPr txBox="1">
            <a:spLocks/>
          </p:cNvSpPr>
          <p:nvPr/>
        </p:nvSpPr>
        <p:spPr bwMode="auto">
          <a:xfrm>
            <a:off x="685800" y="44958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pt-BR" b="1" dirty="0" smtClean="0">
                <a:solidFill>
                  <a:srgbClr val="376092"/>
                </a:solidFill>
                <a:latin typeface="Arial" pitchFamily="34" charset="0"/>
                <a:cs typeface="Arial" pitchFamily="34" charset="0"/>
              </a:rPr>
              <a:t>A imagem é repugnante</a:t>
            </a:r>
          </a:p>
          <a:p>
            <a:pPr marL="342900" indent="-342900">
              <a:spcBef>
                <a:spcPct val="20000"/>
              </a:spcBef>
              <a:buSzPct val="75000"/>
              <a:buFont typeface="Wingdings" pitchFamily="2" charset="2"/>
              <a:buChar char="l"/>
            </a:pPr>
            <a:r>
              <a:rPr lang="pt-BR" b="1" dirty="0" smtClean="0">
                <a:solidFill>
                  <a:srgbClr val="376092"/>
                </a:solidFill>
                <a:latin typeface="Arial" pitchFamily="34" charset="0"/>
                <a:cs typeface="Arial" pitchFamily="34" charset="0"/>
              </a:rPr>
              <a:t>É insalubre</a:t>
            </a:r>
          </a:p>
          <a:p>
            <a:pPr marL="342900" indent="-342900">
              <a:spcBef>
                <a:spcPct val="20000"/>
              </a:spcBef>
              <a:buSzPct val="75000"/>
              <a:buFont typeface="Wingdings" pitchFamily="2" charset="2"/>
              <a:buChar char="l"/>
            </a:pPr>
            <a:r>
              <a:rPr lang="pt-BR" b="1" dirty="0" smtClean="0">
                <a:solidFill>
                  <a:srgbClr val="376092"/>
                </a:solidFill>
                <a:latin typeface="Arial" pitchFamily="34" charset="0"/>
                <a:cs typeface="Arial" pitchFamily="34" charset="0"/>
              </a:rPr>
              <a:t>A remoção é cara</a:t>
            </a:r>
          </a:p>
          <a:p>
            <a:pPr marL="342900" indent="-342900">
              <a:spcBef>
                <a:spcPct val="20000"/>
              </a:spcBef>
              <a:buSzPct val="75000"/>
              <a:buFont typeface="Wingdings" pitchFamily="2" charset="2"/>
              <a:buChar char="l"/>
            </a:pPr>
            <a:endParaRPr lang="en-US"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892175"/>
            <a:ext cx="5181600" cy="990600"/>
          </a:xfrm>
        </p:spPr>
        <p:txBody>
          <a:bodyPr anchor="t"/>
          <a:lstStyle/>
          <a:p>
            <a:pPr>
              <a:defRPr/>
            </a:pPr>
            <a:r>
              <a:rPr lang="pt-BR" noProof="0" smtClean="0"/>
              <a:t>O que é esse tal detrito marinho?</a:t>
            </a:r>
          </a:p>
        </p:txBody>
      </p:sp>
      <p:sp>
        <p:nvSpPr>
          <p:cNvPr id="25603" name="Content Placeholder 2"/>
          <p:cNvSpPr>
            <a:spLocks noGrp="1"/>
          </p:cNvSpPr>
          <p:nvPr>
            <p:ph idx="1"/>
          </p:nvPr>
        </p:nvSpPr>
        <p:spPr>
          <a:xfrm>
            <a:off x="685800" y="2133600"/>
            <a:ext cx="4724400" cy="3992563"/>
          </a:xfrm>
        </p:spPr>
        <p:txBody>
          <a:bodyPr>
            <a:noAutofit/>
          </a:bodyPr>
          <a:lstStyle/>
          <a:p>
            <a:r>
              <a:rPr lang="pt-BR" sz="1700" b="1" noProof="0" smtClean="0"/>
              <a:t>Nosso lixo no oceano</a:t>
            </a:r>
            <a:endParaRPr lang="pt-BR" sz="1700" b="1" noProof="0" smtClean="0">
              <a:ea typeface="Calibri" pitchFamily="34" charset="0"/>
            </a:endParaRPr>
          </a:p>
          <a:p>
            <a:pPr lvl="1"/>
            <a:r>
              <a:rPr lang="pt-BR" sz="1700" noProof="0" smtClean="0"/>
              <a:t>Lixo rotineiro, como sacolas de plástico, embalagens de alimentos, garrafas de bebida, pontas de cigarro</a:t>
            </a:r>
            <a:endParaRPr lang="pt-BR" sz="1700" noProof="0" smtClean="0">
              <a:ea typeface="Calibri" pitchFamily="34" charset="0"/>
            </a:endParaRPr>
          </a:p>
          <a:p>
            <a:pPr lvl="1"/>
            <a:r>
              <a:rPr lang="pt-BR" sz="1700" noProof="0" smtClean="0"/>
              <a:t>Baterias de automóvel, eletrodomésticos de cozinha, redes de pesca, resíduos industriais e muito mais</a:t>
            </a:r>
            <a:endParaRPr lang="pt-BR" sz="1700" noProof="0" smtClean="0">
              <a:ea typeface="Calibri" pitchFamily="34" charset="0"/>
            </a:endParaRPr>
          </a:p>
          <a:p>
            <a:r>
              <a:rPr lang="pt-BR" sz="1700" b="1" noProof="0" smtClean="0"/>
              <a:t>A maior parte não é biodegradável</a:t>
            </a:r>
            <a:endParaRPr lang="pt-BR" sz="1700" b="1" noProof="0" smtClean="0">
              <a:ea typeface="Calibri" pitchFamily="34" charset="0"/>
            </a:endParaRPr>
          </a:p>
          <a:p>
            <a:pPr lvl="1"/>
            <a:r>
              <a:rPr lang="pt-BR" sz="1700" noProof="0" smtClean="0"/>
              <a:t>Itens de plástico quebram-se em pequenos pedaços</a:t>
            </a:r>
          </a:p>
          <a:p>
            <a:r>
              <a:rPr lang="pt-BR" sz="1700" b="1" noProof="0" smtClean="0"/>
              <a:t>Os refugos da nossa população crescente estão asfixiando o nosso planeta oceano</a:t>
            </a:r>
            <a:endParaRPr lang="pt-BR" sz="1700" b="1" noProof="0" smtClean="0">
              <a:ea typeface="Calibri" pitchFamily="34" charset="0"/>
            </a:endParaRPr>
          </a:p>
          <a:p>
            <a:pPr lvl="2"/>
            <a:endParaRPr lang="pt-BR" noProof="0" smtClean="0"/>
          </a:p>
        </p:txBody>
      </p:sp>
      <p:sp>
        <p:nvSpPr>
          <p:cNvPr id="25604"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pt-BR" b="1" dirty="0" smtClean="0">
              <a:solidFill>
                <a:srgbClr val="FFFFFF"/>
              </a:solidFill>
            </a:endParaRPr>
          </a:p>
          <a:p>
            <a:pPr fontAlgn="base">
              <a:spcBef>
                <a:spcPct val="0"/>
              </a:spcBef>
              <a:spcAft>
                <a:spcPct val="0"/>
              </a:spcAft>
            </a:pPr>
            <a:r>
              <a:rPr lang="pt-BR" b="1" dirty="0" smtClean="0">
                <a:solidFill>
                  <a:srgbClr val="FFFFFF"/>
                </a:solidFill>
              </a:rPr>
              <a:t>Guia da pesquisa </a:t>
            </a:r>
          </a:p>
          <a:p>
            <a:pPr fontAlgn="base">
              <a:spcBef>
                <a:spcPct val="0"/>
              </a:spcBef>
              <a:spcAft>
                <a:spcPct val="0"/>
              </a:spcAft>
            </a:pPr>
            <a:r>
              <a:rPr lang="pt-BR" b="1" dirty="0" smtClean="0">
                <a:solidFill>
                  <a:srgbClr val="FFFFFF"/>
                </a:solidFill>
              </a:rPr>
              <a:t>Dive Against Debris®</a:t>
            </a:r>
          </a:p>
          <a:p>
            <a:pPr fontAlgn="base">
              <a:spcBef>
                <a:spcPct val="0"/>
              </a:spcBef>
              <a:spcAft>
                <a:spcPct val="0"/>
              </a:spcAft>
            </a:pPr>
            <a:endParaRPr lang="en-US" b="1" dirty="0" smtClean="0">
              <a:solidFill>
                <a:srgbClr val="FFFFFF"/>
              </a:solidFill>
            </a:endParaRPr>
          </a:p>
        </p:txBody>
      </p:sp>
      <p:sp>
        <p:nvSpPr>
          <p:cNvPr id="25605" name="Text Placeholder 11"/>
          <p:cNvSpPr>
            <a:spLocks noGrp="1"/>
          </p:cNvSpPr>
          <p:nvPr>
            <p:ph type="body" sz="quarter" idx="4294967295"/>
          </p:nvPr>
        </p:nvSpPr>
        <p:spPr>
          <a:xfrm>
            <a:off x="76200" y="6418263"/>
            <a:ext cx="2667000" cy="304800"/>
          </a:xfrm>
          <a:prstGeom prst="rect">
            <a:avLst/>
          </a:prstGeom>
        </p:spPr>
        <p:txBody>
          <a:bodyPr>
            <a:normAutofit/>
          </a:bodyPr>
          <a:lstStyle/>
          <a:p>
            <a:pPr marL="0" indent="0">
              <a:buNone/>
            </a:pPr>
            <a:r>
              <a:rPr lang="pt-BR" sz="1200" b="1" noProof="0" smtClean="0">
                <a:solidFill>
                  <a:srgbClr val="FFFFFF"/>
                </a:solidFill>
              </a:rPr>
              <a:t>S1: Detritos marinhos</a:t>
            </a:r>
          </a:p>
        </p:txBody>
      </p:sp>
      <p:sp>
        <p:nvSpPr>
          <p:cNvPr id="25606" name="Slide Number Placeholder 8"/>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78BFF36-F92A-43B4-9251-8D405708DD7B}" type="slidenum">
              <a:rPr lang="en-AU" b="1">
                <a:solidFill>
                  <a:srgbClr val="FFFFFF"/>
                </a:solidFill>
              </a:rPr>
              <a:pPr/>
              <a:t>9</a:t>
            </a:fld>
            <a:endParaRPr lang="en-AU" b="1" dirty="0">
              <a:solidFill>
                <a:srgbClr val="FFFFFF"/>
              </a:solidFill>
            </a:endParaRPr>
          </a:p>
        </p:txBody>
      </p:sp>
      <p:pic>
        <p:nvPicPr>
          <p:cNvPr id="25607" name="Picture 6" descr="Norik Sub_Brezovica_Slovenia_low 6.jpg"/>
          <p:cNvPicPr>
            <a:picLocks noChangeAspect="1"/>
          </p:cNvPicPr>
          <p:nvPr/>
        </p:nvPicPr>
        <p:blipFill>
          <a:blip r:embed="rId3" cstate="print"/>
          <a:srcRect/>
          <a:stretch>
            <a:fillRect/>
          </a:stretch>
        </p:blipFill>
        <p:spPr bwMode="auto">
          <a:xfrm>
            <a:off x="5638800" y="2133600"/>
            <a:ext cx="2743200"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2716</TotalTime>
  <Words>8026</Words>
  <Application>Microsoft Office PowerPoint</Application>
  <PresentationFormat>On-screen Show (4:3)</PresentationFormat>
  <Paragraphs>1092</Paragraphs>
  <Slides>52</Slides>
  <Notes>51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Arial</vt:lpstr>
      <vt:lpstr>Calibri</vt:lpstr>
      <vt:lpstr>Courier New</vt:lpstr>
      <vt:lpstr>Symbol</vt:lpstr>
      <vt:lpstr>Times New Roman</vt:lpstr>
      <vt:lpstr>Wingdings</vt:lpstr>
      <vt:lpstr>Office Theme</vt:lpstr>
      <vt:lpstr>Custom Design</vt:lpstr>
      <vt:lpstr>1_Custom Design</vt:lpstr>
      <vt:lpstr>Dive Against Debris® Guia de aula sobre a pesquisa    Uma pesquisa sobre detritos marinhos subaquáticos para mergulhadores autônomos </vt:lpstr>
      <vt:lpstr>Discutiremos. . .</vt:lpstr>
      <vt:lpstr>Discutiremos. . .</vt:lpstr>
      <vt:lpstr>Discutiremos. . .</vt:lpstr>
      <vt:lpstr>Discutiremos. . .</vt:lpstr>
      <vt:lpstr>A embrulhada dos detritos marinhos</vt:lpstr>
      <vt:lpstr>Detritos marinhos: os danos causados</vt:lpstr>
      <vt:lpstr>Detritos marinhos: os danos causados</vt:lpstr>
      <vt:lpstr>O que é esse tal detrito marinho?</vt:lpstr>
      <vt:lpstr>De onde vem?</vt:lpstr>
      <vt:lpstr>De onde vem?</vt:lpstr>
      <vt:lpstr>De onde vem?</vt:lpstr>
      <vt:lpstr>Podemos desfazer essa embrulhada?</vt:lpstr>
      <vt:lpstr>Dive Against Debris®, o mergulho em prol da mudança </vt:lpstr>
      <vt:lpstr>Criado especificamente para mergulhadores</vt:lpstr>
      <vt:lpstr>Nós discutimos</vt:lpstr>
      <vt:lpstr>É hora de  Dive Against Debris®</vt:lpstr>
      <vt:lpstr>Planeje o mergulho</vt:lpstr>
      <vt:lpstr>Escolha o local da pesquisa</vt:lpstr>
      <vt:lpstr>Perfis dos mergulhos da pesquisa</vt:lpstr>
      <vt:lpstr>Mergulhe como planejado</vt:lpstr>
      <vt:lpstr>Equipamentos</vt:lpstr>
      <vt:lpstr>Objetos de flutuabilidade</vt:lpstr>
      <vt:lpstr>Objetos perfurantes</vt:lpstr>
      <vt:lpstr>Fotografe para contar a história</vt:lpstr>
      <vt:lpstr>O que deixar lá</vt:lpstr>
      <vt:lpstr>O que deixar lá</vt:lpstr>
      <vt:lpstr>Nós discutimos</vt:lpstr>
      <vt:lpstr>Faça com que sua pesquisa conte</vt:lpstr>
      <vt:lpstr>Cinco passos fáceis para fazer com que sua pesquisa conte</vt:lpstr>
      <vt:lpstr>Passo 1: Pesar</vt:lpstr>
      <vt:lpstr>Passo 2: Classificar</vt:lpstr>
      <vt:lpstr>Passo 3: Registrar</vt:lpstr>
      <vt:lpstr>Passo 3: Registrar</vt:lpstr>
      <vt:lpstr>Passo 3: Registrar</vt:lpstr>
      <vt:lpstr>Passo 3: Registrar</vt:lpstr>
      <vt:lpstr>Passo 3: Registrar</vt:lpstr>
      <vt:lpstr>Passo 3: Registrar</vt:lpstr>
      <vt:lpstr>Passo 3: Registrar</vt:lpstr>
      <vt:lpstr>Passo 3: Registrar</vt:lpstr>
      <vt:lpstr>Passo 3: Registrar</vt:lpstr>
      <vt:lpstr>Passo 3: Registrar</vt:lpstr>
      <vt:lpstr>Passo 4: Descartar</vt:lpstr>
      <vt:lpstr>Passo 5: Comunicar</vt:lpstr>
      <vt:lpstr>Passo 5: Comunicar</vt:lpstr>
      <vt:lpstr>Nós discutimos</vt:lpstr>
      <vt:lpstr>Agora é a sua vez!</vt:lpstr>
      <vt:lpstr>Algumas ideias finais sobre Dive Against Debris®</vt:lpstr>
      <vt:lpstr>Algumas ideias finais sobre Dive Against Debris®</vt:lpstr>
      <vt:lpstr>Una-se ao movimento  Project AWARE</vt:lpstr>
      <vt:lpstr>Nós discutimos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274</cp:revision>
  <dcterms:created xsi:type="dcterms:W3CDTF">2011-04-14T22:29:16Z</dcterms:created>
  <dcterms:modified xsi:type="dcterms:W3CDTF">2017-06-28T11:55:17Z</dcterms:modified>
</cp:coreProperties>
</file>